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82" r:id="rId4"/>
    <p:sldId id="283" r:id="rId5"/>
    <p:sldId id="259" r:id="rId6"/>
    <p:sldId id="268" r:id="rId7"/>
    <p:sldId id="284" r:id="rId8"/>
    <p:sldId id="285" r:id="rId9"/>
    <p:sldId id="258" r:id="rId10"/>
    <p:sldId id="281" r:id="rId11"/>
    <p:sldId id="280" r:id="rId12"/>
    <p:sldId id="279" r:id="rId13"/>
    <p:sldId id="290" r:id="rId14"/>
    <p:sldId id="289" r:id="rId15"/>
    <p:sldId id="269" r:id="rId16"/>
    <p:sldId id="260" r:id="rId17"/>
    <p:sldId id="291" r:id="rId18"/>
    <p:sldId id="287" r:id="rId19"/>
    <p:sldId id="275" r:id="rId20"/>
    <p:sldId id="270" r:id="rId21"/>
    <p:sldId id="293" r:id="rId22"/>
    <p:sldId id="272" r:id="rId23"/>
    <p:sldId id="271" r:id="rId24"/>
    <p:sldId id="288" r:id="rId25"/>
    <p:sldId id="273" r:id="rId26"/>
    <p:sldId id="262" r:id="rId27"/>
    <p:sldId id="266" r:id="rId28"/>
    <p:sldId id="295" r:id="rId29"/>
    <p:sldId id="294" r:id="rId30"/>
    <p:sldId id="292" r:id="rId31"/>
    <p:sldId id="274" r:id="rId32"/>
    <p:sldId id="263" r:id="rId33"/>
    <p:sldId id="296" r:id="rId34"/>
    <p:sldId id="277" r:id="rId35"/>
    <p:sldId id="261" r:id="rId36"/>
    <p:sldId id="26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91E2-3B93-490D-81B2-794009CFF803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E645-91A2-4177-BB5A-79189DA11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43050"/>
            <a:ext cx="7143768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«ПОЛИОМИЕЛИТ»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6572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 «Дагестанский базовый медицинский колледж им.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Р.П.Аскерханова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Презентация  на тему: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077072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  преп. педиатрии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Саидова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Л.М.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995666"/>
            <a:ext cx="5157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2000264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3286148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2551837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Рассмотрено на заседании цикловой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методической комиссии преподавателей</a:t>
            </a: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педиатрии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Протокол  ________________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Председатель ЦМК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лиомиелит - что эт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настоящее время заболеваемость полиомиелитом носит эндемический характер и случаи часто регистрируются в Пакистане и Афганистане.</a:t>
            </a:r>
          </a:p>
          <a:p>
            <a:r>
              <a:rPr lang="ru-RU" dirty="0" smtClean="0"/>
              <a:t>В феврале 2022г. в республике Малави был зарегистрирован первый с 2016 года  случай заболевания полиомиелитом на Африканском континенте, вызванный вирусом пакистанского происхождения. Вместе с тем, в Израиле и Украине в 2021г были зарегистрированы случаи заражения полиомиелитом.</a:t>
            </a:r>
          </a:p>
          <a:p>
            <a:r>
              <a:rPr lang="ru-RU" dirty="0" smtClean="0"/>
              <a:t>В Российской Федерации за 2021 год зарегистрировано 12 завозных случаев полиомиелита (в т.ч. 8 - дети до 14 лет) и 25 случаев носительства дикого </a:t>
            </a:r>
            <a:r>
              <a:rPr lang="ru-RU" dirty="0" err="1" smtClean="0"/>
              <a:t>полиовируса</a:t>
            </a:r>
            <a:r>
              <a:rPr lang="ru-RU" dirty="0" smtClean="0"/>
              <a:t> 1 типа (в т.ч.18 - дети до 14 лет).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Республиканском реабилитационном центре за последние десять лет повторные курсы восстановительного лечения проведены 23 больным полиомиелитом продолжительностью 2-4 месяца. Среди больных полиомиелитом 15 детей - жители Чеченской Республики, 6 -  мигранты из Таджикистана и Азербайджана; 2 – Республики Дагестан; мальчики - 13, девочки - 10. </a:t>
            </a:r>
          </a:p>
          <a:p>
            <a:r>
              <a:rPr lang="ru-RU" dirty="0" smtClean="0"/>
              <a:t>У 11 больных полиомиелит развился на первом году жизни, у 7 - в возрасте от 1 до 2-х лет, у 3 - на 3 году жизни и у 2 - в возрасте старше 3-х лет. Ни одному из наблюдаемых пациентов полноценная вакцинация против полиомиелита не проводилась. </a:t>
            </a:r>
          </a:p>
          <a:p>
            <a:r>
              <a:rPr lang="ru-RU" dirty="0" smtClean="0"/>
              <a:t>Спинальную форму заболевания перенесли 20 больных, бульбоспинальную - 2, понтоспинальную - 1. Двигательные нарушения в виде </a:t>
            </a:r>
            <a:r>
              <a:rPr lang="ru-RU" dirty="0" err="1" smtClean="0"/>
              <a:t>монопареза</a:t>
            </a:r>
            <a:r>
              <a:rPr lang="ru-RU" dirty="0" smtClean="0"/>
              <a:t> наблюдались у 12 пациентов, </a:t>
            </a:r>
            <a:r>
              <a:rPr lang="ru-RU" dirty="0" err="1" smtClean="0"/>
              <a:t>дипареза</a:t>
            </a:r>
            <a:r>
              <a:rPr lang="ru-RU" dirty="0" smtClean="0"/>
              <a:t> -  у 11.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Патогенез</a:t>
            </a:r>
            <a:endParaRPr lang="ru-RU" b="1" dirty="0">
              <a:solidFill>
                <a:srgbClr val="16701F"/>
              </a:solidFill>
            </a:endParaRPr>
          </a:p>
        </p:txBody>
      </p:sp>
      <p:pic>
        <p:nvPicPr>
          <p:cNvPr id="4" name="Picture 2" descr="Патогенез полиомиелита."/>
          <p:cNvPicPr>
            <a:picLocks noChangeAspect="1" noChangeArrowheads="1"/>
          </p:cNvPicPr>
          <p:nvPr/>
        </p:nvPicPr>
        <p:blipFill>
          <a:blip r:embed="rId2"/>
          <a:srcRect t="13416" b="13726"/>
          <a:stretch>
            <a:fillRect/>
          </a:stretch>
        </p:blipFill>
        <p:spPr bwMode="auto">
          <a:xfrm>
            <a:off x="214282" y="1000108"/>
            <a:ext cx="8715436" cy="56436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Описание презентации Инфекционные болезни НС ПОЛИОМИЕЛИТ НИРО 2015 СОДЕРЖАН..."/>
          <p:cNvPicPr>
            <a:picLocks noChangeAspect="1" noChangeArrowheads="1"/>
          </p:cNvPicPr>
          <p:nvPr/>
        </p:nvPicPr>
        <p:blipFill>
          <a:blip r:embed="rId2"/>
          <a:srcRect t="7778"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>
            <a:solidFill>
              <a:srgbClr val="16701F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Классификация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По типу: </a:t>
            </a:r>
          </a:p>
          <a:p>
            <a:r>
              <a:rPr lang="ru-RU" dirty="0" smtClean="0"/>
              <a:t>Типичные (с поражением ЦНС)</a:t>
            </a:r>
          </a:p>
          <a:p>
            <a:r>
              <a:rPr lang="ru-RU" dirty="0" err="1" smtClean="0"/>
              <a:t>Непаралитические</a:t>
            </a:r>
            <a:r>
              <a:rPr lang="ru-RU" dirty="0" smtClean="0"/>
              <a:t> (</a:t>
            </a:r>
            <a:r>
              <a:rPr lang="ru-RU" dirty="0" err="1" smtClean="0"/>
              <a:t>менингеальная</a:t>
            </a:r>
            <a:r>
              <a:rPr lang="ru-RU" dirty="0" smtClean="0"/>
              <a:t>, абортивная)</a:t>
            </a:r>
          </a:p>
          <a:p>
            <a:r>
              <a:rPr lang="ru-RU" dirty="0" smtClean="0"/>
              <a:t>Паралитические (спинальная, </a:t>
            </a:r>
            <a:r>
              <a:rPr lang="ru-RU" dirty="0" err="1" smtClean="0"/>
              <a:t>бульбарная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Атипичные</a:t>
            </a:r>
          </a:p>
          <a:p>
            <a:r>
              <a:rPr lang="ru-RU" dirty="0" smtClean="0"/>
              <a:t>Стертая</a:t>
            </a:r>
          </a:p>
          <a:p>
            <a:r>
              <a:rPr lang="ru-RU" dirty="0" smtClean="0"/>
              <a:t>Бессимптомная	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По тяжести: </a:t>
            </a:r>
          </a:p>
          <a:p>
            <a:r>
              <a:rPr lang="ru-RU" dirty="0" smtClean="0"/>
              <a:t>Легкая форма</a:t>
            </a:r>
          </a:p>
          <a:p>
            <a:r>
              <a:rPr lang="ru-RU" dirty="0" smtClean="0"/>
              <a:t>Среднетяжелая форма</a:t>
            </a:r>
          </a:p>
          <a:p>
            <a:r>
              <a:rPr lang="ru-RU" dirty="0" smtClean="0"/>
              <a:t>Тяжелая форма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Клиника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Инкубационный период продолжается в среднем 5-12 дней (возможны колебания от 2 до 35 дней). Различают </a:t>
            </a:r>
            <a:r>
              <a:rPr lang="ru-RU" dirty="0" err="1" smtClean="0"/>
              <a:t>непаралитическую</a:t>
            </a:r>
            <a:r>
              <a:rPr lang="ru-RU" dirty="0" smtClean="0"/>
              <a:t> и паралитическую формы полиомиелита.</a:t>
            </a:r>
          </a:p>
          <a:p>
            <a:r>
              <a:rPr lang="ru-RU" b="1" dirty="0" err="1" smtClean="0"/>
              <a:t>Непаралитическая</a:t>
            </a:r>
            <a:r>
              <a:rPr lang="ru-RU" b="1" dirty="0" smtClean="0"/>
              <a:t> форма </a:t>
            </a:r>
            <a:r>
              <a:rPr lang="ru-RU" dirty="0" smtClean="0"/>
              <a:t>протекает чаще в виде так называемой "малой болезни" (абортивная или висцеральная форма), которая проявляется кратковременной лихорадкой, катаральными (кашель, насморк, боли в горле) и диспепсическими явлениями (тошнота, рвота, жидкий стул). Все клинические проявления исчезают обычно в течение нескольких дней.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линика полиомиелит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Клиника полиомиели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500462" cy="5072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586172" cy="51435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Определение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r>
              <a:rPr lang="ru-RU" b="1" dirty="0" smtClean="0"/>
              <a:t>Полиомиелит </a:t>
            </a:r>
            <a:r>
              <a:rPr lang="ru-RU" dirty="0" smtClean="0"/>
              <a:t>(от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πολιός </a:t>
            </a:r>
            <a:r>
              <a:rPr lang="ru-RU" dirty="0" smtClean="0"/>
              <a:t>— серый и </a:t>
            </a:r>
            <a:r>
              <a:rPr lang="ru-RU" dirty="0" err="1" smtClean="0"/>
              <a:t>µυελός </a:t>
            </a:r>
            <a:r>
              <a:rPr lang="ru-RU" dirty="0" smtClean="0"/>
              <a:t>— спинной мозг) — детский спинномозговой паралич, острое, </a:t>
            </a:r>
            <a:r>
              <a:rPr lang="ru-RU" dirty="0" err="1" smtClean="0"/>
              <a:t>высококонтагиозное</a:t>
            </a:r>
            <a:r>
              <a:rPr lang="ru-RU" dirty="0" smtClean="0"/>
              <a:t> инфекционное заболевание, обусловленное поражением серого вещества спинного мозга </a:t>
            </a:r>
            <a:r>
              <a:rPr lang="ru-RU" dirty="0" err="1" smtClean="0"/>
              <a:t>полиовирусом</a:t>
            </a:r>
            <a:r>
              <a:rPr lang="ru-RU" dirty="0" smtClean="0"/>
              <a:t> и характеризующееся преимущественно патологией нервной системы.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В развитии </a:t>
            </a:r>
            <a:r>
              <a:rPr lang="ru-RU" sz="2400" b="1" dirty="0" smtClean="0"/>
              <a:t>паралитического полиомиелита </a:t>
            </a:r>
            <a:r>
              <a:rPr lang="ru-RU" sz="2400" dirty="0" smtClean="0"/>
              <a:t>выделяют 4 стадии: </a:t>
            </a:r>
            <a:r>
              <a:rPr lang="ru-RU" sz="2400" dirty="0" err="1" smtClean="0"/>
              <a:t>препаралитическую</a:t>
            </a:r>
            <a:r>
              <a:rPr lang="ru-RU" sz="2400" dirty="0" smtClean="0"/>
              <a:t>, паралитическую, восстановительную и стадию остаточных явлений. 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В течение первых 3 дней отмечается головная боль, недомогание, насморк, фарингит, возможны  рвота, жидкий стул или запор.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Затем после 2-4 дней </a:t>
            </a:r>
            <a:r>
              <a:rPr lang="ru-RU" sz="2400" dirty="0" err="1" smtClean="0"/>
              <a:t>апирексии</a:t>
            </a:r>
            <a:r>
              <a:rPr lang="ru-RU" sz="2400" dirty="0" smtClean="0"/>
              <a:t> появляется вторичная лихорадочная волна с резким ухудшением общего состояния.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Температура тела повышается до 39-40°С, усиливается головная боль, появляются боли в спине и конечностях, выраженная гиперестезия, спутанность сознания и </a:t>
            </a:r>
            <a:r>
              <a:rPr lang="ru-RU" sz="2400" dirty="0" err="1" smtClean="0"/>
              <a:t>менингеальные</a:t>
            </a:r>
            <a:r>
              <a:rPr lang="ru-RU" sz="2400" dirty="0" smtClean="0"/>
              <a:t> явления.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Появление параличей обычно производит впечатление внезапности. Параличи вялые (периферические) с понижением тонуса мышц, ограничением или отсутствием активных движений, с частичной или полной реакцией перерождения и отсутствием сухожильных рефлексов. Поражаются главным образом мышцы конечностей, особенно проксимальных отделов.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Методы лечения полиомиели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0" r="11764"/>
          <a:stretch>
            <a:fillRect/>
          </a:stretch>
        </p:blipFill>
        <p:spPr bwMode="auto">
          <a:xfrm>
            <a:off x="1285852" y="714356"/>
            <a:ext cx="6786610" cy="557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Диагностика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r>
              <a:rPr lang="ru-RU" dirty="0" smtClean="0"/>
              <a:t>Диагноз устанавливается на основании клинической симптоматики (</a:t>
            </a:r>
            <a:r>
              <a:rPr lang="ru-RU" dirty="0" err="1" smtClean="0"/>
              <a:t>менингеальные</a:t>
            </a:r>
            <a:r>
              <a:rPr lang="ru-RU" dirty="0" smtClean="0"/>
              <a:t> симптомы, слабость отдельных мышечных групп, ослабление сухожильных рефлексов), эпидемиологических предпосылок (наличие полиомиелита в окружении пациента, летнее время) и данных лабораторного исследования (выделение вируса на культурах тканей, РСК и реакция преципитации со специфическим антигеном в парных сыворотках).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олиомиелит. "/>
          <p:cNvPicPr>
            <a:picLocks noChangeAspect="1" noChangeArrowheads="1"/>
          </p:cNvPicPr>
          <p:nvPr/>
        </p:nvPicPr>
        <p:blipFill>
          <a:blip r:embed="rId2"/>
          <a:srcRect b="8989"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>
            <a:solidFill>
              <a:srgbClr val="16701F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929354" cy="4429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Лечение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Больные подлежат обязательной госпитализации. В течение </a:t>
            </a:r>
            <a:r>
              <a:rPr lang="ru-RU" sz="3400" dirty="0" err="1" smtClean="0"/>
              <a:t>препаралитического</a:t>
            </a:r>
            <a:r>
              <a:rPr lang="ru-RU" sz="3400" dirty="0" smtClean="0"/>
              <a:t> и паралитического периодов болезни необходим строгий постельный режим. </a:t>
            </a:r>
          </a:p>
          <a:p>
            <a:r>
              <a:rPr lang="ru-RU" sz="3400" dirty="0" smtClean="0"/>
              <a:t>Специфического лечения полиомиелита нет. Введение </a:t>
            </a:r>
            <a:r>
              <a:rPr lang="ru-RU" sz="3400" dirty="0" err="1" smtClean="0"/>
              <a:t>гамма-глобулина</a:t>
            </a:r>
            <a:r>
              <a:rPr lang="ru-RU" sz="3400" dirty="0" smtClean="0"/>
              <a:t> с лечебной целью неэффективно. </a:t>
            </a:r>
          </a:p>
          <a:p>
            <a:r>
              <a:rPr lang="ru-RU" sz="3400" dirty="0" smtClean="0"/>
              <a:t>Применяют обезболивающие и </a:t>
            </a:r>
            <a:r>
              <a:rPr lang="ru-RU" sz="3400" dirty="0" err="1" smtClean="0"/>
              <a:t>дегидратирующие</a:t>
            </a:r>
            <a:r>
              <a:rPr lang="ru-RU" sz="3400" dirty="0" smtClean="0"/>
              <a:t> средства (</a:t>
            </a:r>
            <a:r>
              <a:rPr lang="ru-RU" sz="3400" dirty="0" err="1" smtClean="0"/>
              <a:t>диакарб</a:t>
            </a:r>
            <a:r>
              <a:rPr lang="ru-RU" sz="3400" dirty="0" smtClean="0"/>
              <a:t>), тепловые процедуры. У больных с </a:t>
            </a:r>
            <a:r>
              <a:rPr lang="ru-RU" sz="3400" dirty="0" err="1" smtClean="0"/>
              <a:t>бульбарными</a:t>
            </a:r>
            <a:r>
              <a:rPr lang="ru-RU" sz="3400" dirty="0" smtClean="0"/>
              <a:t> нарушениями и дыхательными расстройствами необходимо следить за проходимостью верхних дыхательных путей. В случае необходимости применяют искусственную вентиляцию легких.</a:t>
            </a:r>
          </a:p>
          <a:p>
            <a:r>
              <a:rPr lang="ru-RU" sz="3400" dirty="0" smtClean="0"/>
              <a:t>В восстановительном периоде большое значение имеют массаж, лечебная физкультура, профилактика контрактур. Применяют </a:t>
            </a:r>
            <a:r>
              <a:rPr lang="ru-RU" sz="3400" dirty="0" err="1" smtClean="0"/>
              <a:t>антихолинэстеразные</a:t>
            </a:r>
            <a:r>
              <a:rPr lang="ru-RU" sz="3400" dirty="0" smtClean="0"/>
              <a:t> средства (</a:t>
            </a:r>
            <a:r>
              <a:rPr lang="ru-RU" sz="3400" dirty="0" err="1" smtClean="0"/>
              <a:t>прозерин</a:t>
            </a:r>
            <a:r>
              <a:rPr lang="ru-RU" sz="3400" dirty="0" smtClean="0"/>
              <a:t>, </a:t>
            </a:r>
            <a:r>
              <a:rPr lang="ru-RU" sz="3400" dirty="0" err="1" smtClean="0"/>
              <a:t>галантамин</a:t>
            </a:r>
            <a:r>
              <a:rPr lang="ru-RU" sz="3400" dirty="0" smtClean="0"/>
              <a:t>, </a:t>
            </a:r>
            <a:r>
              <a:rPr lang="ru-RU" sz="3400" dirty="0" err="1" smtClean="0"/>
              <a:t>нивалин</a:t>
            </a:r>
            <a:r>
              <a:rPr lang="ru-RU" sz="3400" dirty="0" smtClean="0"/>
              <a:t>, </a:t>
            </a:r>
            <a:r>
              <a:rPr lang="ru-RU" sz="3400" dirty="0" err="1" smtClean="0"/>
              <a:t>стефаглабрина</a:t>
            </a:r>
            <a:r>
              <a:rPr lang="ru-RU" sz="3400" dirty="0" smtClean="0"/>
              <a:t> сульфат), витамины В</a:t>
            </a:r>
            <a:r>
              <a:rPr lang="ru-RU" sz="3400" baseline="-25000" dirty="0" smtClean="0"/>
              <a:t>12</a:t>
            </a:r>
            <a:r>
              <a:rPr lang="ru-RU" sz="3400" dirty="0" smtClean="0"/>
              <a:t>, В</a:t>
            </a:r>
            <a:r>
              <a:rPr lang="ru-RU" sz="3400" baseline="-25000" dirty="0" smtClean="0"/>
              <a:t>6</a:t>
            </a:r>
            <a:r>
              <a:rPr lang="ru-RU" sz="3400" dirty="0" smtClean="0"/>
              <a:t> анаболические стероиды (</a:t>
            </a:r>
            <a:r>
              <a:rPr lang="ru-RU" sz="3400" dirty="0" err="1" smtClean="0"/>
              <a:t>метандростенолон</a:t>
            </a:r>
            <a:r>
              <a:rPr lang="ru-RU" sz="3400" dirty="0" smtClean="0"/>
              <a:t>, </a:t>
            </a:r>
            <a:r>
              <a:rPr lang="ru-RU" sz="3400" dirty="0" err="1" smtClean="0"/>
              <a:t>ретаболил</a:t>
            </a:r>
            <a:r>
              <a:rPr lang="ru-RU" sz="3400" dirty="0" smtClean="0"/>
              <a:t>). Показана физиотерапия (УВЧ, диатермия, </a:t>
            </a:r>
            <a:r>
              <a:rPr lang="ru-RU" sz="3400" dirty="0" err="1" smtClean="0"/>
              <a:t>парафинолечение</a:t>
            </a:r>
            <a:r>
              <a:rPr lang="ru-RU" sz="3400" dirty="0" smtClean="0"/>
              <a:t>). В позднем восстановительном периоде (не ранее 6 месяцев от начала болезни) можно начинать санаторно-курортное лечение (грязи, морские купания).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Сестринский уход за больными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dirty="0" smtClean="0"/>
              <a:t>Своевременная влажная уборка и проветривание палаты.</a:t>
            </a:r>
          </a:p>
          <a:p>
            <a:pPr lvl="0"/>
            <a:r>
              <a:rPr lang="ru-RU" sz="3300" dirty="0" smtClean="0"/>
              <a:t>Диета№15.  </a:t>
            </a:r>
          </a:p>
          <a:p>
            <a:pPr lvl="0"/>
            <a:r>
              <a:rPr lang="ru-RU" sz="3300" dirty="0" smtClean="0"/>
              <a:t>Постельный режим,  физический и психический покой.</a:t>
            </a:r>
          </a:p>
          <a:p>
            <a:pPr lvl="0"/>
            <a:r>
              <a:rPr lang="ru-RU" sz="3300" dirty="0" smtClean="0"/>
              <a:t>Контроль температуры тела , пульса, АД, ЧДД .  </a:t>
            </a:r>
          </a:p>
          <a:p>
            <a:pPr lvl="0"/>
            <a:r>
              <a:rPr lang="ru-RU" sz="3300" dirty="0" smtClean="0"/>
              <a:t>Забор  крови  для клинического анализа.</a:t>
            </a:r>
          </a:p>
          <a:p>
            <a:pPr lvl="0"/>
            <a:r>
              <a:rPr lang="ru-RU" sz="3300" dirty="0" smtClean="0"/>
              <a:t>Сбор общего анализа мочи.</a:t>
            </a:r>
          </a:p>
          <a:p>
            <a:pPr lvl="0"/>
            <a:r>
              <a:rPr lang="ru-RU" sz="3300" dirty="0" smtClean="0"/>
              <a:t>Сбор кала на вирусологическое исследование двукратно с интервалом в 24 часа.</a:t>
            </a:r>
          </a:p>
          <a:p>
            <a:pPr lvl="0"/>
            <a:r>
              <a:rPr lang="ru-RU" sz="3300" dirty="0" smtClean="0"/>
              <a:t>Забор крови на серологическое исследование (РН, РСК).</a:t>
            </a:r>
          </a:p>
          <a:p>
            <a:pPr lvl="0"/>
            <a:r>
              <a:rPr lang="ru-RU" sz="3300" dirty="0" smtClean="0"/>
              <a:t>Помощь врачу при проведении спинномозговой пункции.  </a:t>
            </a:r>
          </a:p>
          <a:p>
            <a:pPr lvl="0"/>
            <a:r>
              <a:rPr lang="ru-RU" sz="3300" dirty="0" smtClean="0"/>
              <a:t>Консультации  невролога, окулиста.</a:t>
            </a:r>
          </a:p>
          <a:p>
            <a:pPr lvl="0"/>
            <a:r>
              <a:rPr lang="ru-RU" sz="3300" dirty="0" smtClean="0"/>
              <a:t>Подготовка и проведение электромиографии.</a:t>
            </a:r>
          </a:p>
          <a:p>
            <a:pPr lvl="0"/>
            <a:r>
              <a:rPr lang="ru-RU" sz="3300" dirty="0" smtClean="0"/>
              <a:t>Подготовка и проведение ЯМР спинного мозга.</a:t>
            </a:r>
          </a:p>
          <a:p>
            <a:pPr lvl="0"/>
            <a:r>
              <a:rPr lang="ru-RU" sz="3300" dirty="0" smtClean="0"/>
              <a:t>Введение назначенных врачом лекарственных средств.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Прогноз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Непаралитический</a:t>
            </a:r>
            <a:r>
              <a:rPr lang="ru-RU" dirty="0" smtClean="0"/>
              <a:t> полиомиелит протекает благоприятно. При паралитическом полиомиелите в большинстве случаев остаются дефекты различной степени выраженности. Однако в нетяжелых случаях при правильном и длительном лечении можно добиться значительного восстановления двигательных функций мышц.</a:t>
            </a:r>
          </a:p>
          <a:p>
            <a:r>
              <a:rPr lang="ru-RU" dirty="0" smtClean="0"/>
              <a:t>Прогноз значительно ухудшается при поражении дыхательного центра и дыхательных мышц.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Вакцинация</a:t>
            </a:r>
            <a:endParaRPr lang="ru-RU" b="1" dirty="0">
              <a:solidFill>
                <a:srgbClr val="16701F"/>
              </a:solidFill>
            </a:endParaRPr>
          </a:p>
        </p:txBody>
      </p:sp>
      <p:pic>
        <p:nvPicPr>
          <p:cNvPr id="50178" name="Picture 2" descr="Вакцинация против полиомиели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643998" cy="5715040"/>
          </a:xfrm>
          <a:prstGeom prst="rect">
            <a:avLst/>
          </a:prstGeom>
          <a:noFill/>
          <a:ln>
            <a:solidFill>
              <a:srgbClr val="16701F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Виды форм полиомиелита, жалобы ребенка, симптоматика."/>
          <p:cNvPicPr>
            <a:picLocks noChangeAspect="1" noChangeArrowheads="1"/>
          </p:cNvPicPr>
          <p:nvPr/>
        </p:nvPicPr>
        <p:blipFill>
          <a:blip r:embed="rId2"/>
          <a:srcRect l="7438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Вакцины против полиомиели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072494" cy="4929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Профилактика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Главную роль в профилактике полиомиелита играет вакцинация.  ВОЗ дала следующие рекомендации по профилактике:</a:t>
            </a:r>
          </a:p>
          <a:p>
            <a:pPr lvl="0"/>
            <a:r>
              <a:rPr lang="ru-RU" dirty="0" smtClean="0"/>
              <a:t>добиться широкого охвата вакцинацией, для того чтобы сократить число восприимчивых детей к полиомиелиту;</a:t>
            </a:r>
          </a:p>
          <a:p>
            <a:pPr lvl="0"/>
            <a:r>
              <a:rPr lang="ru-RU" dirty="0" smtClean="0"/>
              <a:t>учредить два общенациональных дня для иммунизации детей младше 5 лет;</a:t>
            </a:r>
          </a:p>
          <a:p>
            <a:pPr lvl="0"/>
            <a:r>
              <a:rPr lang="ru-RU" dirty="0" smtClean="0"/>
              <a:t>организовать кампании по иммунизации на дому;</a:t>
            </a:r>
          </a:p>
          <a:p>
            <a:pPr lvl="0"/>
            <a:r>
              <a:rPr lang="ru-RU" dirty="0" smtClean="0"/>
              <a:t>организовать систему надзора за эпидемиологией полиомиелита в разных странах.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Мероприятия в очаге инфекции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9293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Больные  полиомиелитом или с подозрением на полиомиелит подлежат ранней (немедленной) госпитализации с последующей изоляцией. В помещении, где находится больной, проводят ежедневную уборку, нагрязненное им белье обеззараживают, посуду кипятят, предметы ухода, игрушки моют с мылом, уничтожают мух.</a:t>
            </a:r>
          </a:p>
          <a:p>
            <a:r>
              <a:rPr lang="ru-RU" dirty="0" smtClean="0"/>
              <a:t>Заключительная дезинфекция предусматривает обеззараживание выделений больного, посуды, белья, верхней одежды и постельных принадлежностей и обработку помещений раствором хлорамина.</a:t>
            </a:r>
          </a:p>
          <a:p>
            <a:r>
              <a:rPr lang="ru-RU" dirty="0" smtClean="0"/>
              <a:t>Лицам, имевшим тесный контакт с больными полиомиелитом, проводят по указанию санитарно-эпидемиологической службы одноразовую иммунизацию живой полиомиелитной вакциной без учета срока и полноты ранее проведенных прививок против полиомиелита.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295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Осложнения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r>
              <a:rPr lang="ru-RU" dirty="0" smtClean="0"/>
              <a:t>Пневмония, ателектазы легких.</a:t>
            </a:r>
          </a:p>
          <a:p>
            <a:r>
              <a:rPr lang="ru-RU" dirty="0" smtClean="0"/>
              <a:t>Интерстициальный миокардит.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бульбарных</a:t>
            </a:r>
            <a:r>
              <a:rPr lang="ru-RU" dirty="0" smtClean="0"/>
              <a:t> формах иногда развиваются острое расширение желудка, тяжелые желудочно-кишечные расстройства с кровотечением, язвами, прободением, </a:t>
            </a:r>
            <a:r>
              <a:rPr lang="ru-RU" dirty="0" err="1" smtClean="0"/>
              <a:t>илеусом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16701F"/>
                </a:solidFill>
              </a:rPr>
              <a:t>Спасибо за внимание!</a:t>
            </a:r>
            <a:endParaRPr lang="ru-RU" sz="4800" b="1" dirty="0">
              <a:solidFill>
                <a:srgbClr val="16701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286412" cy="37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Новости - ВНИМАНИЕ ПОЛИОМИЕЛИ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Этиология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Возбудитель (</a:t>
            </a:r>
            <a:r>
              <a:rPr lang="ru-RU" dirty="0" err="1" smtClean="0"/>
              <a:t>poliovirus</a:t>
            </a:r>
            <a:r>
              <a:rPr lang="ru-RU" dirty="0" smtClean="0"/>
              <a:t> </a:t>
            </a:r>
            <a:r>
              <a:rPr lang="ru-RU" dirty="0" err="1" smtClean="0"/>
              <a:t>hominis</a:t>
            </a:r>
            <a:r>
              <a:rPr lang="ru-RU" dirty="0" smtClean="0"/>
              <a:t>) относится к семейству </a:t>
            </a:r>
            <a:r>
              <a:rPr lang="ru-RU" dirty="0" err="1" smtClean="0"/>
              <a:t>пикорнавирусов</a:t>
            </a:r>
            <a:r>
              <a:rPr lang="ru-RU" dirty="0" smtClean="0"/>
              <a:t>, к группе </a:t>
            </a:r>
            <a:r>
              <a:rPr lang="ru-RU" dirty="0" err="1" smtClean="0"/>
              <a:t>энтеровирусов</a:t>
            </a:r>
            <a:r>
              <a:rPr lang="ru-RU" dirty="0" smtClean="0"/>
              <a:t> (кишечным вирусам), куда входят также </a:t>
            </a:r>
            <a:r>
              <a:rPr lang="ru-RU" dirty="0" err="1" smtClean="0"/>
              <a:t>Коксаки</a:t>
            </a:r>
            <a:r>
              <a:rPr lang="ru-RU" dirty="0" smtClean="0"/>
              <a:t>- и </a:t>
            </a:r>
            <a:r>
              <a:rPr lang="ru-RU" dirty="0" err="1" smtClean="0"/>
              <a:t>ЕСНО-вирусы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существует в виде 3 независимых типов (I, II и III). Наиболее часто встречается 1 тип. Размеры вируса — 27-30 нм, содержит </a:t>
            </a:r>
            <a:r>
              <a:rPr lang="ru-RU" dirty="0" err="1" smtClean="0"/>
              <a:t>одноцепочечную</a:t>
            </a:r>
            <a:r>
              <a:rPr lang="ru-RU" dirty="0" smtClean="0"/>
              <a:t> РНК. Вирус устойчив во внешней среде (в воде сохраняется до 100 суток, в испражнениях — до 6 </a:t>
            </a:r>
            <a:r>
              <a:rPr lang="ru-RU" dirty="0" err="1" smtClean="0"/>
              <a:t>мес</a:t>
            </a:r>
            <a:r>
              <a:rPr lang="ru-RU" dirty="0" smtClean="0"/>
              <a:t>), хорошо переносит замораживание. Не разрушается пищеварительными соками. Разрушается при нагревании до 50 градусов Цельсия в течение 30 минут. Быстро погибает при кипячении, под действием ультрафиолетового облучения и при высушивании. Даже незначительные концентрации хлора инактивируют вирус.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b="6274"/>
          <a:stretch>
            <a:fillRect/>
          </a:stretch>
        </p:blipFill>
        <p:spPr bwMode="auto">
          <a:xfrm>
            <a:off x="1428728" y="1142984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збудитель полиомиелит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Полиомиелит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16701F"/>
                </a:solidFill>
              </a:rPr>
              <a:t>Распространенность</a:t>
            </a:r>
            <a:endParaRPr lang="ru-RU" b="1" dirty="0">
              <a:solidFill>
                <a:srgbClr val="1670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текущем году в мире зарегистрировано более 600 случаев полиомиелита в 16 странах. За последние 10 лет ситуация по заболеваемости этой инфекцией в мире осложнилась в связи со вспышкой полиомиелита в Республике Таджикистан, где по последним данным было зарегистрировано 705 случаев острого вялого паралича, из них в 458 случаях выделен дикий </a:t>
            </a:r>
            <a:r>
              <a:rPr lang="ru-RU" dirty="0" err="1" smtClean="0"/>
              <a:t>полиовирус</a:t>
            </a:r>
            <a:r>
              <a:rPr lang="ru-RU" dirty="0" smtClean="0"/>
              <a:t> 1 типа, закончились летальным исходом 20 случаев заболевания. Более 80% случаев полиомиелита зарегистрировано среди детей в возрасте до 6 лет.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1271</Words>
  <Application>Microsoft Office PowerPoint</Application>
  <PresentationFormat>Экран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«ПОЛИОМИЕЛИТ»</vt:lpstr>
      <vt:lpstr>Определение</vt:lpstr>
      <vt:lpstr>Слайд 3</vt:lpstr>
      <vt:lpstr>Слайд 4</vt:lpstr>
      <vt:lpstr>Этиология</vt:lpstr>
      <vt:lpstr>Слайд 6</vt:lpstr>
      <vt:lpstr>Слайд 7</vt:lpstr>
      <vt:lpstr>Слайд 8</vt:lpstr>
      <vt:lpstr>Распространенность</vt:lpstr>
      <vt:lpstr>Слайд 10</vt:lpstr>
      <vt:lpstr>Слайд 11</vt:lpstr>
      <vt:lpstr>Слайд 12</vt:lpstr>
      <vt:lpstr>Патогенез</vt:lpstr>
      <vt:lpstr>Слайд 14</vt:lpstr>
      <vt:lpstr>Классификация</vt:lpstr>
      <vt:lpstr>Клиника</vt:lpstr>
      <vt:lpstr>Слайд 17</vt:lpstr>
      <vt:lpstr>Слайд 18</vt:lpstr>
      <vt:lpstr>Слайд 19</vt:lpstr>
      <vt:lpstr>Слайд 20</vt:lpstr>
      <vt:lpstr>Слайд 21</vt:lpstr>
      <vt:lpstr>Слайд 22</vt:lpstr>
      <vt:lpstr>Диагностика</vt:lpstr>
      <vt:lpstr>Слайд 24</vt:lpstr>
      <vt:lpstr>Слайд 25</vt:lpstr>
      <vt:lpstr>Лечение</vt:lpstr>
      <vt:lpstr>Сестринский уход за больными</vt:lpstr>
      <vt:lpstr>Прогноз</vt:lpstr>
      <vt:lpstr>Вакцинация</vt:lpstr>
      <vt:lpstr>Слайд 30</vt:lpstr>
      <vt:lpstr>Слайд 31</vt:lpstr>
      <vt:lpstr>Профилактика</vt:lpstr>
      <vt:lpstr>Мероприятия в очаге инфекции</vt:lpstr>
      <vt:lpstr>Слайд 34</vt:lpstr>
      <vt:lpstr>Осложнения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2015-06-04T05:57:33Z</dcterms:created>
  <dcterms:modified xsi:type="dcterms:W3CDTF">2026-04-14T18:02:52Z</dcterms:modified>
</cp:coreProperties>
</file>