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8" r:id="rId3"/>
    <p:sldId id="258" r:id="rId4"/>
    <p:sldId id="276" r:id="rId5"/>
    <p:sldId id="279" r:id="rId6"/>
    <p:sldId id="273" r:id="rId7"/>
    <p:sldId id="275" r:id="rId8"/>
    <p:sldId id="274" r:id="rId9"/>
    <p:sldId id="268" r:id="rId1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81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структура кадров машинистов (кочегаров) котельных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30-50 лет</c:v>
                </c:pt>
                <c:pt idx="2">
                  <c:v>старше 50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58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B-45E1-A8B2-7BC609357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7328641732283465"/>
          <c:y val="0.38178789370078875"/>
          <c:w val="0.21421358267716631"/>
          <c:h val="0.4781899606299225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882" y="0"/>
            <a:ext cx="9804916" cy="5515265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182353" y="793933"/>
            <a:ext cx="3386890" cy="35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Профессиональный навигатор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199" y="3801980"/>
            <a:ext cx="8358633" cy="28016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>
                <a:solidFill>
                  <a:srgbClr val="FFFF00"/>
                </a:solidFill>
              </a:rPr>
              <a:t>💡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Машинист (кочегар) котельной – это рабочий, который отвечает за стабильное теплоснабжение жилых домов, производственных объектов и социальных учреждений в холодное время года и горячее водообеспечение.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6116" y="270711"/>
            <a:ext cx="699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Федеральное казенное профессиональное образовательное учреждение № 264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Федеральной службы исполнения наказаний (ФКП ОУ № 264)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584" y="1303506"/>
            <a:ext cx="8476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Segoe Script" pitchFamily="34" charset="0"/>
              </a:rPr>
              <a:t>Профессия, которая согревает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584" y="3776739"/>
            <a:ext cx="302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Разработала: преподаватель Овчинникова И.А.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F8ABA-EEF0-EF3D-99D5-C7AA74268590}"/>
              </a:ext>
            </a:extLst>
          </p:cNvPr>
          <p:cNvSpPr txBox="1"/>
          <p:nvPr/>
        </p:nvSpPr>
        <p:spPr>
          <a:xfrm>
            <a:off x="287382" y="4271554"/>
            <a:ext cx="7509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Кемеровская область—Кузбасс, город Мариинск, 2026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78128" y="534042"/>
            <a:ext cx="5905661" cy="743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кочегар возникла с развитием паровых котлов в XIX веке, трансформировалась в советское время и адаптируется к современным экологическим и технологическим требованиям.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2"/>
          <a:srcRect l="74428" t="58800"/>
          <a:stretch>
            <a:fillRect/>
          </a:stretch>
        </p:blipFill>
        <p:spPr>
          <a:xfrm>
            <a:off x="6936205" y="3224464"/>
            <a:ext cx="2207795" cy="1919036"/>
          </a:xfrm>
          <a:prstGeom prst="rect">
            <a:avLst/>
          </a:prstGeom>
        </p:spPr>
      </p:pic>
      <p:pic>
        <p:nvPicPr>
          <p:cNvPr id="1027" name="Picture 3" descr="G:\фото кочегары\DSCF3801.JPG"/>
          <p:cNvPicPr>
            <a:picLocks noChangeAspect="1" noChangeArrowheads="1"/>
          </p:cNvPicPr>
          <p:nvPr/>
        </p:nvPicPr>
        <p:blipFill>
          <a:blip r:embed="rId3"/>
          <a:srcRect l="37518" r="20780" b="16785"/>
          <a:stretch>
            <a:fillRect/>
          </a:stretch>
        </p:blipFill>
        <p:spPr bwMode="auto">
          <a:xfrm>
            <a:off x="6113042" y="329288"/>
            <a:ext cx="2859932" cy="428017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096D9E-0720-7BD4-8608-13791350C5F6}"/>
              </a:ext>
            </a:extLst>
          </p:cNvPr>
          <p:cNvSpPr txBox="1"/>
          <p:nvPr/>
        </p:nvSpPr>
        <p:spPr>
          <a:xfrm>
            <a:off x="78128" y="1413993"/>
            <a:ext cx="562763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Интересный факт…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1980-е годы целый ряд рок-музыкантов совмещали творческую деятельность с работой кочегаром. Наиболее известной фигурой был легендарный лидер группы «Кино» Виктор Цой. Он кидал уголь в топку котельной, расположенной в центре города на Неве (ее народ прозвал «Камчаткой»), и ничуть не стеснялся этой профессии. На вопрос журналистов: «Считаете ли вы себя «звездой» ленинградского рока?» Цой отвечал с изрядной долей самоиронии: «Трудно считать себя «звездой» и при этом работать в котельной».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 счастью для почитателей таланта Цоя, его напряженная работа в «горячем цеху» была запечатлена кинокамерой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документальном фильме «Рок» Алексея Учителя. Сейчас эти кадры воспринимаются как суровый и весьма ценный документ эпохи развитого социализма.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726300"/>
            <a:ext cx="2517000" cy="134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Диагностика оборудования и соблюдение норм безопасности предотвращают аварии и поддерживают производственный процесс.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726300"/>
            <a:ext cx="2380800" cy="134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работы различных котлов в промышленности и ЖКХ обеспечивает эффективное производство и теплоснабжение.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726300"/>
            <a:ext cx="2380800" cy="1540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Обеспечение безопасного горения топлива с учетом его вида и характеристик загрузки — ключ к стабильной работе оборудования.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180473"/>
            <a:ext cx="8211900" cy="675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функции и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задачи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кочегара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2050" name="Picture 2" descr="G:\фото кочегары\DSCF3785.JPG"/>
          <p:cNvPicPr>
            <a:picLocks noChangeAspect="1" noChangeArrowheads="1"/>
          </p:cNvPicPr>
          <p:nvPr/>
        </p:nvPicPr>
        <p:blipFill>
          <a:blip r:embed="rId6"/>
          <a:srcRect l="17249"/>
          <a:stretch>
            <a:fillRect/>
          </a:stretch>
        </p:blipFill>
        <p:spPr bwMode="auto">
          <a:xfrm>
            <a:off x="3104661" y="2266545"/>
            <a:ext cx="2845575" cy="2579046"/>
          </a:xfrm>
          <a:prstGeom prst="rect">
            <a:avLst/>
          </a:prstGeom>
          <a:noFill/>
        </p:spPr>
      </p:pic>
      <p:pic>
        <p:nvPicPr>
          <p:cNvPr id="2051" name="Picture 3" descr="G:\фото кочегары\ФОТО на презенТАЦИЮ\DSC00468.JPG"/>
          <p:cNvPicPr>
            <a:picLocks noChangeAspect="1" noChangeArrowheads="1"/>
          </p:cNvPicPr>
          <p:nvPr/>
        </p:nvPicPr>
        <p:blipFill>
          <a:blip r:embed="rId7"/>
          <a:srcRect l="20533" r="13976"/>
          <a:stretch>
            <a:fillRect/>
          </a:stretch>
        </p:blipFill>
        <p:spPr bwMode="auto">
          <a:xfrm>
            <a:off x="6256876" y="1926076"/>
            <a:ext cx="2549371" cy="2919515"/>
          </a:xfrm>
          <a:prstGeom prst="rect">
            <a:avLst/>
          </a:prstGeom>
          <a:noFill/>
        </p:spPr>
      </p:pic>
      <p:pic>
        <p:nvPicPr>
          <p:cNvPr id="2052" name="Picture 4" descr="G:\фото кочегары\ФОТО на презенТАЦИЮ\DSC00460.JPG"/>
          <p:cNvPicPr>
            <a:picLocks noChangeAspect="1" noChangeArrowheads="1"/>
          </p:cNvPicPr>
          <p:nvPr/>
        </p:nvPicPr>
        <p:blipFill>
          <a:blip r:embed="rId8"/>
          <a:srcRect l="26154" r="20552"/>
          <a:stretch>
            <a:fillRect/>
          </a:stretch>
        </p:blipFill>
        <p:spPr bwMode="auto">
          <a:xfrm>
            <a:off x="610872" y="2033297"/>
            <a:ext cx="1998382" cy="2812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18525" y="104503"/>
            <a:ext cx="8400622" cy="6217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Профессиональный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портрет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кочегара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качества и навыки
</a:t>
            </a:r>
            <a:endParaRPr lang="en-US" sz="1200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288258" y="420328"/>
            <a:ext cx="1887167" cy="1650136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489172" y="467184"/>
            <a:ext cx="3395645" cy="1556424"/>
          </a:xfrm>
          <a:prstGeom prst="round1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5956664" y="482897"/>
            <a:ext cx="3089366" cy="1540712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4"/>
          <p:cNvSpPr txBox="1"/>
          <p:nvPr/>
        </p:nvSpPr>
        <p:spPr>
          <a:xfrm>
            <a:off x="5956665" y="587844"/>
            <a:ext cx="3089364" cy="1435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Физическая выносливость и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стрессоустойчивость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Работа связана с физическими нагрузками и экстремальными условиями, поэтому выносливость и способность сохранять концентрацию в стрессовых ситуациях обязательны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027" dirty="0"/>
          </a:p>
        </p:txBody>
      </p:sp>
      <p:sp>
        <p:nvSpPr>
          <p:cNvPr id="7" name="Text 3"/>
          <p:cNvSpPr txBox="1"/>
          <p:nvPr/>
        </p:nvSpPr>
        <p:spPr>
          <a:xfrm>
            <a:off x="2510678" y="587843"/>
            <a:ext cx="3314215" cy="1286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Профессиональное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образование и навыки управления процессом
</a:t>
            </a:r>
            <a:endParaRPr lang="ru-RU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рофильн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ая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специализаци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обеспечивает понимание конструкции котлов и умение управлять процессом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горения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автоматикой.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27" dirty="0"/>
          </a:p>
        </p:txBody>
      </p:sp>
      <p:sp>
        <p:nvSpPr>
          <p:cNvPr id="6" name="Text 2"/>
          <p:cNvSpPr txBox="1"/>
          <p:nvPr/>
        </p:nvSpPr>
        <p:spPr>
          <a:xfrm>
            <a:off x="288258" y="482896"/>
            <a:ext cx="1887167" cy="292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Ответственность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внимательность к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деталям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Кочегар должен быть предельно внимателен к изменениям в работе оборудования и строго соблюдать регламенты безопасности, что снижает риск поломок и аварий.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27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D863A8-4053-2E31-0A83-73E389AEFAEC}"/>
              </a:ext>
            </a:extLst>
          </p:cNvPr>
          <p:cNvSpPr txBox="1"/>
          <p:nvPr/>
        </p:nvSpPr>
        <p:spPr>
          <a:xfrm>
            <a:off x="415925" y="2128554"/>
            <a:ext cx="8214600" cy="784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Рыночная динамика: численность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кочегаров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России 2015–2024 гг.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DF54B23E-A68D-707B-C224-88053791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515" y="2571750"/>
            <a:ext cx="4156486" cy="2405131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5844228A-2BE0-65A4-F675-E6FA463FB185}"/>
              </a:ext>
            </a:extLst>
          </p:cNvPr>
          <p:cNvSpPr txBox="1"/>
          <p:nvPr/>
        </p:nvSpPr>
        <p:spPr>
          <a:xfrm>
            <a:off x="418525" y="2718550"/>
            <a:ext cx="3940908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связано с ростом автоматизации и переходом на экологичные технологии отопления.
Наблюдается стабильное снижение численности, прогнозируемое замещение технологическими решениями.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 txBox="1"/>
          <p:nvPr/>
        </p:nvSpPr>
        <p:spPr>
          <a:xfrm>
            <a:off x="337925" y="393900"/>
            <a:ext cx="8388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барьеры входа в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профессию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 (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87383" y="1215189"/>
            <a:ext cx="8032455" cy="3254543"/>
          </a:xfrm>
          <a:prstGeom prst="round1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0"/>
          <p:cNvSpPr txBox="1"/>
          <p:nvPr/>
        </p:nvSpPr>
        <p:spPr>
          <a:xfrm>
            <a:off x="522514" y="1332411"/>
            <a:ext cx="7177696" cy="9836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Необходимость получения профессионального  образования и профильной подготовки ограничивает доступ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новичков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444137" y="2316079"/>
            <a:ext cx="6901141" cy="108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 и психологические требования высокой нагрузки и работа в экстремальных условиях предъявляют серьёзные ограничения.</a:t>
            </a:r>
            <a:endParaRPr lang="en-US" sz="1600" dirty="0"/>
          </a:p>
        </p:txBody>
      </p:sp>
      <p:pic>
        <p:nvPicPr>
          <p:cNvPr id="3" name="Picture 2" descr="G:\фото кочегары\DSCF3780.JPG">
            <a:extLst>
              <a:ext uri="{FF2B5EF4-FFF2-40B4-BE49-F238E27FC236}">
                <a16:creationId xmlns:a16="http://schemas.microsoft.com/office/drawing/2014/main" id="{A73AA8B9-7AE7-CC30-9F65-30133A68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412" y="988105"/>
            <a:ext cx="1933074" cy="1449805"/>
          </a:xfrm>
          <a:prstGeom prst="rect">
            <a:avLst/>
          </a:prstGeom>
          <a:noFill/>
        </p:spPr>
      </p:pic>
      <p:sp>
        <p:nvSpPr>
          <p:cNvPr id="7" name="Text 2"/>
          <p:cNvSpPr txBox="1"/>
          <p:nvPr/>
        </p:nvSpPr>
        <p:spPr>
          <a:xfrm>
            <a:off x="444137" y="3404579"/>
            <a:ext cx="6901141" cy="872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Отсутствие достаточного числа профильных учебных заведений и невысокая привлекательность профессии среди молодежи усугубляют кадровый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дефицит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31" y="-213420"/>
            <a:ext cx="6002383" cy="1236104"/>
          </a:xfrm>
          <a:prstGeom prst="rect">
            <a:avLst/>
          </a:prstGeom>
        </p:spPr>
      </p:pic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32"/>
            <a:ext cx="9142314" cy="47388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646966" y="539750"/>
          <a:ext cx="510362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1"/>
          <p:cNvSpPr txBox="1"/>
          <p:nvPr/>
        </p:nvSpPr>
        <p:spPr>
          <a:xfrm>
            <a:off x="415925" y="1521533"/>
            <a:ext cx="3540900" cy="2215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Низкий приток молодых специалистов создает угрозу дефицита кадров в ближайшее десятилетие.
Высокая доля работников старше 50 лет требует привлечения молодых кадров и программ переобучения.
</a:t>
            </a:r>
            <a:endParaRPr lang="en-US" sz="13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6731A435-87B9-7D3B-8973-8EA63304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77"/>
            <a:ext cx="9144001" cy="5845666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Кадровые службы и отраслевые исследования, 2024
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1846" y="356222"/>
            <a:ext cx="9026434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арьерные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возможности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</a:t>
            </a: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а) котельной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99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37920" y="958772"/>
            <a:ext cx="3909705" cy="1316595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529470" y="958772"/>
            <a:ext cx="4020170" cy="1316595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795047" y="2984678"/>
            <a:ext cx="4905155" cy="1223764"/>
          </a:xfrm>
          <a:prstGeom prst="wedgeRoundRectCallout">
            <a:avLst>
              <a:gd name="adj1" fmla="val -20238"/>
              <a:gd name="adj2" fmla="val 6915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6"/>
          <p:cNvSpPr txBox="1"/>
          <p:nvPr/>
        </p:nvSpPr>
        <p:spPr>
          <a:xfrm>
            <a:off x="541125" y="1371601"/>
            <a:ext cx="3594942" cy="1200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Профессионалы начинают с операторских должностей, развивая навыки через профильное образование и курсы, что открывает дорогу к должностям мастеров и инженеров.
</a:t>
            </a:r>
            <a:endParaRPr lang="en-US" sz="1100" dirty="0"/>
          </a:p>
        </p:txBody>
      </p:sp>
      <p:sp>
        <p:nvSpPr>
          <p:cNvPr id="9" name="Text 7"/>
          <p:cNvSpPr txBox="1"/>
          <p:nvPr/>
        </p:nvSpPr>
        <p:spPr>
          <a:xfrm>
            <a:off x="1044400" y="958773"/>
            <a:ext cx="3237000" cy="648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Образовательный рост
</a:t>
            </a:r>
            <a:endParaRPr lang="en-US" sz="1300" dirty="0"/>
          </a:p>
        </p:txBody>
      </p:sp>
      <p:sp>
        <p:nvSpPr>
          <p:cNvPr id="10" name="Text 5"/>
          <p:cNvSpPr txBox="1"/>
          <p:nvPr/>
        </p:nvSpPr>
        <p:spPr>
          <a:xfrm>
            <a:off x="4793426" y="958773"/>
            <a:ext cx="3149096" cy="648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Переподготовка и специализация
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4793426" y="1371601"/>
            <a:ext cx="3542499" cy="90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Машинисты (кочегары) котельной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расширяют компетенции, осваивая промышленную автоматику и энергоэффективные технологии для увеличения своей профессиональной ценности.
</a:t>
            </a:r>
            <a:endParaRPr lang="en-US" sz="1100" dirty="0"/>
          </a:p>
        </p:txBody>
      </p:sp>
      <p:sp>
        <p:nvSpPr>
          <p:cNvPr id="12" name="Text 3"/>
          <p:cNvSpPr txBox="1"/>
          <p:nvPr/>
        </p:nvSpPr>
        <p:spPr>
          <a:xfrm>
            <a:off x="2291160" y="3210763"/>
            <a:ext cx="4255739" cy="1407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Карьерный рост и адаптация
</a:t>
            </a:r>
            <a:endParaRPr lang="en-US" sz="1300" dirty="0"/>
          </a:p>
        </p:txBody>
      </p:sp>
      <p:sp>
        <p:nvSpPr>
          <p:cNvPr id="13" name="Text 2"/>
          <p:cNvSpPr txBox="1"/>
          <p:nvPr/>
        </p:nvSpPr>
        <p:spPr>
          <a:xfrm>
            <a:off x="1913708" y="3461658"/>
            <a:ext cx="4633191" cy="95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даптация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 инновациям позволяет занимать руководящие позиции в теплоэнергетических подразделениях предприятий.
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Уровни заработной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платы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(кочегаров)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 регионам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России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5)
</a:t>
            </a:r>
            <a:endParaRPr lang="en-US" sz="2400" dirty="0"/>
          </a:p>
        </p:txBody>
      </p:sp>
      <p:sp>
        <p:nvSpPr>
          <p:cNvPr id="4" name="Text 1"/>
          <p:cNvSpPr txBox="1"/>
          <p:nvPr/>
        </p:nvSpPr>
        <p:spPr>
          <a:xfrm>
            <a:off x="265814" y="1166701"/>
            <a:ext cx="3659211" cy="2578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7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Средние месячные заработные платы кочегаров по ключевым регионам с учётом влияния стажа, квалификации и отраслевых особенностей.
Зарплаты отражают региональные различия и рост с повышением квалификации и опытом, с тенденцией стабильного спроса в крупных промышленных центрах.
</a:t>
            </a:r>
            <a:endParaRPr lang="en-US" sz="1172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423144" y="1014263"/>
          <a:ext cx="4019106" cy="38404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0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73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Средняя заработная плата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45-65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Санкт-Петербург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40-60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Екатеринбург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35-55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6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Новосибирск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33-53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98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Кемерово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30</a:t>
                      </a:r>
                      <a:r>
                        <a:rPr lang="ru-RU" sz="1800" kern="1200" dirty="0"/>
                        <a:t>-53 тыс.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0"/>
          <p:cNvSpPr txBox="1"/>
          <p:nvPr/>
        </p:nvSpPr>
        <p:spPr>
          <a:xfrm>
            <a:off x="574159" y="3934047"/>
            <a:ext cx="3350866" cy="385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Источник данных: анализ вакансий на 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hh.ru
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5" y="2620948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46240" y="443552"/>
            <a:ext cx="3714470" cy="1164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численности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(кочегаров) котельной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обусловлено автоматизацией и переходом на экологически чистые виды топлива, уменьшающими потребность в традиционных навыках.
</a:t>
            </a:r>
            <a:endParaRPr lang="en-US" sz="1200" dirty="0"/>
          </a:p>
        </p:txBody>
      </p:sp>
      <p:sp>
        <p:nvSpPr>
          <p:cNvPr id="7" name="Text 1"/>
          <p:cNvSpPr txBox="1"/>
          <p:nvPr/>
        </p:nvSpPr>
        <p:spPr>
          <a:xfrm>
            <a:off x="873458" y="1607672"/>
            <a:ext cx="3787252" cy="1080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Ужесточение экологических норм требует от специалистов освоения новых технологий и соблюдения высоких стандартов безопасности и эффективности.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4920019" y="498143"/>
            <a:ext cx="3799356" cy="83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Дефицит молодых кадров и высокий средний возраст работников создают риск кадрового голода и усложняют передачу знаний в отрасли.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838132" y="1607673"/>
            <a:ext cx="4184994" cy="839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Необходима постоянная профессиональная подготовка и адаптация к управлению современными автоматизированными системами и новым видам топлива.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1651379" y="150125"/>
            <a:ext cx="6687846" cy="395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Проблемы и вызовы профессии в XXI веке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39" y="-1"/>
            <a:ext cx="9212237" cy="5335421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122830" y="2669434"/>
            <a:ext cx="3562066" cy="2148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Кочегары играют важную роль в стабильном энергоснабжении, требующем модернизации и экологической ответственности. Повышение квалификации и привлечение молодых специалистов — ключ к успешному развитию профессии.
</a:t>
            </a:r>
            <a:endParaRPr lang="en-US" sz="2400" dirty="0"/>
          </a:p>
        </p:txBody>
      </p:sp>
      <p:pic>
        <p:nvPicPr>
          <p:cNvPr id="13" name="Рисунок 12" descr="Изображение выглядит как одежда, строительство, Детское искусство, карт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5F4393-3532-64B4-D0C3-6736D0AC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826"/>
          <a:stretch>
            <a:fillRect/>
          </a:stretch>
        </p:blipFill>
        <p:spPr>
          <a:xfrm>
            <a:off x="4328973" y="2552162"/>
            <a:ext cx="4152129" cy="24412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811</Words>
  <Application>Microsoft Office PowerPoint</Application>
  <PresentationFormat>Экран (16:9)</PresentationFormat>
  <Paragraphs>74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Segoe Script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Otec</cp:lastModifiedBy>
  <cp:revision>60</cp:revision>
  <dcterms:created xsi:type="dcterms:W3CDTF">2025-11-16T11:10:10Z</dcterms:created>
  <dcterms:modified xsi:type="dcterms:W3CDTF">2026-05-12T08:00:28Z</dcterms:modified>
</cp:coreProperties>
</file>