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94660"/>
  </p:normalViewPr>
  <p:slideViewPr>
    <p:cSldViewPr>
      <p:cViewPr varScale="1">
        <p:scale>
          <a:sx n="83" d="100"/>
          <a:sy n="83" d="100"/>
        </p:scale>
        <p:origin x="-1421"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16" name="Номер слайда 15"/>
          <p:cNvSpPr>
            <a:spLocks noGrp="1"/>
          </p:cNvSpPr>
          <p:nvPr>
            <p:ph type="sldNum" sz="quarter" idx="11"/>
          </p:nvPr>
        </p:nvSpPr>
        <p:spPr/>
        <p:txBody>
          <a:bodyPr/>
          <a:lstStyle/>
          <a:p>
            <a:fld id="{725C68B6-61C2-468F-89AB-4B9F7531AA6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B106E36-FD25-4E2D-B0AA-010F637433A0}" type="datetimeFigureOut">
              <a:rPr lang="ru-RU" smtClean="0"/>
              <a:pPr/>
              <a:t>26.02.2025</a:t>
            </a:fld>
            <a:endParaRPr lang="ru-RU"/>
          </a:p>
        </p:txBody>
      </p:sp>
      <p:sp>
        <p:nvSpPr>
          <p:cNvPr id="15" name="Номер слайда 14"/>
          <p:cNvSpPr>
            <a:spLocks noGrp="1"/>
          </p:cNvSpPr>
          <p:nvPr>
            <p:ph type="sldNum" sz="quarter" idx="15"/>
          </p:nvPr>
        </p:nvSpPr>
        <p:spPr/>
        <p:txBody>
          <a:bodyPr/>
          <a:lstStyle>
            <a:lvl1pPr algn="ctr">
              <a:defRPr/>
            </a:lvl1pPr>
          </a:lstStyle>
          <a:p>
            <a:fld id="{725C68B6-61C2-468F-89AB-4B9F7531AA6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B106E36-FD25-4E2D-B0AA-010F637433A0}" type="datetimeFigureOut">
              <a:rPr lang="ru-RU" smtClean="0"/>
              <a:pPr/>
              <a:t>26.02.2025</a:t>
            </a:fld>
            <a:endParaRPr lang="ru-RU"/>
          </a:p>
        </p:txBody>
      </p:sp>
      <p:sp>
        <p:nvSpPr>
          <p:cNvPr id="9" name="Номер слайда 8"/>
          <p:cNvSpPr>
            <a:spLocks noGrp="1"/>
          </p:cNvSpPr>
          <p:nvPr>
            <p:ph type="sldNum" sz="quarter" idx="15"/>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B106E36-FD25-4E2D-B0AA-010F637433A0}" type="datetimeFigureOut">
              <a:rPr lang="ru-RU" smtClean="0"/>
              <a:pPr/>
              <a:t>26.02.2025</a:t>
            </a:fld>
            <a:endParaRPr lang="ru-RU"/>
          </a:p>
        </p:txBody>
      </p:sp>
      <p:sp>
        <p:nvSpPr>
          <p:cNvPr id="9" name="Номер слайда 8"/>
          <p:cNvSpPr>
            <a:spLocks noGrp="1"/>
          </p:cNvSpPr>
          <p:nvPr>
            <p:ph type="sldNum" sz="quarter" idx="11"/>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B106E36-FD25-4E2D-B0AA-010F637433A0}" type="datetimeFigureOut">
              <a:rPr lang="ru-RU" smtClean="0"/>
              <a:pPr/>
              <a:t>26.02.2025</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25C68B6-61C2-468F-89AB-4B9F7531AA68}"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2132856"/>
            <a:ext cx="8640960" cy="4248472"/>
          </a:xfrm>
        </p:spPr>
        <p:txBody>
          <a:bodyPr>
            <a:normAutofit/>
          </a:bodyPr>
          <a:lstStyle/>
          <a:p>
            <a:r>
              <a:rPr lang="ru-RU" dirty="0" smtClean="0"/>
              <a:t>1.Принцип делового общения преподавателя</a:t>
            </a:r>
          </a:p>
          <a:p>
            <a:r>
              <a:rPr lang="ru-RU" dirty="0" smtClean="0"/>
              <a:t>2.Этика делового общения в педагогической деятельности</a:t>
            </a:r>
          </a:p>
          <a:p>
            <a:r>
              <a:rPr lang="ru-RU" dirty="0" smtClean="0"/>
              <a:t>3. Стили педагогического общения</a:t>
            </a:r>
          </a:p>
          <a:p>
            <a:r>
              <a:rPr lang="ru-RU" dirty="0" smtClean="0"/>
              <a:t>4. Содержание и структура педагогического общения</a:t>
            </a:r>
          </a:p>
          <a:p>
            <a:r>
              <a:rPr lang="ru-RU" dirty="0" smtClean="0"/>
              <a:t>5</a:t>
            </a:r>
            <a:r>
              <a:rPr lang="ru-RU" b="1" dirty="0" smtClean="0"/>
              <a:t>. </a:t>
            </a:r>
            <a:r>
              <a:rPr lang="ru-RU" dirty="0" smtClean="0"/>
              <a:t>Особенности педагогического общения в </a:t>
            </a:r>
            <a:r>
              <a:rPr lang="ru-RU" dirty="0" err="1" smtClean="0"/>
              <a:t>сузе</a:t>
            </a:r>
            <a:r>
              <a:rPr lang="ru-RU" dirty="0" smtClean="0"/>
              <a:t>.</a:t>
            </a:r>
            <a:endParaRPr lang="ru-RU" b="1" dirty="0" smtClean="0"/>
          </a:p>
          <a:p>
            <a:r>
              <a:rPr lang="ru-RU" dirty="0" smtClean="0"/>
              <a:t>6. Профессионально важные качества, необходимые</a:t>
            </a:r>
            <a:r>
              <a:rPr lang="ru-RU" baseline="30000" dirty="0" smtClean="0"/>
              <a:t> </a:t>
            </a:r>
            <a:r>
              <a:rPr lang="ru-RU" dirty="0" smtClean="0"/>
              <a:t>педагогу для общения с аудиторией</a:t>
            </a:r>
          </a:p>
          <a:p>
            <a:endParaRPr lang="ru-RU" dirty="0" smtClean="0"/>
          </a:p>
          <a:p>
            <a:pPr lvl="0">
              <a:spcBef>
                <a:spcPts val="0"/>
              </a:spcBef>
              <a:buClrTx/>
              <a:buSzTx/>
            </a:pPr>
            <a:r>
              <a:rPr lang="ru-RU" sz="1600" b="1" dirty="0" smtClean="0">
                <a:solidFill>
                  <a:prstClr val="black"/>
                </a:solidFill>
                <a:latin typeface="Times New Roman" pitchFamily="18" charset="0"/>
                <a:cs typeface="Times New Roman" pitchFamily="18" charset="0"/>
              </a:rPr>
              <a:t>Автор - составитель: </a:t>
            </a:r>
            <a:r>
              <a:rPr lang="ru-RU" sz="1600" dirty="0" smtClean="0">
                <a:solidFill>
                  <a:prstClr val="black"/>
                </a:solidFill>
                <a:latin typeface="Times New Roman" pitchFamily="18" charset="0"/>
                <a:cs typeface="Times New Roman" pitchFamily="18" charset="0"/>
              </a:rPr>
              <a:t>преподаватель психологии М.М. </a:t>
            </a:r>
            <a:r>
              <a:rPr lang="ru-RU" sz="1600" dirty="0" err="1" smtClean="0">
                <a:solidFill>
                  <a:prstClr val="black"/>
                </a:solidFill>
                <a:latin typeface="Times New Roman" pitchFamily="18" charset="0"/>
                <a:cs typeface="Times New Roman" pitchFamily="18" charset="0"/>
              </a:rPr>
              <a:t>Дибирова</a:t>
            </a:r>
            <a:r>
              <a:rPr lang="ru-RU" sz="1600" dirty="0" smtClean="0">
                <a:solidFill>
                  <a:prstClr val="black"/>
                </a:solidFill>
                <a:latin typeface="Times New Roman" pitchFamily="18" charset="0"/>
                <a:cs typeface="Times New Roman" pitchFamily="18" charset="0"/>
              </a:rPr>
              <a:t> </a:t>
            </a:r>
          </a:p>
          <a:p>
            <a:pPr lvl="0">
              <a:spcBef>
                <a:spcPts val="0"/>
              </a:spcBef>
              <a:buClrTx/>
              <a:buSzTx/>
            </a:pPr>
            <a:endParaRPr lang="ru-RU" sz="1600" dirty="0" smtClean="0">
              <a:solidFill>
                <a:prstClr val="black"/>
              </a:solidFill>
              <a:latin typeface="Times New Roman" pitchFamily="18" charset="0"/>
              <a:cs typeface="Times New Roman" pitchFamily="18" charset="0"/>
            </a:endParaRPr>
          </a:p>
          <a:p>
            <a:pPr lvl="0">
              <a:spcBef>
                <a:spcPts val="0"/>
              </a:spcBef>
              <a:buClrTx/>
              <a:buSzTx/>
            </a:pPr>
            <a:r>
              <a:rPr lang="ru-RU" sz="1600" b="1" dirty="0" smtClean="0">
                <a:solidFill>
                  <a:prstClr val="black"/>
                </a:solidFill>
                <a:latin typeface="Times New Roman" pitchFamily="18" charset="0"/>
                <a:cs typeface="Times New Roman" pitchFamily="18" charset="0"/>
              </a:rPr>
              <a:t> Махачкала 2025</a:t>
            </a:r>
          </a:p>
          <a:p>
            <a:endParaRPr lang="ru-RU" sz="1600" dirty="0" smtClean="0"/>
          </a:p>
          <a:p>
            <a:endParaRPr lang="ru-RU" dirty="0" smtClean="0"/>
          </a:p>
          <a:p>
            <a:endParaRPr lang="ru-RU" dirty="0"/>
          </a:p>
        </p:txBody>
      </p:sp>
      <p:sp>
        <p:nvSpPr>
          <p:cNvPr id="2" name="Заголовок 1"/>
          <p:cNvSpPr>
            <a:spLocks noGrp="1"/>
          </p:cNvSpPr>
          <p:nvPr>
            <p:ph type="ctrTitle"/>
          </p:nvPr>
        </p:nvSpPr>
        <p:spPr>
          <a:xfrm>
            <a:off x="395536" y="548680"/>
            <a:ext cx="7632848" cy="1728192"/>
          </a:xfrm>
        </p:spPr>
        <p:txBody>
          <a:bodyPr/>
          <a:lstStyle/>
          <a:p>
            <a:r>
              <a:rPr lang="ru-RU" sz="1800" b="1" dirty="0" smtClean="0">
                <a:solidFill>
                  <a:schemeClr val="bg1"/>
                </a:solidFill>
              </a:rPr>
              <a:t>ДЕЛОВОЕ  ОБЩЕНИЕ КАК СОЦИАЛЬНАЯ И НРАВСТВЕННАЯ ЦЕННОСТЬ В ПРОЦЕССЕ ФОРМИРОВАНИЯ ПРОФЕССИОНАЛЬНОЙ ПЕДАГОГИЧЕСКОЙ КУЛЬТУРЫ.</a:t>
            </a:r>
            <a:r>
              <a:rPr lang="ru-RU" sz="1800" dirty="0" smtClean="0"/>
              <a:t/>
            </a:r>
            <a:br>
              <a:rPr lang="ru-RU" sz="1800" dirty="0" smtClean="0"/>
            </a:br>
            <a:endParaRPr lang="ru-RU"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755576" y="764704"/>
            <a:ext cx="709228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1.Этикет есть внешнее отражение внутренней культуры человека, его моральных качеств.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Это особая форма проявления его нравственной культуры, в которой выражаются внимание, уважение к другим людям, способность заботиться о них. Правда, у малообразованного человека его внутренняя духовность, доброта, порядочность из-за незнания правил этикета может внешне и не проявляться. И наоборот, изысканные манеры обходительного «пижона» не обязательно свидетельствуют о его нравственной культуре.</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2.Этикет – это принятая в обществе эстетическая форма проявления нравственной культуры.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Это связано с тем, что все виды своего общения и поведения – речь, обращение к другому при встрече и прощании, манеру двигаться, стоять, сидеть, носить одежду, есть – человек старается строить</a:t>
            </a: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 законам красоты»</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Не случайно мы говорим: «красивые манеры», «красивое поведение», «красивые жесты».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899592" y="1157259"/>
            <a:ext cx="7488832"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3.Этикет носит всеобщий характер, так как он распространяется на все сферы жизни</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конкретные правила предписывают, как следует разговаривать, одеваться, вести себя за столом, в коллективе, семье, общественных местах, на улице и т. д. Без соблюдения норм этикета невозможны межличностные, культурные, профессиональные, деловые и даже политические отношения, ибо нельзя существовать, не налагая на свое поведение определенных ограничений.</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4.Нормы этикета носят условно-согласительный характер по поводу того, что в поведении людей является </a:t>
            </a:r>
            <a:r>
              <a:rPr kumimoji="0" lang="ru-RU"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общепринятым</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t>
            </a:r>
            <a:r>
              <a:rPr kumimoji="0" lang="ru-RU"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a:t>
            </a: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что </a:t>
            </a:r>
            <a:r>
              <a:rPr kumimoji="0" lang="ru-RU"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нет.</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Эта</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условность объясняется тем, что задача этикета – предложить людям такие стереотипы поведения, которые смогут облегчить им общение и взаимопонимание.</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899592" y="18147"/>
            <a:ext cx="7596336"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5.Этикет содержит в себе общечеловеческие нормы общения</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сохранявшиеся столетиями и свойственные многим народам. Поэтому они соблюдаются (или должны соблюдаться) представителями не только какого определенного общества, но и всеми людьми (например, простые правила вежливости, приветствия, выражение благодарности).</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6.Этикет отражает специфические национальные особенности</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поскольку различные народы вносили в этикет свои поправки и дополнения, связанные с традициями их собственной культуры. Поэтому многие обычаи, обряды, ритуалы соответствуют историческим условиям жизни разных народов. Так, проведение праздников, свадебные обряды и т.п. отмечаются у разных народов по-разному, отвечая их нравственно-эстетическим потребностям.</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7.Требования этикета не являются абсолютными, они относительны и носят исторический характер</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их соблюдение зависит от места, времени и обстоятельств. По мере изменения условий жизни людей, роста образования и культуры в обществе одни правила сменяются другими. Поэтому то, что раньше считалось неприличным, становится общепринятым и наоборот. Поведение, недопустимое в одном месте и при одних обстоятельствах, может быть уместным в другом месте и при других обстоятельствах.</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76672"/>
            <a:ext cx="8229600" cy="1219200"/>
          </a:xfrm>
        </p:spPr>
        <p:txBody>
          <a:bodyPr>
            <a:normAutofit fontScale="90000"/>
          </a:bodyPr>
          <a:lstStyle/>
          <a:p>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solidFill>
                  <a:schemeClr val="bg1"/>
                </a:solidFill>
              </a:rPr>
              <a:t>Стили педагогического общения</a:t>
            </a:r>
            <a:br>
              <a:rPr lang="ru-RU" b="1" dirty="0" smtClean="0">
                <a:solidFill>
                  <a:schemeClr val="bg1"/>
                </a:solidFill>
              </a:rPr>
            </a:br>
            <a:endParaRPr lang="ru-RU" dirty="0">
              <a:solidFill>
                <a:schemeClr val="bg1"/>
              </a:solidFill>
            </a:endParaRPr>
          </a:p>
        </p:txBody>
      </p:sp>
      <p:sp>
        <p:nvSpPr>
          <p:cNvPr id="64513" name="Rectangle 1"/>
          <p:cNvSpPr>
            <a:spLocks noChangeArrowheads="1"/>
          </p:cNvSpPr>
          <p:nvPr/>
        </p:nvSpPr>
        <p:spPr bwMode="auto">
          <a:xfrm>
            <a:off x="611560" y="-2833722"/>
            <a:ext cx="6336704" cy="96334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endParaRPr lang="ru-RU" sz="1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06388"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Выделяют следующие стили педагогического общения (Виктор Абрамович </a:t>
            </a:r>
            <a:r>
              <a:rPr kumimoji="0" lang="ru-RU" sz="2000" b="0"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Кан-Калик</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06388"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Общение на основе высоких профессиональных установок педагога,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его отношения к педагогической деятельности в целом.</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06388"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Общение на основе дружеского расположения.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Оно предполагает увлеченность общим делом.</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06388"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Общение-дистанция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относится к самым распространенным типам педагогического общения. В этом случае во взаимоотношениях постоянно прослеживается дистанция во всех сферах.</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06388"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Общение-устрашение,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негативная форма общения, антигуманная, вскрывающая педагогическую несостоятельность прибегающего к ней преподавателя.</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06388"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Общение-заигрывание,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характерное для молодых преподава­телей, стремящихся к популярности.</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06388" algn="l"/>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1476400"/>
          </a:xfrm>
        </p:spPr>
        <p:txBody>
          <a:bodyPr>
            <a:normAutofit/>
          </a:bodyPr>
          <a:lstStyle/>
          <a:p>
            <a:r>
              <a:rPr lang="ru-RU" sz="3600" b="1" dirty="0" smtClean="0">
                <a:solidFill>
                  <a:schemeClr val="bg1"/>
                </a:solidFill>
                <a:latin typeface="Times New Roman" pitchFamily="18" charset="0"/>
                <a:cs typeface="Times New Roman" pitchFamily="18" charset="0"/>
              </a:rPr>
              <a:t>Стили педагогического управления</a:t>
            </a:r>
            <a:r>
              <a:rPr lang="ru-RU" sz="3600" dirty="0" smtClean="0">
                <a:solidFill>
                  <a:schemeClr val="bg1"/>
                </a:solidFill>
                <a:latin typeface="Times New Roman" pitchFamily="18" charset="0"/>
                <a:cs typeface="Times New Roman" pitchFamily="18" charset="0"/>
              </a:rPr>
              <a:t/>
            </a:r>
            <a:br>
              <a:rPr lang="ru-RU" sz="3600" dirty="0" smtClean="0">
                <a:solidFill>
                  <a:schemeClr val="bg1"/>
                </a:solidFill>
                <a:latin typeface="Times New Roman" pitchFamily="18" charset="0"/>
                <a:cs typeface="Times New Roman" pitchFamily="18" charset="0"/>
              </a:rPr>
            </a:br>
            <a:endParaRPr lang="ru-RU" sz="3600" dirty="0">
              <a:solidFill>
                <a:schemeClr val="bg1"/>
              </a:solidFill>
              <a:latin typeface="Times New Roman" pitchFamily="18" charset="0"/>
              <a:cs typeface="Times New Roman" pitchFamily="18" charset="0"/>
            </a:endParaRPr>
          </a:p>
        </p:txBody>
      </p:sp>
      <p:sp>
        <p:nvSpPr>
          <p:cNvPr id="65537" name="Rectangle 1"/>
          <p:cNvSpPr>
            <a:spLocks noChangeArrowheads="1"/>
          </p:cNvSpPr>
          <p:nvPr/>
        </p:nvSpPr>
        <p:spPr bwMode="auto">
          <a:xfrm>
            <a:off x="611560" y="980728"/>
            <a:ext cx="784785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20675"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Процесс общения преподавателя со студентами может складываться в двух крайних вариантах: взаимопонимание, слаженность выполне­ния учебной деятельности, развитие способности прогнозировать поведение друг друга и разлад, отчужденность, неспособность понять и пре­дугадывать поведение друг друга, появление конфликтов.</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20675"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Можно выделить несколько основных стилей руководства учащимися:</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20675"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автократический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(самовластный стиль руководства), когда преподаватель осуществляет единоличное управление коллективом студентов, не позволяя им высказывать свои взгляды и критические замечания, последовательно предъявляет к учащимся требования и осуществляет жесткий контроль за их исполнением;</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20675"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авторитарный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(властный стиль руководства) допускает возможность для студентов участвовать в обсуждении вопросов учебной или коллективной жизни, но решение в конечном счете принимает преподаватель в соответствии с своими установками;</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107504" y="1124744"/>
            <a:ext cx="889248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84175"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демократический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стиль предполагает внимание и учет преподавателем мнений студентов, он стремится понять их, убедить, а не приказывать, ведет диалогическое общение «на равных»;</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84175"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игнорирующий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стиль характеризуется тем, что преподаватель стремится как можно меньше вмешиваться в жизнедеятельность студентов, практически устраняется от руководства ими, ограничиваясь формальным выполнением обязанностей передачи учебной и административной информации;</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84175"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попустительский,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конформный стиль проявляется в том случае, когда преподаватель устраняется от руководства группой студентов либо идет на поводу их желаний;</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84175" algn="l"/>
              </a:tabLst>
            </a:pPr>
            <a:r>
              <a:rPr kumimoji="0" lang="ru-RU"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непоследовательный, </a:t>
            </a: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алогичный стиль — преподаватель в зависимости от внешних обстоятельств и собственного эмоционального состояния осуществляет любой из названных стилей руководства, что ведет к дезорганизации и ситуативности системы взаимоотношений преподавателя со студентами, к появлению конфликтных ситуаций.</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08720"/>
            <a:ext cx="8229600" cy="1219200"/>
          </a:xfrm>
        </p:spPr>
        <p:txBody>
          <a:bodyPr>
            <a:normAutofit fontScale="90000"/>
          </a:bodyPr>
          <a:lstStyle/>
          <a:p>
            <a:r>
              <a:rPr lang="ru-RU" dirty="0" smtClean="0">
                <a:solidFill>
                  <a:schemeClr val="bg1"/>
                </a:solidFill>
              </a:rPr>
              <a:t>Содержание и структура педагогического общения</a:t>
            </a:r>
            <a:br>
              <a:rPr lang="ru-RU" dirty="0" smtClean="0">
                <a:solidFill>
                  <a:schemeClr val="bg1"/>
                </a:solidFill>
              </a:rPr>
            </a:br>
            <a:endParaRPr lang="ru-RU" dirty="0">
              <a:solidFill>
                <a:schemeClr val="bg1"/>
              </a:solidFill>
            </a:endParaRPr>
          </a:p>
        </p:txBody>
      </p:sp>
      <p:sp>
        <p:nvSpPr>
          <p:cNvPr id="67585" name="Rectangle 1"/>
          <p:cNvSpPr>
            <a:spLocks noChangeArrowheads="1"/>
          </p:cNvSpPr>
          <p:nvPr/>
        </p:nvSpPr>
        <p:spPr bwMode="auto">
          <a:xfrm>
            <a:off x="539552" y="1916832"/>
            <a:ext cx="806388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sz="20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Содержание педагогического общения</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представляет собой, прежде всего, обмен информацией, целенаправленную организацию преподавателем взаимопонимания и взаимоотношений со студентами с помощью различных коммуникативных средств.</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Этапы педагогического общения</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включают:</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Прогностический этап: моделирование педагогом общения с группой, потоком в процессе подготовки к педагогической деятельности.</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Начальный период общения: организация непосредственного общения с аудиторией, группой.</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Управление общением в развивающемся педагогическом процессе.</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Анализ осуществленной системы общения и моделирование общения в предстоящей деятельности.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467544" y="978549"/>
            <a:ext cx="806489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Первый этап.</a:t>
            </a:r>
            <a:r>
              <a:rPr kumimoji="0" lang="ru-RU"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процессе моделирования общения осуществляется планирование коммуникативной структуры будущей деятельности соответственно:</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педагогическим целям и задачам;</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 общей педагогической и нравственно-психологической ситуации в аудитории;</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творческой индивидуальности самого педагога;</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 индивидуальным особенностям студентов;</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предлагаемой системе методов обучения и воспитания.</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Все это, вместе взятое, представляет собой опережающую  стадию педагогического общения. Эту стадию нужно хорошо продумывать. Методическая и содержательная структура занятий должна повлиять на возникновение эмоционального единства, создание атмосферы общения.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755576" y="1052736"/>
            <a:ext cx="7776864"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Второй этап</a:t>
            </a:r>
            <a:r>
              <a:rPr kumimoji="0" lang="ru-RU"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Это начальный период общения, организация непосредственного взаимодействия с аудиторией, начало контакта, во многом определяющего успешность дальнейшего развития содержательного и социально-психологического аспекта педагогической деятельности.</a:t>
            </a: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Преподаватель должен уточнить с первых мгновений общее настроение аудитории и возможности работы с помощью избранных на предварительном этапе методов работы.</a:t>
            </a: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Третий этап</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управление развивающимся педагогическим процессом. Метод обучения и система общения должны быть адекватны. Только тогда будет эффективна совместная работа преподавателя и студентов.</a:t>
            </a: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Четвертый этап</a:t>
            </a:r>
            <a:r>
              <a:rPr kumimoji="0" lang="ru-RU"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Преподаватель анализирует использованную им систему общения, уточняет возможные варианты организации общения в данном коллективе, анализирует содержание занятия и тем самым прогнозирует предстоящее общение с аудиторией. На четвертом этапе цикл общения заканчивается и осуществляется переход к первому этапу.</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836712"/>
            <a:ext cx="8229600" cy="1219200"/>
          </a:xfrm>
        </p:spPr>
        <p:txBody>
          <a:bodyPr>
            <a:normAutofit fontScale="90000"/>
          </a:bodyPr>
          <a:lstStyle/>
          <a:p>
            <a:r>
              <a:rPr lang="ru-RU" b="1" dirty="0" smtClean="0">
                <a:solidFill>
                  <a:schemeClr val="bg1"/>
                </a:solidFill>
              </a:rPr>
              <a:t>Особенности педагогического общения в </a:t>
            </a:r>
            <a:r>
              <a:rPr lang="ru-RU" b="1" dirty="0" err="1" smtClean="0">
                <a:solidFill>
                  <a:schemeClr val="bg1"/>
                </a:solidFill>
              </a:rPr>
              <a:t>сузе</a:t>
            </a:r>
            <a:r>
              <a:rPr lang="ru-RU" b="1" dirty="0" smtClean="0">
                <a:solidFill>
                  <a:schemeClr val="bg1"/>
                </a:solidFill>
              </a:rPr>
              <a:t>.</a:t>
            </a:r>
            <a:br>
              <a:rPr lang="ru-RU" b="1" dirty="0" smtClean="0">
                <a:solidFill>
                  <a:schemeClr val="bg1"/>
                </a:solidFill>
              </a:rPr>
            </a:br>
            <a:endParaRPr lang="ru-RU" dirty="0">
              <a:solidFill>
                <a:schemeClr val="bg1"/>
              </a:solidFill>
            </a:endParaRPr>
          </a:p>
        </p:txBody>
      </p:sp>
      <p:sp>
        <p:nvSpPr>
          <p:cNvPr id="71682" name="Rectangle 2"/>
          <p:cNvSpPr>
            <a:spLocks noChangeArrowheads="1"/>
          </p:cNvSpPr>
          <p:nvPr/>
        </p:nvSpPr>
        <p:spPr bwMode="auto">
          <a:xfrm>
            <a:off x="971600" y="1340768"/>
            <a:ext cx="727179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Суз отличается от школы содержанием обучения и воспитания, изменением их форм. Основная функция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суза</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формирование личности специалиста. И этой цели должно быть подчинено общение преподавателей и студентов.</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системе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сузовского</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педагогического общения сочетаются два фактора:</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взаимоотношения ведомый-ведущий;</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взаимоотношения сотрудничества обучаемого и обучающего.</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Именно этот социально-психологический стержень придает взаимоотношениям в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сузе</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особую эмоциональную продуктивность. Без осознания партнерства в деятельности студентов трудно вовлечь в самостоятельную работу, привить им вкус к профессии, воспитать профессиональную направленность личности в целом. Наиболее плодотворный процесс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сузовского</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воспитания и обучения обеспечивается именно надежно выстроенной на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сузовском</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уровне системой взаимоотношений.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5"/>
          <p:cNvSpPr>
            <a:spLocks noChangeArrowheads="1"/>
          </p:cNvSpPr>
          <p:nvPr/>
        </p:nvSpPr>
        <p:spPr bwMode="auto">
          <a:xfrm>
            <a:off x="1043608" y="-1493503"/>
            <a:ext cx="5256584" cy="81868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ru-RU" sz="1400" b="1" dirty="0" smtClean="0">
                <a:solidFill>
                  <a:srgbClr val="252525"/>
                </a:solidFill>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solidFill>
                <a:srgbClr val="252525"/>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ru-RU" sz="2000" b="1" dirty="0" smtClean="0">
                <a:solidFill>
                  <a:srgbClr val="252525"/>
                </a:solidFill>
                <a:latin typeface="Calibri" pitchFamily="34" charset="0"/>
                <a:ea typeface="Times New Roman" pitchFamily="18" charset="0"/>
                <a:cs typeface="Times New Roman" pitchFamily="18" charset="0"/>
              </a:rPr>
              <a:t>    </a:t>
            </a:r>
            <a:r>
              <a:rPr kumimoji="0" lang="ru-RU" sz="2000" b="1" i="0" u="none" strike="noStrike" cap="none" normalizeH="0" baseline="0" dirty="0" smtClean="0">
                <a:ln>
                  <a:noFill/>
                </a:ln>
                <a:solidFill>
                  <a:srgbClr val="252525"/>
                </a:solidFill>
                <a:effectLst/>
                <a:latin typeface="Times New Roman" pitchFamily="18" charset="0"/>
                <a:ea typeface="Times New Roman" pitchFamily="18" charset="0"/>
                <a:cs typeface="Times New Roman" pitchFamily="18" charset="0"/>
              </a:rPr>
              <a:t>Общие принципы делового общения преподавателя</a:t>
            </a:r>
          </a:p>
          <a:p>
            <a:pPr lvl="0" algn="just" fontAlgn="base">
              <a:spcBef>
                <a:spcPct val="0"/>
              </a:spcBef>
              <a:spcAft>
                <a:spcPct val="0"/>
              </a:spcAft>
            </a:pPr>
            <a:r>
              <a:rPr lang="ru-RU" sz="2000" b="1" dirty="0" smtClean="0">
                <a:solidFill>
                  <a:srgbClr val="181818"/>
                </a:solidFill>
                <a:latin typeface="Times New Roman" pitchFamily="18" charset="0"/>
                <a:ea typeface="Times New Roman" pitchFamily="18" charset="0"/>
                <a:cs typeface="Times New Roman" pitchFamily="18" charset="0"/>
              </a:rPr>
              <a:t>Общение</a:t>
            </a:r>
            <a:r>
              <a:rPr lang="ru-RU" sz="2000" dirty="0" smtClean="0">
                <a:solidFill>
                  <a:srgbClr val="181818"/>
                </a:solidFill>
                <a:latin typeface="Times New Roman" pitchFamily="18" charset="0"/>
                <a:ea typeface="Times New Roman" pitchFamily="18" charset="0"/>
                <a:cs typeface="Times New Roman" pitchFamily="18" charset="0"/>
              </a:rPr>
              <a:t> - это сложный многоплановый процесс, установление и развитие контактов между людьми, порождаемый потребностями совместной деятельности и включают в себя обмен информации, выработку единой стратегии взаимодействия, восприятия и понимания другого человека.</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pPr>
            <a:r>
              <a:rPr lang="ru-RU" sz="2000" dirty="0" smtClean="0">
                <a:solidFill>
                  <a:srgbClr val="181818"/>
                </a:solidFill>
                <a:latin typeface="Times New Roman" pitchFamily="18" charset="0"/>
                <a:ea typeface="Times New Roman" pitchFamily="18" charset="0"/>
                <a:cs typeface="Times New Roman" pitchFamily="18" charset="0"/>
              </a:rPr>
              <a:t>Структура общения включает три его стороны:</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pPr>
            <a:r>
              <a:rPr lang="ru-RU" sz="2000" dirty="0" smtClean="0">
                <a:solidFill>
                  <a:srgbClr val="181818"/>
                </a:solidFill>
                <a:latin typeface="Times New Roman" pitchFamily="18" charset="0"/>
                <a:ea typeface="Times New Roman" pitchFamily="18" charset="0"/>
                <a:cs typeface="Times New Roman" pitchFamily="18" charset="0"/>
              </a:rPr>
              <a:t>1.  коммуникация - состоит в обмене информацией между общающимися индивидами.</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pPr>
            <a:r>
              <a:rPr lang="ru-RU" sz="2000" dirty="0" smtClean="0">
                <a:solidFill>
                  <a:srgbClr val="181818"/>
                </a:solidFill>
                <a:latin typeface="Times New Roman" pitchFamily="18" charset="0"/>
                <a:ea typeface="Times New Roman" pitchFamily="18" charset="0"/>
                <a:cs typeface="Times New Roman" pitchFamily="18" charset="0"/>
              </a:rPr>
              <a:t>2.    интеракция - заключается в организации взаимодействия между общающимися, то есть обмене действиями.</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pPr>
            <a:r>
              <a:rPr lang="ru-RU" sz="2000" dirty="0" smtClean="0">
                <a:solidFill>
                  <a:srgbClr val="181818"/>
                </a:solidFill>
                <a:latin typeface="Times New Roman" pitchFamily="18" charset="0"/>
                <a:ea typeface="Times New Roman" pitchFamily="18" charset="0"/>
                <a:cs typeface="Times New Roman" pitchFamily="18" charset="0"/>
              </a:rPr>
              <a:t>3.  перцепция - означает процесс восприятия и понимания другого человека.</a:t>
            </a:r>
            <a:endParaRPr lang="ru-RU" sz="20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2" name="Rectangle 8"/>
          <p:cNvSpPr>
            <a:spLocks noChangeArrowheads="1"/>
          </p:cNvSpPr>
          <p:nvPr/>
        </p:nvSpPr>
        <p:spPr bwMode="auto">
          <a:xfrm>
            <a:off x="4479634" y="43934"/>
            <a:ext cx="184731" cy="369332"/>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4578" name="Picture 2" descr="Обучение психологии общения на курсах от центра Игрокс"/>
          <p:cNvPicPr>
            <a:picLocks noChangeAspect="1" noChangeArrowheads="1"/>
          </p:cNvPicPr>
          <p:nvPr/>
        </p:nvPicPr>
        <p:blipFill>
          <a:blip r:embed="rId2" cstate="print"/>
          <a:srcRect/>
          <a:stretch>
            <a:fillRect/>
          </a:stretch>
        </p:blipFill>
        <p:spPr bwMode="auto">
          <a:xfrm>
            <a:off x="6372200" y="4005064"/>
            <a:ext cx="2543175" cy="1800225"/>
          </a:xfrm>
          <a:prstGeom prst="rect">
            <a:avLst/>
          </a:prstGeom>
          <a:noFill/>
        </p:spPr>
      </p:pic>
      <p:pic>
        <p:nvPicPr>
          <p:cNvPr id="24580" name="Picture 4" descr="Ненасильственное общение: в чем заключается и как ему научиться"/>
          <p:cNvPicPr>
            <a:picLocks noChangeAspect="1" noChangeArrowheads="1"/>
          </p:cNvPicPr>
          <p:nvPr/>
        </p:nvPicPr>
        <p:blipFill>
          <a:blip r:embed="rId3" cstate="print"/>
          <a:srcRect/>
          <a:stretch>
            <a:fillRect/>
          </a:stretch>
        </p:blipFill>
        <p:spPr bwMode="auto">
          <a:xfrm>
            <a:off x="6300192" y="1124744"/>
            <a:ext cx="2619375" cy="174307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683568" y="476672"/>
            <a:ext cx="763183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Основные требования к отношениям «преподаватель-студент», «студент-студент» можно сформулировать следующим образом:</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взаимодействие факторов сотрудничества и ведомости при организации воспитательного процесса;</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формирование духа корпоративности, коллегиальности, профессиональной общности с педагогами;</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ориентация системы педагогического общения на взрослого человека с развитым самосознанием и тем самым преодоление авторитарного воспитательного воздействия;</a:t>
            </a:r>
            <a:endParaRPr kumimoji="0" lang="ru-RU"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использование профессионального интереса студентов как фактора управления воспитанием и обучением и как основы педагогической и воспитательной работы</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395536" y="822482"/>
            <a:ext cx="8388424"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Исследования по педагогике высшей школы подтверждают, что молодой человек, поступив в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не сразу становится студентом по своим психологическим характеристикам. Вначале идет процесс адаптации к новым формам учебной деятельности, контроля, социальному статусу, сказывается оторванность от семьи, новые бытовые условия. Чрезвычайно важно сформулировать правильную систему взаимоотношений студентов-первокурсников и преподавательского состава.</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Высшая школа предъявляет высокие требования к психологическому климату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суза</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реализуемому в повседневном педагогическом общении. Формирование собственного индивидуального стиля общения со студентами связано с развитием творческой индивидуальности преподавателей.</a:t>
            </a:r>
            <a:endPar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Важной задачей начинающего </a:t>
            </a:r>
            <a:r>
              <a:rPr kumimoji="0" lang="ru-RU"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сузовского</a:t>
            </a: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педагога является поиск оптимального для целей воспитания собственного индивидуального стиля общения со студентами.</a:t>
            </a:r>
            <a:r>
              <a:rPr kumimoji="0" lang="ru-RU"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323528" y="386660"/>
            <a:ext cx="856793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Его выработке способствуют такие приемы:</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включение студентов в начальные формы исследовательской деятельности;</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создание форм совместного общения для лучшей личностной социализации студентов, участие в кураторских часах, конференциях, лекциях среди населения, выступления в печати и т.д.;</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совместная научно-исследовательская работа;</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совместные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нерегламентируемые</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неофициальные контакты, беседы о науке, искусстве, профессии, книгах;</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участие преподавательского состава в студенческом досуге (смотры, олимпиады, конкурсы, "круглые столы").</a:t>
            </a:r>
            <a:endPar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Педагогическое воздействие должно быть систематическим и непрерывным, переходя от учебно-ориентированного к научно-поисковому, от официально-регламентированного к неофициально-доверительному общению. Особые требования предъявляются к этико-психологической основе взаимодействия педагога и студентов. В этом плане важную роль играют индивидуально-типологические характеристики или стиль общения.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301608" cy="1872208"/>
          </a:xfrm>
        </p:spPr>
        <p:txBody>
          <a:bodyPr>
            <a:noAutofit/>
          </a:bodyPr>
          <a:lstStyle/>
          <a:p>
            <a:r>
              <a:rPr lang="ru-RU" sz="3200" b="1" dirty="0" smtClean="0">
                <a:solidFill>
                  <a:schemeClr val="bg1"/>
                </a:solidFill>
                <a:latin typeface="Times New Roman" pitchFamily="18" charset="0"/>
                <a:cs typeface="Times New Roman" pitchFamily="18" charset="0"/>
              </a:rPr>
              <a:t>Профессионально важные качества, необходимые</a:t>
            </a:r>
            <a:r>
              <a:rPr lang="ru-RU" sz="3200" b="1" baseline="30000" dirty="0" smtClean="0">
                <a:solidFill>
                  <a:schemeClr val="bg1"/>
                </a:solidFill>
                <a:latin typeface="Times New Roman" pitchFamily="18" charset="0"/>
                <a:cs typeface="Times New Roman" pitchFamily="18" charset="0"/>
              </a:rPr>
              <a:t> </a:t>
            </a:r>
            <a:r>
              <a:rPr lang="ru-RU" sz="3200" b="1" dirty="0" smtClean="0">
                <a:solidFill>
                  <a:schemeClr val="bg1"/>
                </a:solidFill>
                <a:latin typeface="Times New Roman" pitchFamily="18" charset="0"/>
                <a:cs typeface="Times New Roman" pitchFamily="18" charset="0"/>
              </a:rPr>
              <a:t>педагогу для общения с аудиторией</a:t>
            </a:r>
            <a:r>
              <a:rPr lang="ru-RU" sz="3200" dirty="0" smtClean="0">
                <a:solidFill>
                  <a:schemeClr val="bg1"/>
                </a:solidFill>
                <a:latin typeface="Times New Roman" pitchFamily="18" charset="0"/>
                <a:cs typeface="Times New Roman" pitchFamily="18" charset="0"/>
              </a:rPr>
              <a:t/>
            </a:r>
            <a:br>
              <a:rPr lang="ru-RU" sz="3200" dirty="0" smtClean="0">
                <a:solidFill>
                  <a:schemeClr val="bg1"/>
                </a:solidFill>
                <a:latin typeface="Times New Roman" pitchFamily="18" charset="0"/>
                <a:cs typeface="Times New Roman" pitchFamily="18" charset="0"/>
              </a:rPr>
            </a:br>
            <a:endParaRPr lang="ru-RU" sz="3200" dirty="0">
              <a:solidFill>
                <a:schemeClr val="bg1"/>
              </a:solidFill>
              <a:latin typeface="Times New Roman" pitchFamily="18" charset="0"/>
              <a:cs typeface="Times New Roman" pitchFamily="18" charset="0"/>
            </a:endParaRPr>
          </a:p>
        </p:txBody>
      </p:sp>
      <p:sp>
        <p:nvSpPr>
          <p:cNvPr id="76801" name="Rectangle 1"/>
          <p:cNvSpPr>
            <a:spLocks noChangeArrowheads="1"/>
          </p:cNvSpPr>
          <p:nvPr/>
        </p:nvSpPr>
        <p:spPr bwMode="auto">
          <a:xfrm>
            <a:off x="539552" y="1700808"/>
            <a:ext cx="820789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69888" algn="l"/>
              </a:tabLst>
            </a:pP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Успешное педагогическое общение и взаимодействие педагога с обучаемыми предполагает наличие у педагога следующих психологических качеств и способностей:</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69888" algn="l"/>
              </a:tabLst>
            </a:pP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интерес к людям и работе с ними, наличие потребности и умений общения, общительность, коммуникативные качества;</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69888" algn="l"/>
              </a:tabLst>
            </a:pP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 способность эмоциональной </a:t>
            </a:r>
            <a:r>
              <a:rPr kumimoji="0" lang="ru-RU" b="0"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эмпатии</a:t>
            </a: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и понимания людей;</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69888" algn="l"/>
              </a:tabLst>
            </a:pP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 гибкость, оперативно-творческое мышление, обеспечивающее умение быстро и правильно ориентироваться в меняющихся условиях общения, быстро изменять речевое воздействие в зависимости от ситуации общения, индивидуальных особенностей студентов;</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69888" algn="l"/>
              </a:tabLst>
            </a:pP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4. умение ощущать и поддерживать обратную связь в общении;</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369888" algn="l"/>
              </a:tabLst>
            </a:pPr>
            <a:r>
              <a:rPr kumimoji="0" lang="ru-RU"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 умение управлять собой, своим психическим состоянием, своим телом, голосом, мимикой, умение управлять настроением, мыслями, чувствами, умение снимать мышечные зажимы;</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323528" y="417438"/>
            <a:ext cx="8207896"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0213"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6. способность к спонтанности (неподготовленной коммуникации);</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30213"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 умение прогнозировать возможные педагогические ситуации, последствия своих воздействий;</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30213"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8. хорошие вербальные способности: культура, развитость речи, богатый лексический запас, правильный отбор языковых средств;</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30213"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9. владение искусством педагогических переживаний, которые представляют собой сплав жизненных, естественных переживаний педагога и педагогически целесообразных переживаний, способных повлиять на студентов в требуемом направлении;</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30213" algn="l"/>
              </a:tabLst>
            </a:pPr>
            <a:r>
              <a:rPr kumimoji="0" lang="ru-RU"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	способность к педагогической импровизации, умение применять все разнообразие средств воздействия (убеждение, внушение, заражение, применение различных приемов воздействия, «приспособ­лений» и «пристроек»).</a:t>
            </a:r>
            <a:endParaRPr kumimoji="0" lang="ru-RU"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467544" y="441135"/>
            <a:ext cx="763284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Педагогическое общение является основной формой осуществления педагогического процесса. Его продуктивность определяется, прежде всего, целями и ценностями общения, которые должны быть приняты всеми субъектами педагогического процесса в качестве </a:t>
            </a:r>
            <a:r>
              <a:rPr kumimoji="0" lang="ru-RU" sz="2000" b="1"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императива</a:t>
            </a: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их индивидуального поведения. Основная цель педагогического общения состоит как в передаче общественного и профессионального опыта (знаний, умений, навыков) от преподавателя обучающимся, так и в обмене личностными смыслами, связанными с изучаемыми объектами и жизнью в целом. В общении происходит становление (т.е. возникновение новых свойств и качеств) индивидуальности как обучающихся, так и преподавателей.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Педагогическое общение должно ориентироваться не только на достоинство человека как важнейшую ценность общения. Большое значение для продуктивного общения имеют такие этические ценности, как честность, откровенность, бескорыстие, доверие, милосердие, благодарность, забота, верность слову.</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3554" name="AutoShape 2" descr="СТИЛЬ ПЕДАГОГИЧЕСКОГО ОБЩЕНИЯ - 30 Января 2018 - Публикации педагогов -  ПрофОбразование"/>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556" name="AutoShape 4" descr="СТИЛЬ ПЕДАГОГИЧЕСКОГО ОБЩЕНИЯ - 30 Января 2018 - Публикации педагогов -  ПрофОбразование"/>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558" name="AutoShape 6" descr="СТИЛЬ ПЕДАГОГИЧЕСКОГО ОБЩЕНИЯ - 30 Января 2018 - Публикации педагогов -  ПрофОбразование"/>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67544" y="342092"/>
            <a:ext cx="489654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Среди основных характеристик педагогического общения выделяются следующие: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Умение руководить, учить, воспитывать, (осуществлять полезные действия по обслуживанию различных потребностей людей).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Умение слушать и выслушивать.</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Широкий кругозор.</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Речевая (коммуникативная) культура.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Способность сопереживать.</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Наблюдательность и др.</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387" name="AutoShape 3" descr="Открытое образование - Культура русской деловой реч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6389" name="AutoShape 5" descr="Открытое образование - Культура русской деловой реч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2530" name="AutoShape 2" descr="Слушаем и воспринимаем речь собеседника правильно"/>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2532" name="AutoShape 4" descr="Умение слушать: 10 основных принципов | PSYCHOLOGI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2533" name="Picture 5" descr="C:\Users\HONOR\Desktop\слушать.jfif"/>
          <p:cNvPicPr>
            <a:picLocks noChangeAspect="1" noChangeArrowheads="1"/>
          </p:cNvPicPr>
          <p:nvPr/>
        </p:nvPicPr>
        <p:blipFill>
          <a:blip r:embed="rId2" cstate="print"/>
          <a:srcRect/>
          <a:stretch>
            <a:fillRect/>
          </a:stretch>
        </p:blipFill>
        <p:spPr bwMode="auto">
          <a:xfrm>
            <a:off x="6300192" y="2492896"/>
            <a:ext cx="2613210" cy="1656184"/>
          </a:xfrm>
          <a:prstGeom prst="rect">
            <a:avLst/>
          </a:prstGeom>
          <a:noFill/>
        </p:spPr>
      </p:pic>
      <p:pic>
        <p:nvPicPr>
          <p:cNvPr id="22534" name="Picture 6" descr="C:\Users\HONOR\Desktop\Без названия.jfif"/>
          <p:cNvPicPr>
            <a:picLocks noChangeAspect="1" noChangeArrowheads="1"/>
          </p:cNvPicPr>
          <p:nvPr/>
        </p:nvPicPr>
        <p:blipFill>
          <a:blip r:embed="rId3" cstate="print"/>
          <a:srcRect/>
          <a:stretch>
            <a:fillRect/>
          </a:stretch>
        </p:blipFill>
        <p:spPr bwMode="auto">
          <a:xfrm>
            <a:off x="5508104" y="476672"/>
            <a:ext cx="2431157" cy="1751347"/>
          </a:xfrm>
          <a:prstGeom prst="rect">
            <a:avLst/>
          </a:prstGeom>
          <a:noFill/>
        </p:spPr>
      </p:pic>
      <p:pic>
        <p:nvPicPr>
          <p:cNvPr id="22535" name="Picture 7" descr="C:\Users\HONOR\Desktop\Без названия (1).jfif"/>
          <p:cNvPicPr>
            <a:picLocks noChangeAspect="1" noChangeArrowheads="1"/>
          </p:cNvPicPr>
          <p:nvPr/>
        </p:nvPicPr>
        <p:blipFill>
          <a:blip r:embed="rId4" cstate="print"/>
          <a:srcRect/>
          <a:stretch>
            <a:fillRect/>
          </a:stretch>
        </p:blipFill>
        <p:spPr bwMode="auto">
          <a:xfrm>
            <a:off x="5436096" y="4437112"/>
            <a:ext cx="2619375" cy="174307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115616" y="630560"/>
            <a:ext cx="684076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научной литературе</a:t>
            </a: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различают несколько видов педагогического общения: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По степени гибкости ведения занятий: регламентированный и импровизационный стили педагогического общения. </a:t>
            </a:r>
            <a:r>
              <a:rPr kumimoji="0" lang="ru-RU" sz="2000" b="1"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Регламентированный стиль </a:t>
            </a: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характеризуется наличием подробного плана, а точнее – конспекта учебного занятия и строгим следованием ему. </a:t>
            </a:r>
            <a:r>
              <a:rPr kumimoji="0" lang="ru-RU" sz="2000" b="1"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Импровизационный стиль </a:t>
            </a: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подразумевает наличие только общего плана занятия и возможность выбора методов и средств обучения в зависимости от конкретной учебной группы, имеющегося учебного оборудования и учебно-методических материалов и даже собственного настроения и самочувствия. Разумеется, импровизационный стиль имеет шансы быть эффективным лишь у опытного преподавателя, свободно владеющего своим предметом и методикой обучения. Большинству преподавателей свойственен смешанный стиль педагогического общения по данному основанию.</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539552" y="909298"/>
            <a:ext cx="511256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Педагогическое общение представляет собой одну из форм педагогического взаимодействия преподавателей с обучающимися.</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Обучающимся далеко не безразличны индивидуальные особенности преподавателя. У них складывается групповая и индивидуальная шкала оценок каждого преподавателя. Существует и неоформленное, но четкое мнение о любом из них. Оно обусловлено прежде всего общественными требованиями, предъявляемыми к личности преподавателя. Несоответствие личностных качеств этим требованиям отрицательно сказывается на его взаимоотношениях с обучающимися.</a:t>
            </a:r>
            <a:r>
              <a:rPr kumimoji="0" lang="ru-RU"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pic>
        <p:nvPicPr>
          <p:cNvPr id="19458" name="Picture 2" descr="C:\Users\HONOR\Desktop\Без названия.jfif"/>
          <p:cNvPicPr>
            <a:picLocks noChangeAspect="1" noChangeArrowheads="1"/>
          </p:cNvPicPr>
          <p:nvPr/>
        </p:nvPicPr>
        <p:blipFill>
          <a:blip r:embed="rId2" cstate="print"/>
          <a:srcRect/>
          <a:stretch>
            <a:fillRect/>
          </a:stretch>
        </p:blipFill>
        <p:spPr bwMode="auto">
          <a:xfrm>
            <a:off x="5507072" y="908719"/>
            <a:ext cx="3025368" cy="2160977"/>
          </a:xfrm>
          <a:prstGeom prst="rect">
            <a:avLst/>
          </a:prstGeom>
          <a:noFill/>
        </p:spPr>
      </p:pic>
      <p:pic>
        <p:nvPicPr>
          <p:cNvPr id="19459" name="Picture 3" descr="C:\Users\HONOR\Desktop\images (1).jfif"/>
          <p:cNvPicPr>
            <a:picLocks noChangeAspect="1" noChangeArrowheads="1"/>
          </p:cNvPicPr>
          <p:nvPr/>
        </p:nvPicPr>
        <p:blipFill>
          <a:blip r:embed="rId3" cstate="print"/>
          <a:srcRect/>
          <a:stretch>
            <a:fillRect/>
          </a:stretch>
        </p:blipFill>
        <p:spPr bwMode="auto">
          <a:xfrm>
            <a:off x="5580112" y="3573017"/>
            <a:ext cx="3000935" cy="205968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683568" y="394792"/>
            <a:ext cx="770384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В тех случаях, когда действие преподавателя в чем-то не соответствует элементарной этике, подрывается не только его личный престиж, но и авторитет всей педагогической профессии. В результате снижается эффективность личностного воздействия преподавателя.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Характер общения преподавателя с обучающимися обусловлен прежде всего его профессионально-предметной подготовленностью (знания, умения и навыки в области своего предмета, а также в области педагогики, методики и психологии), научным потенциалом и профессиональными устремлениями  и идеалами. В этом ракурсе воспринимаются и качества его личности.</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482" name="Rectangle 2"/>
          <p:cNvSpPr>
            <a:spLocks noChangeArrowheads="1"/>
          </p:cNvSpPr>
          <p:nvPr/>
        </p:nvSpPr>
        <p:spPr bwMode="auto">
          <a:xfrm>
            <a:off x="683568" y="3737938"/>
            <a:ext cx="7127776"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Однако кроме знаний в процессе общения преподаватель проявляет свое отношение к миру, людям, профессии. Не меньшую значимость имеет развитие способности преподавателя </a:t>
            </a:r>
            <a:r>
              <a:rPr kumimoji="0" lang="ru-RU" sz="2000" b="0" i="0" u="none" strike="noStrike" cap="none" normalizeH="0" baseline="0" dirty="0" err="1" smtClean="0">
                <a:ln>
                  <a:noFill/>
                </a:ln>
                <a:solidFill>
                  <a:srgbClr val="181818"/>
                </a:solidFill>
                <a:effectLst/>
                <a:latin typeface="Times New Roman" pitchFamily="18" charset="0"/>
                <a:ea typeface="Times New Roman" pitchFamily="18" charset="0"/>
                <a:cs typeface="Times New Roman" pitchFamily="18" charset="0"/>
              </a:rPr>
              <a:t>отрефлексировать</a:t>
            </a:r>
            <a:r>
              <a:rPr kumimoji="0" lang="ru-RU" sz="20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 (проанализировать) свою позицию как участника общения, в частности то, в какой степени он ориентирован на обучающихся. При этом важно то обстоятельство, что познание другого человека усиливает интерес к нему, создает предпосылки для его преобразования.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548680"/>
            <a:ext cx="7848872" cy="5016758"/>
          </a:xfrm>
          <a:prstGeom prst="rect">
            <a:avLst/>
          </a:prstGeom>
        </p:spPr>
        <p:txBody>
          <a:bodyPr wrap="square">
            <a:spAutoFit/>
          </a:bodyPr>
          <a:lstStyle/>
          <a:p>
            <a:r>
              <a:rPr lang="ru-RU" sz="2000" b="1" dirty="0" smtClean="0">
                <a:solidFill>
                  <a:schemeClr val="bg1"/>
                </a:solidFill>
                <a:latin typeface="Times New Roman" pitchFamily="18" charset="0"/>
                <a:cs typeface="Times New Roman" pitchFamily="18" charset="0"/>
              </a:rPr>
              <a:t>Этика делового общения</a:t>
            </a:r>
            <a:r>
              <a:rPr lang="ru-RU" sz="2000" dirty="0" smtClean="0">
                <a:solidFill>
                  <a:schemeClr val="bg1"/>
                </a:solidFill>
                <a:latin typeface="Times New Roman" pitchFamily="18" charset="0"/>
                <a:cs typeface="Times New Roman" pitchFamily="18" charset="0"/>
              </a:rPr>
              <a:t> -   это  совокупность  нравственных норм, правил и представлений, регулирующих поведение и отношения людей в процессе их профессиональной деятельности. Этика делового общения затрагивает в большинстве случаев все сферы и уровни человеческих отношений. В педагогической области она является одной из важнейших сторон профессиональной деятельности педагогических работник</a:t>
            </a:r>
            <a:r>
              <a:rPr lang="ru-RU" dirty="0" smtClean="0">
                <a:solidFill>
                  <a:schemeClr val="bg1"/>
                </a:solidFill>
              </a:rPr>
              <a:t>ов.</a:t>
            </a:r>
          </a:p>
          <a:p>
            <a:endParaRPr lang="ru-RU" dirty="0" smtClean="0">
              <a:solidFill>
                <a:schemeClr val="bg1"/>
              </a:solidFill>
            </a:endParaRPr>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
        <p:nvSpPr>
          <p:cNvPr id="6" name="Прямоугольник 5"/>
          <p:cNvSpPr/>
          <p:nvPr/>
        </p:nvSpPr>
        <p:spPr>
          <a:xfrm>
            <a:off x="755576" y="2420889"/>
            <a:ext cx="6480720" cy="4093428"/>
          </a:xfrm>
          <a:prstGeom prst="rect">
            <a:avLst/>
          </a:prstGeom>
        </p:spPr>
        <p:txBody>
          <a:bodyPr wrap="square">
            <a:spAutoFit/>
          </a:bodyPr>
          <a:lstStyle/>
          <a:p>
            <a:pPr lvl="0" indent="450850" fontAlgn="base">
              <a:spcBef>
                <a:spcPct val="0"/>
              </a:spcBef>
              <a:spcAft>
                <a:spcPct val="0"/>
              </a:spcAft>
            </a:pPr>
            <a:endParaRPr lang="ru-RU" sz="2000" dirty="0" smtClean="0">
              <a:solidFill>
                <a:srgbClr val="000000"/>
              </a:solidFill>
              <a:latin typeface="Times New Roman" pitchFamily="18" charset="0"/>
              <a:ea typeface="Times New Roman" pitchFamily="18" charset="0"/>
              <a:cs typeface="Times New Roman" pitchFamily="18" charset="0"/>
            </a:endParaRPr>
          </a:p>
          <a:p>
            <a:pPr lvl="0" indent="450850" fontAlgn="base">
              <a:spcBef>
                <a:spcPct val="0"/>
              </a:spcBef>
              <a:spcAft>
                <a:spcPct val="0"/>
              </a:spcAft>
            </a:pPr>
            <a:r>
              <a:rPr lang="ru-RU" sz="2000" dirty="0" smtClean="0">
                <a:solidFill>
                  <a:srgbClr val="000000"/>
                </a:solidFill>
                <a:latin typeface="Times New Roman" pitchFamily="18" charset="0"/>
                <a:ea typeface="Times New Roman" pitchFamily="18" charset="0"/>
                <a:cs typeface="Times New Roman" pitchFamily="18" charset="0"/>
              </a:rPr>
              <a:t>Этика делового общения может проявляться в отношениях:</a:t>
            </a:r>
            <a:endParaRPr lang="ru-RU" sz="2000" dirty="0" smtClean="0">
              <a:latin typeface="Times New Roman" pitchFamily="18" charset="0"/>
              <a:cs typeface="Times New Roman" pitchFamily="18" charset="0"/>
            </a:endParaRPr>
          </a:p>
          <a:p>
            <a:pPr lvl="0" indent="450850" eaLnBrk="0" fontAlgn="base" hangingPunct="0">
              <a:spcBef>
                <a:spcPct val="0"/>
              </a:spcBef>
              <a:spcAft>
                <a:spcPct val="0"/>
              </a:spcAft>
            </a:pPr>
            <a:r>
              <a:rPr lang="ru-RU" sz="2000" dirty="0" smtClean="0">
                <a:solidFill>
                  <a:srgbClr val="000000"/>
                </a:solidFill>
                <a:latin typeface="Times New Roman" pitchFamily="18" charset="0"/>
                <a:ea typeface="Times New Roman" pitchFamily="18" charset="0"/>
                <a:cs typeface="Times New Roman" pitchFamily="18" charset="0"/>
              </a:rPr>
              <a:t> между  образовательным  учреждением  и  социальной  средой  в  целом</a:t>
            </a:r>
            <a:endParaRPr lang="ru-RU" sz="2000" dirty="0" smtClean="0">
              <a:latin typeface="Times New Roman" pitchFamily="18" charset="0"/>
              <a:cs typeface="Times New Roman" pitchFamily="18" charset="0"/>
            </a:endParaRPr>
          </a:p>
          <a:p>
            <a:pPr lvl="0" indent="450850" eaLnBrk="0" fontAlgn="base" hangingPunct="0">
              <a:spcBef>
                <a:spcPct val="0"/>
              </a:spcBef>
              <a:spcAft>
                <a:spcPct val="0"/>
              </a:spcAft>
            </a:pPr>
            <a:r>
              <a:rPr lang="ru-RU" sz="2000" dirty="0" smtClean="0">
                <a:solidFill>
                  <a:srgbClr val="000000"/>
                </a:solidFill>
                <a:latin typeface="Times New Roman" pitchFamily="18" charset="0"/>
                <a:ea typeface="Times New Roman" pitchFamily="18" charset="0"/>
                <a:cs typeface="Times New Roman" pitchFamily="18" charset="0"/>
              </a:rPr>
              <a:t>(контакты с другими предприятиями и учреждениями),</a:t>
            </a:r>
            <a:endParaRPr lang="ru-RU" sz="2000" dirty="0" smtClean="0">
              <a:latin typeface="Times New Roman" pitchFamily="18" charset="0"/>
              <a:cs typeface="Times New Roman" pitchFamily="18" charset="0"/>
            </a:endParaRPr>
          </a:p>
          <a:p>
            <a:pPr lvl="0" indent="450850" eaLnBrk="0" fontAlgn="base" hangingPunct="0">
              <a:spcBef>
                <a:spcPct val="0"/>
              </a:spcBef>
              <a:spcAft>
                <a:spcPct val="0"/>
              </a:spcAft>
            </a:pPr>
            <a:r>
              <a:rPr lang="ru-RU" sz="2000" dirty="0" smtClean="0">
                <a:solidFill>
                  <a:srgbClr val="000000"/>
                </a:solidFill>
                <a:latin typeface="Times New Roman" pitchFamily="18" charset="0"/>
                <a:ea typeface="Times New Roman" pitchFamily="18" charset="0"/>
                <a:cs typeface="Times New Roman" pitchFamily="18" charset="0"/>
              </a:rPr>
              <a:t>- между самими образовательными учреждениями,</a:t>
            </a:r>
            <a:endParaRPr lang="ru-RU" sz="2000" dirty="0" smtClean="0">
              <a:latin typeface="Times New Roman" pitchFamily="18" charset="0"/>
              <a:cs typeface="Times New Roman" pitchFamily="18" charset="0"/>
            </a:endParaRPr>
          </a:p>
          <a:p>
            <a:pPr lvl="0" indent="450850" eaLnBrk="0" fontAlgn="base" hangingPunct="0">
              <a:spcBef>
                <a:spcPct val="0"/>
              </a:spcBef>
              <a:spcAft>
                <a:spcPct val="0"/>
              </a:spcAft>
            </a:pPr>
            <a:r>
              <a:rPr lang="ru-RU" sz="2000" dirty="0" smtClean="0">
                <a:solidFill>
                  <a:srgbClr val="000000"/>
                </a:solidFill>
                <a:latin typeface="Times New Roman" pitchFamily="18" charset="0"/>
                <a:ea typeface="Times New Roman" pitchFamily="18" charset="0"/>
                <a:cs typeface="Times New Roman" pitchFamily="18" charset="0"/>
              </a:rPr>
              <a:t>- внутри данного образовательного учреждения</a:t>
            </a:r>
            <a:endParaRPr lang="ru-RU" sz="2000" dirty="0" smtClean="0">
              <a:latin typeface="Times New Roman" pitchFamily="18" charset="0"/>
              <a:cs typeface="Times New Roman" pitchFamily="18" charset="0"/>
            </a:endParaRPr>
          </a:p>
          <a:p>
            <a:pPr lvl="0" indent="450850" eaLnBrk="0" fontAlgn="base" hangingPunct="0">
              <a:spcBef>
                <a:spcPct val="0"/>
              </a:spcBef>
              <a:spcAft>
                <a:spcPct val="0"/>
              </a:spcAft>
            </a:pPr>
            <a:r>
              <a:rPr lang="ru-RU" sz="2000" dirty="0" smtClean="0">
                <a:solidFill>
                  <a:srgbClr val="000000"/>
                </a:solidFill>
                <a:latin typeface="Times New Roman" pitchFamily="18" charset="0"/>
                <a:ea typeface="Times New Roman" pitchFamily="18" charset="0"/>
                <a:cs typeface="Times New Roman" pitchFamily="18" charset="0"/>
              </a:rPr>
              <a:t>- между руководителем и педагогическим коллективом,</a:t>
            </a:r>
            <a:endParaRPr lang="ru-RU" sz="2000" dirty="0" smtClean="0">
              <a:solidFill>
                <a:srgbClr val="000000"/>
              </a:solidFill>
              <a:latin typeface="Times New Roman" pitchFamily="18" charset="0"/>
              <a:ea typeface="Calibri" pitchFamily="34" charset="0"/>
              <a:cs typeface="Times New Roman" pitchFamily="18" charset="0"/>
            </a:endParaRPr>
          </a:p>
          <a:p>
            <a:pPr lvl="0" indent="450850" eaLnBrk="0" fontAlgn="base" hangingPunct="0">
              <a:spcBef>
                <a:spcPct val="0"/>
              </a:spcBef>
              <a:spcAft>
                <a:spcPct val="0"/>
              </a:spcAft>
            </a:pPr>
            <a:r>
              <a:rPr lang="ru-RU" sz="2000" dirty="0" smtClean="0">
                <a:solidFill>
                  <a:srgbClr val="000000"/>
                </a:solidFill>
                <a:latin typeface="Times New Roman" pitchFamily="18" charset="0"/>
                <a:ea typeface="Calibri" pitchFamily="34" charset="0"/>
                <a:cs typeface="Times New Roman" pitchFamily="18" charset="0"/>
              </a:rPr>
              <a:t>между  учителями  (членами  данного  педагогического  сообщества).</a:t>
            </a:r>
            <a:r>
              <a:rPr lang="ru-RU" sz="2000" dirty="0" smtClean="0">
                <a:latin typeface="Times New Roman" pitchFamily="18" charset="0"/>
                <a:cs typeface="Times New Roman" pitchFamily="18"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467544" y="-541102"/>
            <a:ext cx="5544616"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2400" dirty="0" smtClean="0">
              <a:solidFill>
                <a:srgbClr val="000000"/>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Механизм действия этикета.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Посредством простых</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 содержанию и утонченных по форме требований этикет обеспечивает </a:t>
            </a:r>
            <a:r>
              <a:rPr kumimoji="0" lang="ru-RU"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ограничение,социализацию</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 одухотворение естественных (спонтанных) проявлений индивидов. Поэтому этикет – это всегда форма культуры, которую иначе называют</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«культурой поведения»</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«малой этикой»</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включающей правила общепринятого, положенного, подобающего поведения. Однако этикету присущ ряд особенностей.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6386" name="Picture 2" descr="C:\Users\HONOR\Desktop\images.png"/>
          <p:cNvPicPr>
            <a:picLocks noChangeAspect="1" noChangeArrowheads="1"/>
          </p:cNvPicPr>
          <p:nvPr/>
        </p:nvPicPr>
        <p:blipFill>
          <a:blip r:embed="rId2" cstate="print"/>
          <a:srcRect/>
          <a:stretch>
            <a:fillRect/>
          </a:stretch>
        </p:blipFill>
        <p:spPr bwMode="auto">
          <a:xfrm>
            <a:off x="5652120" y="1700808"/>
            <a:ext cx="3028950" cy="1800200"/>
          </a:xfrm>
          <a:prstGeom prst="rect">
            <a:avLst/>
          </a:prstGeom>
          <a:noFill/>
        </p:spPr>
      </p:pic>
      <p:pic>
        <p:nvPicPr>
          <p:cNvPr id="16387" name="Picture 3" descr="C:\Users\HONOR\Desktop\images.jfif"/>
          <p:cNvPicPr>
            <a:picLocks noChangeAspect="1" noChangeArrowheads="1"/>
          </p:cNvPicPr>
          <p:nvPr/>
        </p:nvPicPr>
        <p:blipFill>
          <a:blip r:embed="rId3" cstate="print"/>
          <a:srcRect/>
          <a:stretch>
            <a:fillRect/>
          </a:stretch>
        </p:blipFill>
        <p:spPr bwMode="auto">
          <a:xfrm>
            <a:off x="5652120" y="3933056"/>
            <a:ext cx="2964577" cy="1972791"/>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188</TotalTime>
  <Words>1750</Words>
  <Application>Microsoft Office PowerPoint</Application>
  <PresentationFormat>Экран (4:3)</PresentationFormat>
  <Paragraphs>159</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Бумажная</vt:lpstr>
      <vt:lpstr>ДЕЛОВОЕ  ОБЩЕНИЕ КАК СОЦИАЛЬНАЯ И НРАВСТВЕННАЯ ЦЕННОСТЬ В ПРОЦЕССЕ ФОРМИРОВАНИЯ ПРОФЕССИОНАЛЬНОЙ ПЕДАГОГИЧЕСКОЙ КУЛЬТУРЫ.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    Стили педагогического общения </vt:lpstr>
      <vt:lpstr>Стили педагогического управления </vt:lpstr>
      <vt:lpstr>Слайд 15</vt:lpstr>
      <vt:lpstr>Содержание и структура педагогического общения </vt:lpstr>
      <vt:lpstr>Слайд 17</vt:lpstr>
      <vt:lpstr>Слайд 18</vt:lpstr>
      <vt:lpstr>Особенности педагогического общения в сузе. </vt:lpstr>
      <vt:lpstr>Слайд 20</vt:lpstr>
      <vt:lpstr>Слайд 21</vt:lpstr>
      <vt:lpstr>Слайд 22</vt:lpstr>
      <vt:lpstr>Профессионально важные качества, необходимые педагогу для общения с аудиторией </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ДЕЛОВОЕ  ОБЩЕНИЕ КАК СОЦИАЛЬНАЯ И НРАВСТВЕННАЯ ЦЕННОСТЬ В ПРОЦЕССЕ ФОРМИРОВАНИЯ ПРОФЕССИОНАЛЬНОЙ ПЕДАГОГИЧЕСКОЙ КУЛЬТУРЫ. </dc:title>
  <dc:creator>HONOR</dc:creator>
  <cp:lastModifiedBy>HONOR</cp:lastModifiedBy>
  <cp:revision>28</cp:revision>
  <dcterms:created xsi:type="dcterms:W3CDTF">2025-01-29T02:12:49Z</dcterms:created>
  <dcterms:modified xsi:type="dcterms:W3CDTF">2025-02-26T18:49:26Z</dcterms:modified>
</cp:coreProperties>
</file>