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0" r:id="rId3"/>
  </p:sldMasterIdLst>
  <p:sldIdLst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C3CCA-C797-4891-BE02-D94E43425B78}">
  <a:tblStyle styleId="{D7AC3CCA-C797-4891-BE02-D94E43425B78}" styleName="Средний стиль 4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dk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 bwMode="auto"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НАЗВАНИЕ МЕРОПРИЯТИЯ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389A218-1BD9-44B7-AD25-60C2204205A7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0653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44911"/>
      </p:ext>
    </p:extLst>
  </p:cSld>
  <p:clrMapOvr>
    <a:masterClrMapping/>
  </p:clrMapOvr>
  <p:transition spd="slow">
    <p:push dir="u"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74175"/>
      </p:ext>
    </p:extLst>
  </p:cSld>
  <p:clrMapOvr>
    <a:masterClrMapping/>
  </p:clrMapOvr>
  <p:transition spd="slow">
    <p:push dir="u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46073"/>
      </p:ext>
    </p:extLst>
  </p:cSld>
  <p:clrMapOvr>
    <a:masterClrMapping/>
  </p:clrMapOvr>
  <p:transition spd="slow">
    <p:push dir="u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461650"/>
      </p:ext>
    </p:extLst>
  </p:cSld>
  <p:clrMapOvr>
    <a:masterClrMapping/>
  </p:clrMapOvr>
  <p:transition spd="slow">
    <p:push dir="u"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26752"/>
      </p:ext>
    </p:extLst>
  </p:cSld>
  <p:clrMapOvr>
    <a:masterClrMapping/>
  </p:clrMapOvr>
  <p:transition spd="slow">
    <p:push dir="u"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9A218-1BD9-44B7-AD25-60C2204205A7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9607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07942"/>
      </p:ext>
    </p:extLst>
  </p:cSld>
  <p:clrMapOvr>
    <a:masterClrMapping/>
  </p:clrMapOvr>
  <p:transition spd="slow">
    <p:push dir="u"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02395"/>
      </p:ext>
    </p:extLst>
  </p:cSld>
  <p:clrMapOvr>
    <a:masterClrMapping/>
  </p:clrMapOvr>
  <p:transition spd="slow">
    <p:push dir="u"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1425"/>
      </p:ext>
    </p:extLst>
  </p:cSld>
  <p:clrMapOvr>
    <a:masterClrMapping/>
  </p:clrMapOvr>
  <p:transition spd="slow">
    <p:push dir="u"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 bwMode="auto"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НАЗВАНИЕ МЕРОПРИЯТИЯ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44589"/>
      </p:ext>
    </p:extLst>
  </p:cSld>
  <p:clrMapOvr>
    <a:masterClrMapping/>
  </p:clrMapOvr>
  <p:transition spd="slow">
    <p:push dir="u"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79944"/>
      </p:ext>
    </p:extLst>
  </p:cSld>
  <p:clrMapOvr>
    <a:masterClrMapping/>
  </p:clrMapOvr>
  <p:transition spd="slow">
    <p:push dir="u"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55432"/>
      </p:ext>
    </p:extLst>
  </p:cSld>
  <p:clrMapOvr>
    <a:masterClrMapping/>
  </p:clrMapOvr>
  <p:transition spd="slow">
    <p:push dir="u"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73959"/>
      </p:ext>
    </p:extLst>
  </p:cSld>
  <p:clrMapOvr>
    <a:masterClrMapping/>
  </p:clrMapOvr>
  <p:transition spd="slow">
    <p:push dir="u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678325"/>
      </p:ext>
    </p:extLst>
  </p:cSld>
  <p:clrMapOvr>
    <a:masterClrMapping/>
  </p:clrMapOvr>
  <p:transition spd="slow">
    <p:push dir="u"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6436"/>
      </p:ext>
    </p:extLst>
  </p:cSld>
  <p:clrMapOvr>
    <a:masterClrMapping/>
  </p:clrMapOvr>
  <p:transition spd="slow">
    <p:push dir="u"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12761"/>
      </p:ext>
    </p:extLst>
  </p:cSld>
  <p:clrMapOvr>
    <a:masterClrMapping/>
  </p:clrMapOvr>
  <p:transition spd="slow">
    <p:push dir="u"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 bwMode="auto">
          <a:xfrm>
            <a:off x="223838" y="1222372"/>
            <a:ext cx="8707437" cy="494347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 b="1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>
              <a:defRPr/>
            </a:pPr>
            <a:fld id="{8E730068-F805-43B7-8A8E-3E2DB17E4B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23839" y="1222372"/>
            <a:ext cx="2749550" cy="494347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 bwMode="auto">
          <a:xfrm>
            <a:off x="3197225" y="1222372"/>
            <a:ext cx="5724524" cy="494347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 b="1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>
              <a:defRPr/>
            </a:pPr>
            <a:fld id="{8E730068-F805-43B7-8A8E-3E2DB17E4B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23839" y="1222372"/>
            <a:ext cx="2749550" cy="494347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 bwMode="auto">
          <a:xfrm>
            <a:off x="3199307" y="1222372"/>
            <a:ext cx="2744515" cy="494347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 bwMode="auto">
          <a:xfrm>
            <a:off x="6169740" y="1222372"/>
            <a:ext cx="2744515" cy="494347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 b="1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>
              <a:defRPr/>
            </a:pPr>
            <a:fld id="{8E730068-F805-43B7-8A8E-3E2DB17E4B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23838" y="1222372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 bwMode="auto"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 b="1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>
              <a:defRPr/>
            </a:pPr>
            <a:fld id="{8E730068-F805-43B7-8A8E-3E2DB17E4B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lang="ru-RU" sz="2000">
                <a:solidFill>
                  <a:srgbClr val="00B050"/>
                </a:solidFill>
                <a:latin typeface="Arial Narrow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 b="1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>
              <a:defRPr/>
            </a:pPr>
            <a:fld id="{8E730068-F805-43B7-8A8E-3E2DB17E4B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89A218-1BD9-44B7-AD25-60C2204205A7}" type="datetimeFigureOut">
              <a:rPr lang="ru-RU"/>
              <a:t>16.05.2026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89A218-1BD9-44B7-AD25-60C2204205A7}" type="datetimeFigureOut">
              <a:rPr lang="ru-RU"/>
              <a:t>16.05.2026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898650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solidFill>
                <a:schemeClr val="bg1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txStyles>
    <p:titleStyle>
      <a:lvl1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2pPr>
      <a:lvl3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3pPr>
      <a:lvl4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4pPr>
      <a:lvl5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5pPr>
      <a:lvl6pPr marL="457200"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6pPr>
      <a:lvl7pPr marL="914400"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7pPr>
      <a:lvl8pPr marL="1371600"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8pPr>
      <a:lvl9pPr marL="1828800"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Arial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solidFill>
                <a:schemeClr val="bg1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solidFill>
                <a:schemeClr val="bg1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-2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2000" b="1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>
              <a:defRPr/>
            </a:pPr>
            <a:fld id="{8E730068-F805-43B7-8A8E-3E2DB17E4B45}" type="slidenum">
              <a:rPr lang="ru-RU"/>
              <a:t>‹#›</a:t>
            </a:fld>
            <a:endParaRPr lang="ru-RU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ransition spd="slow">
    <p:push dir="u"/>
  </p:transition>
  <p:hf hdr="0" dt="0"/>
  <p:txStyles>
    <p:titleStyle>
      <a:lvl1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2pPr>
      <a:lvl3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3pPr>
      <a:lvl4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4pPr>
      <a:lvl5pPr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5pPr>
      <a:lvl6pPr marL="457200"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6pPr>
      <a:lvl7pPr marL="914400"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7pPr>
      <a:lvl8pPr marL="1371600"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8pPr>
      <a:lvl9pPr marL="1828800" algn="l">
        <a:spcBef>
          <a:spcPts val="0"/>
        </a:spcBef>
        <a:spcAft>
          <a:spcPts val="0"/>
        </a:spcAft>
        <a:defRPr sz="2600">
          <a:solidFill>
            <a:schemeClr val="bg1"/>
          </a:solidFill>
          <a:latin typeface="Arial Narrow"/>
        </a:defRPr>
      </a:lvl9pPr>
    </p:titleStyle>
    <p:bodyStyle>
      <a:lvl1pPr algn="l">
        <a:spcBef>
          <a:spcPts val="0"/>
        </a:spcBef>
        <a:spcAft>
          <a:spcPts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Arial"/>
        </a:defRPr>
      </a:lvl2pPr>
      <a:lvl3pPr marL="1235075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Arial"/>
        </a:defRPr>
      </a:lvl3pPr>
      <a:lvl4pPr marL="1643063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C180C-D6A7-BC51-6ACA-37A3BACE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Создание веб-страницы</a:t>
            </a:r>
            <a:br>
              <a:rPr lang="ru-RU" sz="4400" dirty="0"/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на языке HTML</a:t>
            </a:r>
            <a:endParaRPr lang="ru-RU" sz="44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0BE065-514C-6626-E80A-16B791F5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80C400-914C-A9D4-6119-7E6235F8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0068-F805-43B7-8A8E-3E2DB17E4B45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67211-9002-BB4E-D749-0C8334A1A785}"/>
              </a:ext>
            </a:extLst>
          </p:cNvPr>
          <p:cNvSpPr txBox="1"/>
          <p:nvPr/>
        </p:nvSpPr>
        <p:spPr>
          <a:xfrm>
            <a:off x="5952744" y="5266161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Алгазина О.Б.</a:t>
            </a:r>
          </a:p>
        </p:txBody>
      </p:sp>
    </p:spTree>
    <p:extLst>
      <p:ext uri="{BB962C8B-B14F-4D97-AF65-F5344CB8AC3E}">
        <p14:creationId xmlns:p14="http://schemas.microsoft.com/office/powerpoint/2010/main" val="15237953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60350" y="6445251"/>
            <a:ext cx="692150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22376" y="891540"/>
            <a:ext cx="7699248" cy="50612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&lt;html&gt;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&lt;head&gt;</a:t>
            </a:r>
            <a:endParaRPr b="1" dirty="0"/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&lt;title&gt;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ПН-25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&lt;/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title&gt;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&lt;/head&gt;</a:t>
            </a:r>
            <a:endParaRPr b="1" dirty="0"/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&lt;body&gt;</a:t>
            </a:r>
            <a:endParaRPr dirty="0"/>
          </a:p>
          <a:p>
            <a:pPr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&lt;h1 align="center"&gt;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Привет, мир!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&lt;/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h1&gt;</a:t>
            </a:r>
            <a:endParaRPr dirty="0"/>
          </a:p>
          <a:p>
            <a:pPr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&lt;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img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src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="gaz.jpg"&gt;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&lt;p&gt;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Мы студенты гр.ПН-25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Это наша первая 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веб - страница.&lt;/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p&gt;</a:t>
            </a:r>
            <a:endParaRPr dirty="0"/>
          </a:p>
          <a:p>
            <a:pPr marL="361950" indent="-361950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&lt;p&gt;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Ссылка на сайт учебного заведения, где мы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61950" indent="87313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обучаемся:&lt;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href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="https://gtnu.ru"&gt;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ЧПОУ ГТНУ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a&gt; &lt;/p&gt;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&lt;/body&gt;</a:t>
            </a:r>
            <a:endParaRPr b="1" dirty="0"/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&lt;/html&gt;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68030" y="-64008"/>
            <a:ext cx="7471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ПРИМЕР ВЕБ - СТРАНИЦЫ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76225" y="6450178"/>
            <a:ext cx="971550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11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6513" y="-68492"/>
            <a:ext cx="7471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ЛИСТ САМООЦЕНКИ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6094" y="1149574"/>
          <a:ext cx="8111809" cy="3627120"/>
        </p:xfrm>
        <a:graphic>
          <a:graphicData uri="http://schemas.openxmlformats.org/drawingml/2006/table">
            <a:tbl>
              <a:tblPr/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№ п/п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Критерий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</a:rPr>
                        <a:t>✔</a:t>
                      </a: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 правильно сохранил(а) файл в папку с именем </a:t>
                      </a:r>
                      <a:r>
                        <a:rPr lang="en-US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index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.html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endParaRPr lang="en-US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 справился(лась) с 1 заданием практической работы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endParaRPr lang="ru-RU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miter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 выполнил(а) задание №2 практической работы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miter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endParaRPr lang="ru-RU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  <a:miter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Моя страница корректно открывается в браузере и отображает текст без лишних символов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endParaRPr lang="ru-RU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 умею открывать страницу с помощью приложения </a:t>
                      </a:r>
                      <a:r>
                        <a:rPr lang="en-US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Kate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для редактирования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endParaRPr lang="pt-BR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81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Вставленная в страницу картинка отображается корректно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endParaRPr lang="pt-BR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Гиперссылка загружает нужную страницу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endParaRPr lang="pt-BR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 понимаю, зачем нужен каждый тег в моём коде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endParaRPr lang="pt-BR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94583" y="5148749"/>
          <a:ext cx="5724525" cy="101672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35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67"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Анализ таблицы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Оценивание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77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Все 8 пунктов отмечены знаком </a:t>
                      </a:r>
                      <a:r>
                        <a:rPr sz="16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</a:rPr>
                        <a:t>✔</a:t>
                      </a:r>
                      <a:endParaRPr lang="ru-RU" sz="14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5 (отлично)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31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Из 8 пунктов 1 - 2 отмечены знаком </a:t>
                      </a:r>
                      <a:endParaRPr lang="ru-RU" sz="14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4 (хорошо)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Из 8 пунктов 3 - 4 отмечены знаком </a:t>
                      </a:r>
                      <a:endParaRPr lang="ru-RU" sz="14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3 (удовлетворительно)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4354709" name="Знак умножения 1124354708"/>
          <p:cNvSpPr/>
          <p:nvPr/>
        </p:nvSpPr>
        <p:spPr bwMode="auto">
          <a:xfrm>
            <a:off x="8274124" y="1199250"/>
            <a:ext cx="253999" cy="412749"/>
          </a:xfrm>
          <a:prstGeom prst="mathMultiply">
            <a:avLst>
              <a:gd name="adj1" fmla="val 2352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82249" name="Знак умножения 80182248"/>
          <p:cNvSpPr/>
          <p:nvPr/>
        </p:nvSpPr>
        <p:spPr bwMode="auto">
          <a:xfrm>
            <a:off x="4444998" y="5961749"/>
            <a:ext cx="253999" cy="238124"/>
          </a:xfrm>
          <a:prstGeom prst="mathMultiply">
            <a:avLst>
              <a:gd name="adj1" fmla="val 2352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098049" name="Знак умножения 1919098048"/>
          <p:cNvSpPr/>
          <p:nvPr/>
        </p:nvSpPr>
        <p:spPr bwMode="auto">
          <a:xfrm>
            <a:off x="4444998" y="5663463"/>
            <a:ext cx="253999" cy="238124"/>
          </a:xfrm>
          <a:prstGeom prst="mathMultiply">
            <a:avLst>
              <a:gd name="adj1" fmla="val 2352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60350" y="6432551"/>
            <a:ext cx="730250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1192305" y="1357856"/>
            <a:ext cx="6759747" cy="313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Завершите фразы:</a:t>
            </a:r>
            <a:endParaRPr/>
          </a:p>
          <a:p>
            <a:pPr>
              <a:defRPr/>
            </a:pPr>
            <a:endParaRPr lang="ru-RU" sz="28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Сегодня я узнал(а) …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Мне было трудно …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Теперь я могу …</a:t>
            </a:r>
            <a:endParaRPr/>
          </a:p>
          <a:p>
            <a:pPr>
              <a:defRPr/>
            </a:pPr>
            <a:endParaRPr lang="ru-RU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141009" y="-64719"/>
            <a:ext cx="4576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РЕФЛЕКСИЯ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53319" y="4419926"/>
            <a:ext cx="2658668" cy="177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54000" y="6445250"/>
            <a:ext cx="844550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078378" y="-73863"/>
            <a:ext cx="551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ДОМАШНЕЕ ЗАДАНИЕ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/>
          <p:nvPr/>
        </p:nvSpPr>
        <p:spPr bwMode="auto">
          <a:xfrm>
            <a:off x="762000" y="1847940"/>
            <a:ext cx="7848600" cy="201286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>
              <a:spcBef>
                <a:spcPts val="0"/>
              </a:spcBef>
              <a:spcAft>
                <a:spcPts val="0"/>
              </a:spcAft>
              <a:buChar char="–"/>
              <a:defRPr sz="2800">
                <a:solidFill>
                  <a:schemeClr val="tx1"/>
                </a:solidFill>
                <a:latin typeface="Arial"/>
              </a:defRPr>
            </a:lvl2pPr>
            <a:lvl3pPr marL="1235075" indent="-228600" algn="l">
              <a:spcBef>
                <a:spcPts val="0"/>
              </a:spcBef>
              <a:spcAft>
                <a:spcPts val="0"/>
              </a:spcAft>
              <a:buChar char="•"/>
              <a:defRPr sz="2400">
                <a:solidFill>
                  <a:schemeClr val="tx1"/>
                </a:solidFill>
                <a:latin typeface="Arial"/>
              </a:defRPr>
            </a:lvl3pPr>
            <a:lvl4pPr marL="1643063" indent="-228600" algn="l">
              <a:spcBef>
                <a:spcPts val="0"/>
              </a:spcBef>
              <a:spcAft>
                <a:spcPts val="0"/>
              </a:spcAft>
              <a:buChar char="–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   Подготовить материал (картинки, 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URL-</a:t>
            </a: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адреса ссылок, информация по теме и т.д.) для разработки сайта «</a:t>
            </a:r>
            <a:r>
              <a:rPr lang="ru-RU" sz="2800" b="1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Все о компьютере</a:t>
            </a: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» для двух страниц: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000">
              <a:solidFill>
                <a:schemeClr val="accent2">
                  <a:lumMod val="50000"/>
                </a:schemeClr>
              </a:solidFill>
              <a:latin typeface="Times New Roman"/>
              <a:ea typeface="Arial"/>
              <a:cs typeface="Times New Roman"/>
            </a:endParaRPr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622300" algn="l"/>
                <a:tab pos="723900" algn="l"/>
              </a:tabLst>
              <a:defRPr/>
            </a:pPr>
            <a:r>
              <a:rPr lang="ru-RU" sz="2800" b="1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1. Программное обеспечение.</a:t>
            </a:r>
            <a:endParaRPr/>
          </a:p>
          <a:p>
            <a:pPr indent="355600"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622300" algn="l"/>
                <a:tab pos="723900" algn="l"/>
              </a:tabLst>
              <a:defRPr/>
            </a:pPr>
            <a:r>
              <a:rPr lang="ru-RU" sz="2800" b="1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2. Комплектующие компьютера.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280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8114" y="4469085"/>
            <a:ext cx="1540249" cy="17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45514" y="6407151"/>
            <a:ext cx="897486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3087083" y="1779783"/>
            <a:ext cx="5736877" cy="347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 i="0" u="none" strike="noStrike" cap="none" spc="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Что такое </a:t>
            </a:r>
            <a:r>
              <a:rPr lang="ru-RU" sz="2200" b="1" i="0" u="none" strike="noStrike" cap="none" spc="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HTML</a:t>
            </a:r>
            <a:r>
              <a:rPr lang="ru-RU" sz="2200" b="0" i="0" u="none" strike="noStrike" cap="none" spc="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и зачем он нужен.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Какие инструкции имеет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и как они пишутся</a:t>
            </a:r>
            <a:r>
              <a:rPr lang="ru-RU" sz="2200" b="0" i="0" u="none" strike="noStrike" cap="none" spc="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2200" dirty="0">
              <a:latin typeface="Times New Roman"/>
              <a:cs typeface="Times New Roman"/>
            </a:endParaRPr>
          </a:p>
          <a:p>
            <a:pPr>
              <a:defRPr/>
            </a:pPr>
            <a:endParaRPr sz="2200" dirty="0">
              <a:latin typeface="Times New Roman"/>
              <a:cs typeface="Times New Roman"/>
            </a:endParaRPr>
          </a:p>
          <a:p>
            <a:pPr>
              <a:defRPr/>
            </a:pPr>
            <a:endParaRPr sz="2800" dirty="0"/>
          </a:p>
          <a:p>
            <a:pPr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Писать базовую структуру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документа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sz="2200" dirty="0"/>
          </a:p>
          <a:p>
            <a:pPr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Сохранять </a:t>
            </a:r>
            <a:r>
              <a:rPr lang="ru-RU" sz="2200" b="0" i="0" u="none" strike="noStrike" cap="none" spc="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веб-страницы, р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едактировать их и просматривать в браузере.</a:t>
            </a:r>
            <a:endParaRPr lang="ru-RU" sz="2200" b="0" i="0" u="none" strike="noStrike" cap="none" spc="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342604" y="-85962"/>
            <a:ext cx="4576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ЦЕЛИ И ЗАДАЧИ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 bwMode="auto">
          <a:xfrm>
            <a:off x="433894" y="1188740"/>
            <a:ext cx="2781204" cy="1922759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rgbClr val="F7F7F7"/>
              </a:gs>
              <a:gs pos="100000">
                <a:srgbClr val="F8F8F8"/>
              </a:gs>
            </a:gsLst>
            <a:lin ang="16200000" scaled="1"/>
          </a:gra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Что мы узнаем?</a:t>
            </a:r>
            <a:endParaRPr sz="2200"/>
          </a:p>
        </p:txBody>
      </p:sp>
      <p:sp>
        <p:nvSpPr>
          <p:cNvPr id="6" name="Штриховая стрелка вправо 3"/>
          <p:cNvSpPr/>
          <p:nvPr/>
        </p:nvSpPr>
        <p:spPr bwMode="auto">
          <a:xfrm>
            <a:off x="437537" y="3429000"/>
            <a:ext cx="2676978" cy="2040624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rgbClr val="F7F7F7"/>
              </a:gs>
              <a:gs pos="100000">
                <a:srgbClr val="F8F8F8"/>
              </a:gs>
            </a:gsLst>
            <a:lin ang="16200000" scaled="1"/>
          </a:gra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Что мы научимся делать?</a:t>
            </a:r>
            <a:endParaRPr sz="2200"/>
          </a:p>
        </p:txBody>
      </p:sp>
      <p:sp>
        <p:nvSpPr>
          <p:cNvPr id="9" name="TextBox 8"/>
          <p:cNvSpPr txBox="1"/>
          <p:nvPr/>
        </p:nvSpPr>
        <p:spPr bwMode="auto">
          <a:xfrm>
            <a:off x="1663198" y="5940214"/>
            <a:ext cx="5935294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!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Главное — не запомнить всё, а понять логику разметки</a:t>
            </a: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60350" y="6419851"/>
            <a:ext cx="314416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2297765" y="-46136"/>
            <a:ext cx="4576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ЧТО ТАКОЕ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HTML?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00165" y="2414016"/>
            <a:ext cx="8297794" cy="82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0000" marR="0" indent="-1260000">
              <a:defRPr/>
            </a:pP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- специальные инструкции браузеру, с помощью которых создаются веб-страницы.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354599" y="4888184"/>
            <a:ext cx="2166661" cy="1322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 bwMode="auto">
          <a:xfrm>
            <a:off x="858642" y="3914643"/>
            <a:ext cx="8039677" cy="82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0" marR="0" indent="-1080000">
              <a:defRPr/>
            </a:pP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ru-RU" sz="24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НЕ язык программирования, а способ описания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структуры документа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sz="240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08175" y="1215947"/>
            <a:ext cx="7113085" cy="79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000" marR="0" indent="-990000">
              <a:tabLst>
                <a:tab pos="810000" algn="l"/>
                <a:tab pos="900000" algn="l"/>
                <a:tab pos="990000" algn="l"/>
                <a:tab pos="1080000" algn="l"/>
              </a:tabLst>
              <a:defRPr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HYPER TEXT MARKUP LANGUAGE) -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язык разметки      гипертекста.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09550" y="6432576"/>
            <a:ext cx="514350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2208096" y="-63044"/>
            <a:ext cx="4576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ТЕГ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/>
          <p:cNvSpPr txBox="1"/>
          <p:nvPr/>
        </p:nvSpPr>
        <p:spPr bwMode="auto">
          <a:xfrm>
            <a:off x="585598" y="981931"/>
            <a:ext cx="7964482" cy="19428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>
              <a:spcBef>
                <a:spcPts val="0"/>
              </a:spcBef>
              <a:spcAft>
                <a:spcPts val="0"/>
              </a:spcAft>
              <a:buChar char="–"/>
              <a:defRPr sz="2800">
                <a:solidFill>
                  <a:schemeClr val="tx1"/>
                </a:solidFill>
                <a:latin typeface="Arial"/>
              </a:defRPr>
            </a:lvl2pPr>
            <a:lvl3pPr marL="1235075" indent="-228600" algn="l">
              <a:spcBef>
                <a:spcPts val="0"/>
              </a:spcBef>
              <a:spcAft>
                <a:spcPts val="0"/>
              </a:spcAft>
              <a:buChar char="•"/>
              <a:defRPr sz="2400">
                <a:solidFill>
                  <a:schemeClr val="tx1"/>
                </a:solidFill>
                <a:latin typeface="Arial"/>
              </a:defRPr>
            </a:lvl3pPr>
            <a:lvl4pPr marL="1643063" indent="-228600" algn="l">
              <a:spcBef>
                <a:spcPts val="0"/>
              </a:spcBef>
              <a:spcAft>
                <a:spcPts val="0"/>
              </a:spcAft>
              <a:buChar char="–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   Описательный язык разметки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HTML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 имеет свои команды, которые называются тегами.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5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Тег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 - элемент HTML, представляющий из себя текст, заключенный в угловые скобки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&lt; &gt;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</a:t>
            </a:r>
            <a:endParaRPr dirty="0"/>
          </a:p>
        </p:txBody>
      </p:sp>
      <p:sp>
        <p:nvSpPr>
          <p:cNvPr id="6" name="Овал 5"/>
          <p:cNvSpPr/>
          <p:nvPr/>
        </p:nvSpPr>
        <p:spPr bwMode="auto">
          <a:xfrm>
            <a:off x="3608698" y="2883494"/>
            <a:ext cx="2389642" cy="78720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Тег</a:t>
            </a:r>
            <a:endParaRPr/>
          </a:p>
        </p:txBody>
      </p:sp>
      <p:sp>
        <p:nvSpPr>
          <p:cNvPr id="7" name="Штриховая стрелка вправо 5"/>
          <p:cNvSpPr/>
          <p:nvPr/>
        </p:nvSpPr>
        <p:spPr bwMode="auto">
          <a:xfrm rot="1172260">
            <a:off x="6161895" y="3331741"/>
            <a:ext cx="2049276" cy="897072"/>
          </a:xfrm>
          <a:prstGeom prst="stripedRight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Двойные</a:t>
            </a:r>
            <a:endParaRPr dirty="0"/>
          </a:p>
        </p:txBody>
      </p:sp>
      <p:sp>
        <p:nvSpPr>
          <p:cNvPr id="8" name="Штриховая стрелка вправо 5"/>
          <p:cNvSpPr/>
          <p:nvPr/>
        </p:nvSpPr>
        <p:spPr bwMode="auto">
          <a:xfrm rot="20427738" flipH="1">
            <a:off x="1073351" y="3358496"/>
            <a:ext cx="2088494" cy="937704"/>
          </a:xfrm>
          <a:prstGeom prst="stripedRight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Одинарные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17927" y="4551474"/>
            <a:ext cx="2200245" cy="10644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Пример: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&gt;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11084" y="5876069"/>
            <a:ext cx="7729504" cy="3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!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Теги не чувствительны к регистру: &lt;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&gt; = &lt;HTML&gt;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930817" y="4571719"/>
            <a:ext cx="2500390" cy="1044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&lt; HTML &gt;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Пример: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...</a:t>
            </a:r>
            <a:endParaRPr dirty="0"/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          &lt; /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 &gt;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23044" y="6446809"/>
            <a:ext cx="665956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836194" y="6545"/>
            <a:ext cx="8033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ТРИ ВАЖНЫХ УПРАВЛЯЮЩИХ КОДА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0886" y="1235956"/>
            <a:ext cx="1901429" cy="12844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&lt;HTML&gt;</a:t>
            </a:r>
            <a:endParaRPr dirty="0"/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….</a:t>
            </a:r>
            <a:endParaRPr dirty="0"/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&lt;/HTML&gt;</a:t>
            </a:r>
            <a:endParaRPr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213805" y="2964209"/>
            <a:ext cx="1984995" cy="14125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&lt;HEAD&gt; 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…</a:t>
            </a: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/</a:t>
            </a: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HEAD&gt;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218659" y="4728823"/>
            <a:ext cx="1984995" cy="14125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&lt;BODY&gt;</a:t>
            </a:r>
            <a:endParaRPr/>
          </a:p>
          <a:p>
            <a:pPr algn="ctr">
              <a:defRPr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…</a:t>
            </a:r>
            <a:endParaRPr/>
          </a:p>
          <a:p>
            <a:pPr algn="ctr">
              <a:defRPr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&lt;/BODY&gt;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3198801" y="3233168"/>
            <a:ext cx="535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—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указывает на начало и конец заголовка окна (вкладки)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457451" y="1370362"/>
            <a:ext cx="61744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—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помещаются в начале и конце документа, чтобы обозначить текст как действительный документ на языке разметки гипертекста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4326798" y="5048468"/>
            <a:ext cx="4698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—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между этими тэгами отображается содержимое веб-страницы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47650" y="6419851"/>
            <a:ext cx="603250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914880" y="-95925"/>
            <a:ext cx="7475209" cy="57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ОБЩИЙ ВИД ВЕБ-СТРАНИЦЫ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185510" y="1052414"/>
            <a:ext cx="4772979" cy="44572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&lt;HTML&gt;</a:t>
            </a:r>
            <a:endParaRPr dirty="0"/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&lt;HEAD&gt;</a:t>
            </a:r>
            <a:endParaRPr dirty="0"/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&lt;TITLE&gt;</a:t>
            </a:r>
            <a:endParaRPr dirty="0"/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Текст заголовка окна</a:t>
            </a:r>
            <a:endParaRPr dirty="0"/>
          </a:p>
          <a:p>
            <a:pP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&lt;/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TITLE&gt;</a:t>
            </a:r>
            <a:endParaRPr dirty="0"/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&lt;/HEAD&gt;</a:t>
            </a:r>
            <a:endParaRPr dirty="0"/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  &lt;BODY&gt;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Текст документа, тэги</a:t>
            </a:r>
            <a:endParaRPr dirty="0"/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  &lt;/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BODY&gt;</a:t>
            </a:r>
            <a:endParaRPr dirty="0"/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&lt;/HTML&gt;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03796" y="6418838"/>
            <a:ext cx="432804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525475" y="-85130"/>
            <a:ext cx="4576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ОСНОВНЫЕ ТЕГИ 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09908"/>
              </p:ext>
            </p:extLst>
          </p:nvPr>
        </p:nvGraphicFramePr>
        <p:xfrm>
          <a:off x="718312" y="1128836"/>
          <a:ext cx="7703312" cy="4129792"/>
        </p:xfrm>
        <a:graphic>
          <a:graphicData uri="http://schemas.openxmlformats.org/drawingml/2006/table">
            <a:tbl>
              <a:tblPr/>
              <a:tblGrid>
                <a:gridCol w="150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Тег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Что делает?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Пример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67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&lt;h1&gt;…&lt;/h1&gt;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Заголовок 1 уровня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(1-6)</a:t>
                      </a:r>
                      <a:endParaRPr dirty="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h1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Добро пожаловать! &lt; /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h1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endParaRPr dirty="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3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hr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Горизонтальная линия для разделения информации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Заголовок &lt; </a:t>
                      </a:r>
                      <a:r>
                        <a:rPr lang="en-US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r &gt; Основной текст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&gt;…&lt;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/p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Параграф (абзац)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 p &gt; Мы изучаем HTML &lt; /p &gt;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8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img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Вставка изображения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&lt;img src="comp.gif" </a:t>
                      </a: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60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/a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Гиперссылка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pt-BR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&lt;a href="https://ya.ru"&gt;</a:t>
                      </a: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Яндекс</a:t>
                      </a: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&lt;/a&gt;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43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&lt; font</a:t>
                      </a:r>
                      <a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endParaRPr lang="en-US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Изменение характеристик шрифта</a:t>
                      </a:r>
                      <a:r>
                        <a:rPr lang="en-US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(цвета...)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&lt;font color="blue"&gt;</a:t>
                      </a:r>
                      <a:endParaRPr dirty="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1266083" y="5384381"/>
            <a:ext cx="6922676" cy="33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Атрибут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align</a:t>
            </a:r>
            <a:r>
              <a:rPr lang="en-US" sz="16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определяет способ выравнивания: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center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left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right</a:t>
            </a:r>
            <a:endParaRPr sz="160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949304" y="5811380"/>
            <a:ext cx="5555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Пример: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&lt;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p align="left"&gt;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Текст по левому краю &lt;/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p&gt;</a:t>
            </a:r>
            <a:endParaRPr lang="ru-RU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85750" y="6440653"/>
            <a:ext cx="819150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1241560" y="-75858"/>
            <a:ext cx="7479529" cy="1128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ТЕХНОЛОГИЯ РАЗРАБОТКИ 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HTML -</a:t>
            </a:r>
            <a:r>
              <a:rPr lang="ru-RU" sz="3400" b="1" i="0" u="none" strike="noStrike" cap="none" spc="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ДОКУМЕНТА 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3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41560" y="1457502"/>
            <a:ext cx="6782297" cy="30194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1. </a:t>
            </a:r>
            <a:r>
              <a:rPr lang="ru-RU" sz="22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Создать на рабочем столе папку. </a:t>
            </a:r>
            <a:endParaRPr/>
          </a:p>
          <a:p>
            <a:pPr marL="266700" indent="-266700">
              <a:lnSpc>
                <a:spcPct val="150000"/>
              </a:lnSpc>
              <a:defRPr/>
            </a:pP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2. </a:t>
            </a:r>
            <a:r>
              <a:rPr lang="ru-RU" sz="22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Открыть через кнопку Пуск приложение Kate.</a:t>
            </a:r>
            <a:endParaRPr lang="ru-RU" sz="22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66700" indent="-266700">
              <a:lnSpc>
                <a:spcPct val="150000"/>
              </a:lnSpc>
              <a:defRPr/>
            </a:pP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3. </a:t>
            </a:r>
            <a:r>
              <a:rPr lang="ru-RU" sz="22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Записать в него структуру документа HTML и наполнить контентом.</a:t>
            </a:r>
            <a:endParaRPr lang="ru-RU" sz="22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66700" indent="-266700">
              <a:lnSpc>
                <a:spcPct val="150000"/>
              </a:lnSpc>
              <a:defRPr/>
            </a:pP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4. </a:t>
            </a:r>
            <a:r>
              <a:rPr lang="ru-RU" sz="22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Сохранить документ в папку с расширением </a:t>
            </a: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*.html </a:t>
            </a:r>
            <a:endParaRPr lang="ru-RU" sz="220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66700" indent="-266700">
              <a:lnSpc>
                <a:spcPct val="150000"/>
              </a:lnSpc>
              <a:defRPr/>
            </a:pP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5. </a:t>
            </a:r>
            <a:r>
              <a:rPr lang="ru-RU" sz="22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Открыть страницу с помощью браузера.</a:t>
            </a:r>
            <a:r>
              <a:rPr lang="ru-RU" sz="2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02618" y="4630221"/>
            <a:ext cx="2738763" cy="154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67142" y="4729138"/>
            <a:ext cx="2400233" cy="152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254000" y="6432548"/>
            <a:ext cx="374650" cy="365125"/>
          </a:xfrm>
        </p:spPr>
        <p:txBody>
          <a:bodyPr/>
          <a:lstStyle/>
          <a:p>
            <a:pPr>
              <a:defRPr/>
            </a:pPr>
            <a:fld id="{1C5C7EFC-FB93-4B0A-97A4-5DFF6022B23C}" type="slidenum">
              <a:rPr lang="ru-RU"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1131454" y="-105068"/>
            <a:ext cx="7471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ПРИМЕР КОДА ВЕБ - СТРАНИЦЫ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93708" y="1152938"/>
            <a:ext cx="5300244" cy="3500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&lt;html&gt;</a:t>
            </a:r>
            <a:endParaRPr dirty="0"/>
          </a:p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&lt;head&gt;</a:t>
            </a:r>
            <a:endParaRPr dirty="0"/>
          </a:p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&lt;title&gt;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Моя страница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title&gt;</a:t>
            </a:r>
            <a:endParaRPr dirty="0"/>
          </a:p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&lt;/head&gt;</a:t>
            </a:r>
            <a:endParaRPr dirty="0"/>
          </a:p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&lt;body&gt;</a:t>
            </a:r>
            <a:endParaRPr dirty="0"/>
          </a:p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&lt;h1&gt;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Привет, мир!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h1&gt;</a:t>
            </a:r>
            <a:endParaRPr dirty="0"/>
          </a:p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&lt;p&gt;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Это мой первый абзац.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p&gt;</a:t>
            </a:r>
            <a:endParaRPr dirty="0"/>
          </a:p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&lt;/body&gt;</a:t>
            </a:r>
            <a:endParaRPr dirty="0"/>
          </a:p>
          <a:p>
            <a:pPr>
              <a:lnSpc>
                <a:spcPts val="2760"/>
              </a:lnSpc>
              <a:spcBef>
                <a:spcPts val="0"/>
              </a:spcBef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&lt;/html&gt;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СЛАЙД_ЗАСТАВКА_работы_секций_18-ая_конференция</Template>
  <TotalTime>22</TotalTime>
  <Words>849</Words>
  <Application>Microsoft Office PowerPoint</Application>
  <DocSecurity>0</DocSecurity>
  <PresentationFormat>Экран (4:3)</PresentationFormat>
  <Paragraphs>159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Garamond</vt:lpstr>
      <vt:lpstr>Times New Roman</vt:lpstr>
      <vt:lpstr>10_Специальное оформление</vt:lpstr>
      <vt:lpstr>3_Специальное оформление</vt:lpstr>
      <vt:lpstr>Натуральные материалы</vt:lpstr>
      <vt:lpstr>Создание веб-страницы на языке HTML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Михаил Горяйнов</dc:creator>
  <cp:keywords/>
  <dc:description/>
  <cp:lastModifiedBy>Algazin</cp:lastModifiedBy>
  <cp:revision>160</cp:revision>
  <dcterms:created xsi:type="dcterms:W3CDTF">2013-11-19T05:52:05Z</dcterms:created>
  <dcterms:modified xsi:type="dcterms:W3CDTF">2026-05-16T11:19:42Z</dcterms:modified>
  <cp:category/>
  <dc:identifier/>
  <cp:contentStatus/>
  <dc:language/>
  <cp:version/>
</cp:coreProperties>
</file>