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75" r:id="rId13"/>
    <p:sldId id="266" r:id="rId14"/>
    <p:sldId id="267" r:id="rId15"/>
    <p:sldId id="276" r:id="rId16"/>
    <p:sldId id="277" r:id="rId17"/>
    <p:sldId id="278" r:id="rId18"/>
    <p:sldId id="279" r:id="rId19"/>
    <p:sldId id="280" r:id="rId20"/>
    <p:sldId id="281" r:id="rId21"/>
    <p:sldId id="28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7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90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01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234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8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619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43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91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1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1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56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5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20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73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8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8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DCE20-6678-456A-A280-9B3022B4706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3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  <a:alpha val="96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DCE20-6678-456A-A280-9B3022B4706F}" type="datetimeFigureOut">
              <a:rPr lang="ru-RU" smtClean="0"/>
              <a:t>18.05.2026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B265EA-D9F3-402F-AA71-E43203DB9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8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rasotaimedicina.ru/diseases/zabolevanija_gynaecology/narrow-pelvi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rasotaimedicina.ru/diseases/traumatology/kyphosis" TargetMode="External"/><Relationship Id="rId13" Type="http://schemas.openxmlformats.org/officeDocument/2006/relationships/hyperlink" Target="https://www.krasotaimedicina.ru/diseases/children/poliomyelitis" TargetMode="External"/><Relationship Id="rId3" Type="http://schemas.openxmlformats.org/officeDocument/2006/relationships/hyperlink" Target="https://www.krasotaimedicina.ru/diseases/traumatology/osteomalacia" TargetMode="External"/><Relationship Id="rId7" Type="http://schemas.openxmlformats.org/officeDocument/2006/relationships/hyperlink" Target="https://www.krasotaimedicina.ru/diseases/traumatology/scoliosis" TargetMode="External"/><Relationship Id="rId12" Type="http://schemas.openxmlformats.org/officeDocument/2006/relationships/hyperlink" Target="https://www.krasotaimedicina.ru/diseases/children/rachitis" TargetMode="External"/><Relationship Id="rId2" Type="http://schemas.openxmlformats.org/officeDocument/2006/relationships/hyperlink" Target="https://www.krasotaimedicina.ru/diseases/zabolevanija_neurology/cerebral-pals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rasotaimedicina.ru/diseases/traumatology/spinal-abnormalities" TargetMode="External"/><Relationship Id="rId11" Type="http://schemas.openxmlformats.org/officeDocument/2006/relationships/hyperlink" Target="https://www.krasotaimedicina.ru/diseases/traumatology/hip-dislocation" TargetMode="External"/><Relationship Id="rId5" Type="http://schemas.openxmlformats.org/officeDocument/2006/relationships/hyperlink" Target="https://www.krasotaimedicina.ru/diseases/traumatology/bone-tumor" TargetMode="External"/><Relationship Id="rId10" Type="http://schemas.openxmlformats.org/officeDocument/2006/relationships/hyperlink" Target="https://www.krasotaimedicina.ru/diseases/traumatology/spondylolisthesis" TargetMode="External"/><Relationship Id="rId4" Type="http://schemas.openxmlformats.org/officeDocument/2006/relationships/hyperlink" Target="https://www.krasotaimedicina.ru/diseases/infectious/tuberculosis" TargetMode="External"/><Relationship Id="rId9" Type="http://schemas.openxmlformats.org/officeDocument/2006/relationships/hyperlink" Target="https://www.krasotaimedicina.ru/diseases/traumatology/fractured-coccy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35" y="554182"/>
            <a:ext cx="8728365" cy="2258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2" y="857044"/>
            <a:ext cx="1603387" cy="156680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8117" y="2452256"/>
            <a:ext cx="8915399" cy="3186544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Узкий таз</a:t>
            </a:r>
          </a:p>
          <a:p>
            <a:pPr algn="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составитель: Юсупова Саида Исаевна.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Махачкала 2024</a:t>
            </a:r>
          </a:p>
        </p:txBody>
      </p:sp>
    </p:spTree>
    <p:extLst>
      <p:ext uri="{BB962C8B-B14F-4D97-AF65-F5344CB8AC3E}">
        <p14:creationId xmlns:p14="http://schemas.microsoft.com/office/powerpoint/2010/main" val="4094097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856" y="624110"/>
            <a:ext cx="9966756" cy="1280890"/>
          </a:xfrm>
        </p:spPr>
        <p:txBody>
          <a:bodyPr/>
          <a:lstStyle/>
          <a:p>
            <a:pPr algn="ctr"/>
            <a:r>
              <a:rPr lang="ru-RU" b="1" i="0" dirty="0">
                <a:solidFill>
                  <a:srgbClr val="343A40"/>
                </a:solidFill>
                <a:effectLst/>
                <a:latin typeface="Nunito"/>
              </a:rPr>
              <a:t>Простой плоский таз.</a:t>
            </a:r>
            <a:br>
              <a:rPr lang="ru-RU" b="1" i="0" dirty="0">
                <a:solidFill>
                  <a:srgbClr val="343A40"/>
                </a:solidFill>
                <a:effectLst/>
                <a:latin typeface="Nunito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3565" y="2286000"/>
            <a:ext cx="4696690" cy="3617844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3491" y="2286000"/>
            <a:ext cx="5741120" cy="361784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более глубоким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вдвиганием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крестца в таз без изменения формы и кривизны крестца; вследствие этого крестец ближе обычного придвинут к передней стенке таза и все прямые размеры как входа, так и полости и выхода умеренно укорочены. При наружном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тазоизмерении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поперечные размеры таза нормальные, а наружная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конъюгата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уменьшена. </a:t>
            </a:r>
          </a:p>
        </p:txBody>
      </p:sp>
    </p:spTree>
    <p:extLst>
      <p:ext uri="{BB962C8B-B14F-4D97-AF65-F5344CB8AC3E}">
        <p14:creationId xmlns:p14="http://schemas.microsoft.com/office/powerpoint/2010/main" val="649335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836" y="540327"/>
            <a:ext cx="9869775" cy="1364673"/>
          </a:xfrm>
        </p:spPr>
        <p:txBody>
          <a:bodyPr/>
          <a:lstStyle/>
          <a:p>
            <a:pPr algn="ctr"/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Плоскорахитический таз.</a:t>
            </a:r>
            <a:b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g-lib.med-tutorial.ru/3442471523/pic_1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2109" y="2126223"/>
            <a:ext cx="4322618" cy="305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69527" y="1371600"/>
            <a:ext cx="5935084" cy="45322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Плоскорахитический таз отличается следующими особенностями: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Прямой размер входа в таз значительно укорочен в результате глубокого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вдвигания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крестца в таз мыс выступает в полость таза значительно резче, чем в нормальном тазе;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Иногда наблюдается второй "ложный" мыс;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Крестец уплощен и повернут кзади вокруг оси, проходящей в поперечнике пояснично-крестцового сочленения;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Верхушка крестца отстоит от нижнего края сочленения дальше, чем в нормальном тазе;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Копчик часто притянут седалищно-крестцовыми связками вместе с последним крестцовым позвонком кпереди (крючкообразно загнут вперед)</a:t>
            </a:r>
          </a:p>
        </p:txBody>
      </p:sp>
    </p:spTree>
    <p:extLst>
      <p:ext uri="{BB962C8B-B14F-4D97-AF65-F5344CB8AC3E}">
        <p14:creationId xmlns:p14="http://schemas.microsoft.com/office/powerpoint/2010/main" val="151389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27" y="346364"/>
            <a:ext cx="9287885" cy="118682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Плоскорахитический таз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618" y="1690255"/>
            <a:ext cx="10229994" cy="422096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диагностике данной формы таза следует обращать внимание на признаки перенесенного в детстве рахита ("квадратная голова", искривление ног, позвоночника, грудины и др.), уменьшение вертикального размера крестцового ромба и изменение его формы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36" y="3800738"/>
            <a:ext cx="8285018" cy="225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0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4836" y="401782"/>
            <a:ext cx="9869775" cy="1066800"/>
          </a:xfrm>
        </p:spPr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Общеравномерносуженный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таз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3674" y="1931724"/>
            <a:ext cx="4128653" cy="313903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08073" y="1676400"/>
            <a:ext cx="5796538" cy="422744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уменьшением на одинаковую величину всех размеров таза (прямые, поперечные, косые) на 1,5-2,0 см и более.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данном типе таза крестцовая впадина выражена, вход в таз имеет овальную форму, мыс достигается, лонная дуга уменьшена.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тип таза наблюдается у женщин небольшого роста, правильного телосложения. У большинства таких женщин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общеравномерносуженный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таз представляет собой одно из проявлений общего инфантилизма, возникшего в детстве и в период полового созревания. </a:t>
            </a:r>
          </a:p>
        </p:txBody>
      </p:sp>
    </p:spTree>
    <p:extLst>
      <p:ext uri="{BB962C8B-B14F-4D97-AF65-F5344CB8AC3E}">
        <p14:creationId xmlns:p14="http://schemas.microsoft.com/office/powerpoint/2010/main" val="13559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946" y="624110"/>
            <a:ext cx="9689666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Кососуженный (асимметричный) таз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6565" y="1905000"/>
            <a:ext cx="4167187" cy="377825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82133" y="1905000"/>
            <a:ext cx="5522478" cy="39988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после перенесенного в детстве рахита и гонита, вывиха тазобедренного сустава или неправильно сросшегося перелома бедра или костей голени. При указанных заболеваниях и последствиях травм больная наступает на здоровую ногу, и туловище находит опору в здоровом тазобедренном суставе. Постепенно область таза, соответствующая здоровому тазобедренному (коленному) суставу, вдавливается внутрь; половина таза на стороне здоровой ноги становится уже.</a:t>
            </a:r>
          </a:p>
        </p:txBody>
      </p:sp>
    </p:spTree>
    <p:extLst>
      <p:ext uri="{BB962C8B-B14F-4D97-AF65-F5344CB8AC3E}">
        <p14:creationId xmlns:p14="http://schemas.microsoft.com/office/powerpoint/2010/main" val="386245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7345" y="624110"/>
            <a:ext cx="9537267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909" y="2244436"/>
            <a:ext cx="11019703" cy="36667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Анамнез: развитие в детстве, в период полового созревания, болезни на протяжении всей жизни.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Наружный осмотр, измерение таза, размеров плода.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Влагалищное исследование.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Рентгенопельвиометрия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(несмотря на относительно небольшую лучевую нагрузку, тем не менее рентгенологический метод исследования для оценки размеров и формы таза рекомендуется применять или вне беременности или уже в сроке доношенной беременности (38 недель и более) 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УЗИ.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Магнитно-резонансная томография</a:t>
            </a:r>
          </a:p>
        </p:txBody>
      </p:sp>
    </p:spTree>
    <p:extLst>
      <p:ext uri="{BB962C8B-B14F-4D97-AF65-F5344CB8AC3E}">
        <p14:creationId xmlns:p14="http://schemas.microsoft.com/office/powerpoint/2010/main" val="786525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891" y="624110"/>
            <a:ext cx="10160721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беременности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073" y="1648691"/>
            <a:ext cx="11130539" cy="42625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 без особенностей. Узкий таз как таковой не приводит к изменению течения беременности. В течение беременности имеют значение факторы, приведшие к развитию узкого таза: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анемия беременности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угроза прерывания беременности на разных сроках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развитие позднего токсикоза</a:t>
            </a:r>
          </a:p>
        </p:txBody>
      </p:sp>
    </p:spTree>
    <p:extLst>
      <p:ext uri="{BB962C8B-B14F-4D97-AF65-F5344CB8AC3E}">
        <p14:creationId xmlns:p14="http://schemas.microsoft.com/office/powerpoint/2010/main" val="103790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2218" y="1905000"/>
            <a:ext cx="10382394" cy="40062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Осложнение - преждевременное отхождение вод - возникает в родах, являясь следствием узкого таза. Связано это с отсутствием пояса соприкосновения - головка стоит высоко , она не касается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равномернотазового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кольца поэтому воды не разделяются на передние и задние – вся масса в начале родов под нарастающим маточным давлением изливается.</a:t>
            </a:r>
          </a:p>
        </p:txBody>
      </p:sp>
    </p:spTree>
    <p:extLst>
      <p:ext uri="{BB962C8B-B14F-4D97-AF65-F5344CB8AC3E}">
        <p14:creationId xmlns:p14="http://schemas.microsoft.com/office/powerpoint/2010/main" val="107033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0983" y="624110"/>
            <a:ext cx="9883630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беременности и родов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1905000"/>
            <a:ext cx="10770321" cy="40062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 госпитализация в дородовое отделение за 2 недели до родов. Так как на этом этапе беременности нужно поставить вопрос о перспективах для этой женщины с точки зрения ведения родов через естественные родовые пути или плановое кесарево сечение.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Кесарево сечение плановое проводится при 3-4 степени сужения таза по абсолютным показаниям.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Плановое кесарево сечение должно проводиться после 39 недели.</a:t>
            </a:r>
          </a:p>
        </p:txBody>
      </p:sp>
    </p:spTree>
    <p:extLst>
      <p:ext uri="{BB962C8B-B14F-4D97-AF65-F5344CB8AC3E}">
        <p14:creationId xmlns:p14="http://schemas.microsoft.com/office/powerpoint/2010/main" val="1478042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073" y="624110"/>
            <a:ext cx="10368539" cy="128089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плановой операции кесарева сечения: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2147454"/>
            <a:ext cx="10770321" cy="376376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Плодово-тазовые диспропорции (анатомически узкий таз П-Ш степени сужения, деформация таза, экзостозы, костные опухоли, опухоли матки и яичников, расположенные в полости малого таза);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Сочетания I степени сужения таза с акушерской патологией: тенденция 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перенашивани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беременности и неготовность родовых путей к родам,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Крупный плод, тазовое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неправильное положение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предлежание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плода, тяжелая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преэклампсия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хроническая гипоксия плода,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Первородящие старшего возраста, рубец на матке, мертворождение в анамнезе, аномалии развития половых органов,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симфизит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26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Узкий таз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Узкий таз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акушерское понятие, подразумевающее уменьшение хотя бы одного из размеров женского таза по сравнению с нормой (анатомическое сужение) либо несоответствие размеров таза и плода (функциональное сужение), затрудняющее прохождение плода через костное основание родовых путей.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29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65" y="624110"/>
            <a:ext cx="10091448" cy="128089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экстренной операции кесарево сечение при анатомически  узком тазе: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7" y="2313708"/>
            <a:ext cx="11116685" cy="35975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родовой деятельности после излития околоплодных вод при незрелой шейке матки;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аномалии родовой деятельности; 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лобное, лицевое, высокое прямое стояние стреловидного шва при заднем виде;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клиническое несоответствие размеров головки плода и таза матери.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42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092" y="2937164"/>
            <a:ext cx="9703520" cy="14962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787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Узкий таз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анатомически узким тазом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понимают уменьшение всех или одного из основных размеров таза (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межостного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межвертельного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расстояния между дистальными точками гребней подвздошных костей, наружной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конъюгаты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на 1,5-2 или более см. 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8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Узкий таз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узким тазом считается несоответствие анатомических размеров таза матери головке плода, что создает препятствия, порой непреодолимые, для рождения ребенка.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13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ru-RU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формирования узкого таза</a:t>
            </a:r>
            <a:br>
              <a:rPr lang="ru-RU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возрасте этому могут способствовать врожденные аномалии,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ДЦП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недостаточное питание, деформации таза могут быть обусловлены: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остеомаляцией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туберкулезом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опухолями костей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переломами костей таза, </a:t>
            </a:r>
          </a:p>
          <a:p>
            <a:r>
              <a:rPr lang="ru-RU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искривлением позвоночника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сколиоз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кифоз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переломы копчика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</a:p>
          <a:p>
            <a:r>
              <a:rPr lang="ru-RU" b="0" i="0" u="none" strike="noStrike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спондилолистезом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ru-RU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вывихом тазобедренного сустава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рахитом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ru-RU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полиомиелитом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09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base"/>
            <a:r>
              <a:rPr lang="ru-RU" b="1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узкого таза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9527" y="1905000"/>
            <a:ext cx="9745085" cy="4006222"/>
          </a:xfrm>
        </p:spPr>
        <p:txBody>
          <a:bodyPr>
            <a:noAutofit/>
          </a:bodyPr>
          <a:lstStyle/>
          <a:p>
            <a:pPr algn="just" fontAlgn="base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размером истинной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конъюгаты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выделяют сужение таза 4-х степеней:</a:t>
            </a:r>
          </a:p>
          <a:p>
            <a:pPr algn="just" fontAlgn="base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степень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характеризуется размерами истинной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конъюгаты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от 11 до 9 см</a:t>
            </a:r>
          </a:p>
          <a:p>
            <a:pPr algn="just" fontAlgn="base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 степень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от 8,9 до 7,5 см</a:t>
            </a:r>
          </a:p>
          <a:p>
            <a:pPr algn="just" fontAlgn="base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 степень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от 7,4 до 6,5 см</a:t>
            </a:r>
          </a:p>
          <a:p>
            <a:pPr algn="just" fontAlgn="base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 степень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от 6 см и менее. Сегодня в акушерстве чаще приходится сталкиваться со «стертыми» формами узкого таза, т. е. I-II степенями сужения.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2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091" y="624110"/>
            <a:ext cx="9703521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узкого таза по форме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 часто встречающиеся формы узкого таза</a:t>
            </a:r>
            <a:endParaRPr lang="ru-RU" sz="2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Поперечносуженный</a:t>
            </a:r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таз.</a:t>
            </a:r>
          </a:p>
          <a:p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Плоский таз:</a:t>
            </a:r>
          </a:p>
          <a:p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простой плоский таз;</a:t>
            </a:r>
          </a:p>
          <a:p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плоскорахитический таз;</a:t>
            </a:r>
          </a:p>
          <a:p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таз с уменьшением прямого размера широкой части полости.</a:t>
            </a:r>
          </a:p>
          <a:p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Общеравномерносуженный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таз.</a:t>
            </a:r>
            <a:endParaRPr lang="ru-RU" sz="2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3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Поперечносуженный</a:t>
            </a:r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таз</a:t>
            </a:r>
            <a:b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g-lib.med-tutorial.ru/3442471523/pic_1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0873" y="2351346"/>
            <a:ext cx="4281054" cy="334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54436" y="2351346"/>
            <a:ext cx="5450175" cy="355249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уменьшением поперечных размеров малого таза на 0,6-1,0 см и более, относительным укорочением или увеличением прямого размера входа и узкой части полости малого таза, отсутствием изменений размера между седалищными буграми. Вход в малый таз имеет округлую или продольно-овальную форму.</a:t>
            </a:r>
          </a:p>
        </p:txBody>
      </p:sp>
    </p:spTree>
    <p:extLst>
      <p:ext uri="{BB962C8B-B14F-4D97-AF65-F5344CB8AC3E}">
        <p14:creationId xmlns:p14="http://schemas.microsoft.com/office/powerpoint/2010/main" val="2797968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Плоский таз.</a:t>
            </a:r>
            <a:br>
              <a:rPr lang="ru-RU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8255" y="1662545"/>
            <a:ext cx="10576357" cy="424867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плоском тазе укорочены прямые диаметры при обычной величине поперечных и косых диаметров. При этом различают три разновидности плоского таза: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простой плоский таз;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плоскорахитический таз;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таз с уменьшением прямого диаметра широкой части полости.</a:t>
            </a:r>
          </a:p>
        </p:txBody>
      </p:sp>
    </p:spTree>
    <p:extLst>
      <p:ext uri="{BB962C8B-B14F-4D97-AF65-F5344CB8AC3E}">
        <p14:creationId xmlns:p14="http://schemas.microsoft.com/office/powerpoint/2010/main" val="285006201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188</TotalTime>
  <Words>1128</Words>
  <Application>Microsoft Office PowerPoint</Application>
  <PresentationFormat>Широкоэкранный</PresentationFormat>
  <Paragraphs>103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</vt:lpstr>
      <vt:lpstr>Century Gothic</vt:lpstr>
      <vt:lpstr>Nunito</vt:lpstr>
      <vt:lpstr>Times New Roman</vt:lpstr>
      <vt:lpstr>Wingdings</vt:lpstr>
      <vt:lpstr>Wingdings 3</vt:lpstr>
      <vt:lpstr>Легкий дым</vt:lpstr>
      <vt:lpstr>Презентация PowerPoint</vt:lpstr>
      <vt:lpstr>Узкий таз</vt:lpstr>
      <vt:lpstr>Узкий таз</vt:lpstr>
      <vt:lpstr>Узкий таз</vt:lpstr>
      <vt:lpstr>Причины формирования узкого таза </vt:lpstr>
      <vt:lpstr>Классификация узкого таза</vt:lpstr>
      <vt:lpstr>Классификация узкого таза по форме</vt:lpstr>
      <vt:lpstr>Поперечносуженный таз </vt:lpstr>
      <vt:lpstr>Плоский таз. </vt:lpstr>
      <vt:lpstr>Простой плоский таз. </vt:lpstr>
      <vt:lpstr>Плоскорахитический таз. </vt:lpstr>
      <vt:lpstr>Плоскорахитический таз</vt:lpstr>
      <vt:lpstr>Общеравномерносуженный таз</vt:lpstr>
      <vt:lpstr>Кососуженный (асимметричный) таз</vt:lpstr>
      <vt:lpstr>Диагностика </vt:lpstr>
      <vt:lpstr>Течение беременности </vt:lpstr>
      <vt:lpstr>Осложнение </vt:lpstr>
      <vt:lpstr>Ведение беременности и родов</vt:lpstr>
      <vt:lpstr>Показания к плановой операции кесарева сечения: </vt:lpstr>
      <vt:lpstr>Показания к экстренной операции кесарево сечение при анатомически  узком тазе: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Мадина Саламова</cp:lastModifiedBy>
  <cp:revision>12</cp:revision>
  <dcterms:created xsi:type="dcterms:W3CDTF">2021-12-27T09:24:22Z</dcterms:created>
  <dcterms:modified xsi:type="dcterms:W3CDTF">2026-05-17T21:41:51Z</dcterms:modified>
</cp:coreProperties>
</file>