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  <p:sldId id="262" r:id="rId7"/>
    <p:sldId id="274" r:id="rId8"/>
    <p:sldId id="263" r:id="rId9"/>
    <p:sldId id="269" r:id="rId10"/>
    <p:sldId id="270" r:id="rId11"/>
    <p:sldId id="273" r:id="rId12"/>
    <p:sldId id="272" r:id="rId13"/>
    <p:sldId id="266" r:id="rId14"/>
    <p:sldId id="264" r:id="rId15"/>
    <p:sldId id="271" r:id="rId16"/>
    <p:sldId id="265" r:id="rId17"/>
    <p:sldId id="268" r:id="rId18"/>
    <p:sldId id="267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8" y="6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85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1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70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9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33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6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00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49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71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2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80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F080A-4A2D-450C-9D06-D9DB34FD68B6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330BD-0211-4F43-8F7C-6531EFC07F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02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4592"/>
            <a:ext cx="11628120" cy="3657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/>
              <a:t>МИНИСТЕРСТВО ЗДРАВООХРАНЕНИЯ </a:t>
            </a:r>
            <a:r>
              <a:rPr lang="ru-RU" sz="2000" b="1" dirty="0" smtClean="0"/>
              <a:t>РЕСПУБЛИКИ </a:t>
            </a:r>
            <a:r>
              <a:rPr lang="ru-RU" sz="2000" b="1" dirty="0"/>
              <a:t>ДАГЕСТАН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ГБПОУ РД «ДАГЕСТАНСКИЙ БАЗОВЫЙ МЕДИЦИНСКИЙ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КОЛЛЕДЖ им. Р.П.АСКЕРХАНОВА</a:t>
            </a:r>
            <a:r>
              <a:rPr lang="ru-RU" sz="2000" b="1" dirty="0" smtClean="0"/>
              <a:t>»</a:t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b="1" dirty="0" smtClean="0"/>
              <a:t> Тема:</a:t>
            </a:r>
            <a:r>
              <a:rPr lang="ru-RU" sz="2200" b="1" dirty="0" smtClean="0"/>
              <a:t>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b="1" dirty="0">
                <a:solidFill>
                  <a:srgbClr val="FF0000"/>
                </a:solidFill>
              </a:rPr>
              <a:t>«СЕСТРИНСКИЙ ПРОЦЕСС ПРИ АНЕВРИЗМЕ АОРТЫ</a:t>
            </a:r>
            <a:r>
              <a:rPr lang="ru-RU" b="1" dirty="0" smtClean="0">
                <a:solidFill>
                  <a:srgbClr val="FF0000"/>
                </a:solidFill>
              </a:rPr>
              <a:t>»</a:t>
            </a:r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2700" dirty="0"/>
              <a:t>Специальность 34.02.01 Сестринское дело</a:t>
            </a:r>
            <a:br>
              <a:rPr lang="ru-RU" sz="2700" dirty="0"/>
            </a:br>
            <a:r>
              <a:rPr lang="ru-RU" sz="2700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 .</a:t>
            </a:r>
            <a:endParaRPr lang="ru-RU" sz="27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9184" y="2487168"/>
            <a:ext cx="11862816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r">
              <a:lnSpc>
                <a:spcPct val="150000"/>
              </a:lnSpc>
              <a:spcAft>
                <a:spcPts val="0"/>
              </a:spcAft>
            </a:pPr>
            <a:r>
              <a:rPr lang="ru-RU" sz="1400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r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r">
              <a:lnSpc>
                <a:spcPct val="15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r">
              <a:lnSpc>
                <a:spcPct val="150000"/>
              </a:lnSpc>
              <a:spcAft>
                <a:spcPts val="0"/>
              </a:spcAft>
            </a:pPr>
            <a:r>
              <a:rPr lang="ru-RU" sz="1400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16130" y="5596128"/>
            <a:ext cx="39803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Махачкала 2026г.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i?id=8852fc157684414a838bad4c9c28392513e71e57-4080060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99" y="3822192"/>
            <a:ext cx="3063113" cy="2003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961376" y="3621024"/>
            <a:ext cx="4230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преподаватель терапии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Шахмарданова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М.Ю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101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97537"/>
            <a:ext cx="10515600" cy="9265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СЕСТРИНСКАЯ ИСТОРИЯ БОЛЕЗНИ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19456" y="1024129"/>
            <a:ext cx="5800344" cy="515283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 </a:t>
            </a:r>
            <a:r>
              <a:rPr lang="ru-RU" b="1" dirty="0"/>
              <a:t>Фамилия, имя, отчество: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Магомедов </a:t>
            </a:r>
            <a:r>
              <a:rPr lang="ru-RU" dirty="0"/>
              <a:t>Магомед И.</a:t>
            </a:r>
          </a:p>
          <a:p>
            <a:pPr lvl="0"/>
            <a:r>
              <a:rPr lang="ru-RU" b="1" dirty="0"/>
              <a:t>Возраст:</a:t>
            </a:r>
            <a:r>
              <a:rPr lang="ru-RU" dirty="0"/>
              <a:t> 65 лет</a:t>
            </a:r>
          </a:p>
          <a:p>
            <a:pPr lvl="0"/>
            <a:r>
              <a:rPr lang="ru-RU" b="1" dirty="0"/>
              <a:t>Пол:</a:t>
            </a:r>
            <a:r>
              <a:rPr lang="ru-RU" dirty="0"/>
              <a:t> мужской</a:t>
            </a:r>
          </a:p>
          <a:p>
            <a:pPr lvl="0"/>
            <a:r>
              <a:rPr lang="ru-RU" b="1" dirty="0"/>
              <a:t>Диагноз:</a:t>
            </a:r>
            <a:r>
              <a:rPr lang="ru-RU" dirty="0"/>
              <a:t> Аневризма восходящей части аорты, хроническая гипертензия</a:t>
            </a:r>
          </a:p>
          <a:p>
            <a:pPr lvl="0"/>
            <a:endParaRPr lang="ru-RU" dirty="0"/>
          </a:p>
          <a:p>
            <a:pPr lvl="0"/>
            <a:r>
              <a:rPr lang="ru-RU" b="1" dirty="0"/>
              <a:t>Сестринские диагнозы:</a:t>
            </a:r>
            <a:r>
              <a:rPr lang="ru-RU" dirty="0"/>
              <a:t> периодические боли за грудиной, отдающие в спину, ощущение «тяжести», чувство сдавленности в грудной клетке, одышка при физических нагрузках, головокружение, слабость.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22976" y="1024129"/>
            <a:ext cx="6352032" cy="3755135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/>
              <a:t>1 этап Сбор данных (сестринское обследование)</a:t>
            </a:r>
            <a:endParaRPr lang="ru-RU" dirty="0"/>
          </a:p>
          <a:p>
            <a:r>
              <a:rPr lang="ru-RU" b="1" dirty="0"/>
              <a:t>Жалобы при поступлении</a:t>
            </a:r>
            <a:endParaRPr lang="ru-RU" dirty="0"/>
          </a:p>
          <a:p>
            <a:pPr lvl="0"/>
            <a:r>
              <a:rPr lang="ru-RU" dirty="0"/>
              <a:t>Указания на периодические боли за грудиной, отдающие в спину</a:t>
            </a:r>
          </a:p>
          <a:p>
            <a:pPr lvl="0"/>
            <a:r>
              <a:rPr lang="ru-RU" dirty="0"/>
              <a:t>Ощущение «тяжести», чувство сдавленности в грудной клетке</a:t>
            </a:r>
          </a:p>
          <a:p>
            <a:pPr lvl="0"/>
            <a:r>
              <a:rPr lang="ru-RU" dirty="0"/>
              <a:t>Одышка при физических нагрузках</a:t>
            </a:r>
          </a:p>
          <a:p>
            <a:pPr lvl="0"/>
            <a:r>
              <a:rPr lang="ru-RU" dirty="0"/>
              <a:t>Головокружение, слабость</a:t>
            </a:r>
          </a:p>
          <a:p>
            <a:endParaRPr lang="ru-RU" dirty="0"/>
          </a:p>
        </p:txBody>
      </p:sp>
      <p:pic>
        <p:nvPicPr>
          <p:cNvPr id="8196" name="Picture 4" descr="https://avatars.mds.yandex.net/i?id=bb7ef886ca401961bc37a657a7fac2b8658fcc1f-10139706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815" y="4379316"/>
            <a:ext cx="3294761" cy="230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939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997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СЕСТРИНСКОЕ ОБСЛЕДОВАНИЕ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5344" y="999745"/>
            <a:ext cx="5934456" cy="5177218"/>
          </a:xfrm>
        </p:spPr>
        <p:txBody>
          <a:bodyPr>
            <a:normAutofit fontScale="62500" lnSpcReduction="2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Анамнез заболевания</a:t>
            </a:r>
            <a:endParaRPr lang="ru-RU" sz="3600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Боли появились около 6 месяцев назад, постепенно усиливались</a:t>
            </a:r>
          </a:p>
          <a:p>
            <a:pPr lvl="0"/>
            <a:r>
              <a:rPr lang="ru-RU" dirty="0"/>
              <a:t>Имеет стойкую гипертензию более 10 лет, принимает гипотензивные препараты</a:t>
            </a:r>
          </a:p>
          <a:p>
            <a:pPr lvl="0"/>
            <a:r>
              <a:rPr lang="ru-RU" dirty="0"/>
              <a:t>Умеренные физические нагрузки вызывают вышеуказанные симптомы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lvl="0"/>
            <a:endParaRPr lang="ru-RU" dirty="0"/>
          </a:p>
          <a:p>
            <a:r>
              <a:rPr lang="ru-RU" sz="3600" b="1" dirty="0">
                <a:solidFill>
                  <a:srgbClr val="FF0000"/>
                </a:solidFill>
              </a:rPr>
              <a:t>Анамнез </a:t>
            </a:r>
            <a:r>
              <a:rPr lang="ru-RU" sz="3600" b="1" dirty="0" smtClean="0">
                <a:solidFill>
                  <a:srgbClr val="FF0000"/>
                </a:solidFill>
              </a:rPr>
              <a:t>жизни</a:t>
            </a:r>
            <a:endParaRPr lang="ru-RU" sz="3600" b="1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Аллергии нет. </a:t>
            </a:r>
          </a:p>
          <a:p>
            <a:pPr lvl="0"/>
            <a:r>
              <a:rPr lang="ru-RU" dirty="0"/>
              <a:t>Наследственность не отягощена.</a:t>
            </a:r>
          </a:p>
          <a:p>
            <a:pPr lvl="0"/>
            <a:r>
              <a:rPr lang="ru-RU" dirty="0"/>
              <a:t> Нет данных о перенесенных травмах, инфекциях или хирургических вмешательствах в анамнезе. </a:t>
            </a:r>
          </a:p>
          <a:p>
            <a:pPr lvl="0"/>
            <a:r>
              <a:rPr lang="ru-RU" dirty="0"/>
              <a:t>Курит 1 пачку сигарет в день в течении 20 лет. </a:t>
            </a:r>
          </a:p>
          <a:p>
            <a:pPr lvl="0"/>
            <a:r>
              <a:rPr lang="ru-RU" dirty="0"/>
              <a:t>Ведет малоподвижный образ жизни.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172200" y="865632"/>
            <a:ext cx="5678424" cy="5311331"/>
          </a:xfrm>
        </p:spPr>
        <p:txBody>
          <a:bodyPr>
            <a:normAutofit fontScale="62500" lnSpcReduction="2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Объективные данные</a:t>
            </a:r>
          </a:p>
          <a:p>
            <a:pPr lvl="0"/>
            <a:r>
              <a:rPr lang="ru-RU" dirty="0"/>
              <a:t>Рост: 175 см, вес: 80 кг</a:t>
            </a:r>
          </a:p>
          <a:p>
            <a:r>
              <a:rPr lang="ru-RU" dirty="0"/>
              <a:t>При общем осмотре: </a:t>
            </a:r>
            <a:r>
              <a:rPr lang="ru-RU" b="1" dirty="0"/>
              <a:t>цианоз губ</a:t>
            </a:r>
            <a:r>
              <a:rPr lang="ru-RU" b="1" dirty="0" smtClean="0"/>
              <a:t>.</a:t>
            </a:r>
            <a:endParaRPr lang="ru-RU" dirty="0"/>
          </a:p>
          <a:p>
            <a:r>
              <a:rPr lang="ru-RU" dirty="0"/>
              <a:t>При аускультации: </a:t>
            </a:r>
            <a:r>
              <a:rPr lang="ru-RU" b="1" dirty="0"/>
              <a:t>шумы над сосудистым венцом, ослабленные тоны сердца</a:t>
            </a:r>
            <a:endParaRPr lang="ru-RU" dirty="0"/>
          </a:p>
          <a:p>
            <a:r>
              <a:rPr lang="ru-RU" dirty="0"/>
              <a:t>Артериальное давление: </a:t>
            </a:r>
            <a:r>
              <a:rPr lang="ru-RU" b="1" dirty="0"/>
              <a:t>160/100 мм </a:t>
            </a:r>
            <a:r>
              <a:rPr lang="ru-RU" b="1" dirty="0" err="1"/>
              <a:t>рт.ст</a:t>
            </a:r>
            <a:r>
              <a:rPr lang="ru-RU" b="1" dirty="0" smtClean="0"/>
              <a:t>.</a:t>
            </a:r>
          </a:p>
          <a:p>
            <a:endParaRPr lang="ru-RU" dirty="0"/>
          </a:p>
          <a:p>
            <a:r>
              <a:rPr lang="ru-RU" sz="3600" b="1" dirty="0">
                <a:solidFill>
                  <a:srgbClr val="FF0000"/>
                </a:solidFill>
              </a:rPr>
              <a:t>Инструментальные исследования</a:t>
            </a:r>
            <a:endParaRPr lang="ru-RU" sz="3600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Ультразвуковое исследование (Эхо-КГ): </a:t>
            </a:r>
            <a:r>
              <a:rPr lang="ru-RU" b="1" dirty="0"/>
              <a:t>расширение восходящей части аорты до 5,5 см</a:t>
            </a:r>
            <a:endParaRPr lang="ru-RU" dirty="0"/>
          </a:p>
          <a:p>
            <a:pPr lvl="0"/>
            <a:r>
              <a:rPr lang="ru-RU" dirty="0"/>
              <a:t>КТ-ангиография: </a:t>
            </a:r>
            <a:r>
              <a:rPr lang="ru-RU" b="1" dirty="0"/>
              <a:t>подтверждено наличие аневризмы</a:t>
            </a:r>
            <a:r>
              <a:rPr lang="ru-RU" dirty="0"/>
              <a:t> с локализацией в области восходящей аорты, без признаков разрыва или сдавления окружающих </a:t>
            </a:r>
            <a:r>
              <a:rPr lang="ru-RU" dirty="0" smtClean="0"/>
              <a:t>структур</a:t>
            </a:r>
          </a:p>
          <a:p>
            <a:pPr lvl="0"/>
            <a:endParaRPr lang="ru-RU" dirty="0"/>
          </a:p>
          <a:p>
            <a:pPr lvl="0"/>
            <a:r>
              <a:rPr lang="ru-RU" sz="3600" b="1" dirty="0">
                <a:solidFill>
                  <a:srgbClr val="FF0000"/>
                </a:solidFill>
              </a:rPr>
              <a:t>Лабораторные показатели</a:t>
            </a:r>
            <a:r>
              <a:rPr lang="ru-RU" dirty="0"/>
              <a:t>: в крови </a:t>
            </a:r>
            <a:r>
              <a:rPr lang="ru-RU" b="1" dirty="0"/>
              <a:t>повышенное содержание холестерина(8,3ммоль/л), гипергликемия(7,6ммоль/л).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577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58497"/>
            <a:ext cx="10515600" cy="70713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2ЭТАП –СЕСТРИНСКИЕ ДИАГНОЗЫ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31648" y="865633"/>
            <a:ext cx="5788152" cy="24627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sz="4000" b="1" dirty="0">
                <a:solidFill>
                  <a:srgbClr val="FF0000"/>
                </a:solidFill>
              </a:rPr>
              <a:t>Нарушены потребности:</a:t>
            </a:r>
            <a:endParaRPr lang="ru-RU" sz="4000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Быть здоровым</a:t>
            </a:r>
          </a:p>
          <a:p>
            <a:pPr lvl="0"/>
            <a:r>
              <a:rPr lang="ru-RU" dirty="0"/>
              <a:t>Спать</a:t>
            </a:r>
          </a:p>
          <a:p>
            <a:pPr lvl="0"/>
            <a:r>
              <a:rPr lang="ru-RU" dirty="0"/>
              <a:t>Дышать </a:t>
            </a:r>
          </a:p>
          <a:p>
            <a:pPr lvl="0"/>
            <a:r>
              <a:rPr lang="ru-RU" dirty="0"/>
              <a:t>Работать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172200" y="1036320"/>
            <a:ext cx="5727192" cy="51406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sz="4100" b="1" dirty="0">
                <a:solidFill>
                  <a:srgbClr val="FF0000"/>
                </a:solidFill>
              </a:rPr>
              <a:t>Сестринские диагнозы (проблемы</a:t>
            </a:r>
            <a:r>
              <a:rPr lang="ru-RU" sz="3200" b="1" dirty="0">
                <a:solidFill>
                  <a:srgbClr val="FF0000"/>
                </a:solidFill>
              </a:rPr>
              <a:t>):</a:t>
            </a:r>
            <a:endParaRPr lang="ru-RU" sz="3200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Риск разрыва аневризмы аорты, связанный с увеличенным размером сосудистой стенки и возможным её ослаблением</a:t>
            </a:r>
            <a:br>
              <a:rPr lang="ru-RU" dirty="0"/>
            </a:br>
            <a:r>
              <a:rPr lang="ru-RU" i="1" dirty="0"/>
              <a:t>(Обоснование: по мере роста аневризмы увеличивается риск её разрыва, что требует постоянного мониторинга и профилактических мер)</a:t>
            </a:r>
            <a:endParaRPr lang="ru-RU" dirty="0"/>
          </a:p>
          <a:p>
            <a:pPr lvl="0"/>
            <a:r>
              <a:rPr lang="ru-RU" dirty="0"/>
              <a:t>Нарушение дыхания, связанное с возможным сдавлением окружающих структур или болевым синдромом</a:t>
            </a:r>
            <a:br>
              <a:rPr lang="ru-RU" dirty="0"/>
            </a:br>
            <a:r>
              <a:rPr lang="ru-RU" i="1" dirty="0"/>
              <a:t>(Обоснование: при значительном расширении аорты может происходить сдавление легких или дыхательных путей)</a:t>
            </a:r>
            <a:endParaRPr lang="ru-RU" dirty="0"/>
          </a:p>
          <a:p>
            <a:pPr lvl="0"/>
            <a:r>
              <a:rPr lang="ru-RU" dirty="0"/>
              <a:t>Психоэмоциональный стресс, связанный с диагнозом и опасностью осложнений</a:t>
            </a:r>
            <a:br>
              <a:rPr lang="ru-RU" dirty="0"/>
            </a:br>
            <a:r>
              <a:rPr lang="ru-RU" i="1" dirty="0"/>
              <a:t>(Обоснование: постоянное ощущение опасности вызывает тревогу и стресс у пациента</a:t>
            </a:r>
            <a:endParaRPr lang="ru-RU" dirty="0"/>
          </a:p>
          <a:p>
            <a:endParaRPr lang="ru-RU" dirty="0"/>
          </a:p>
        </p:txBody>
      </p:sp>
      <p:pic>
        <p:nvPicPr>
          <p:cNvPr id="9224" name="Picture 8" descr="https://avatars.mds.yandex.net/i?id=b525839d095c2d1f16d275df4a8a765a7575d9b9-10811985-images-thumbs&amp;n=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3" t="4885" r="31500"/>
          <a:stretch/>
        </p:blipFill>
        <p:spPr bwMode="auto">
          <a:xfrm>
            <a:off x="1865376" y="3240259"/>
            <a:ext cx="2694432" cy="3617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602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523621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3 этап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-</a:t>
            </a:r>
            <a:r>
              <a:rPr lang="ru-RU" b="1" dirty="0">
                <a:solidFill>
                  <a:srgbClr val="FF0000"/>
                </a:solidFill>
              </a:rPr>
              <a:t>Планирование </a:t>
            </a:r>
            <a:r>
              <a:rPr lang="ru-RU" b="1" dirty="0" smtClean="0">
                <a:solidFill>
                  <a:srgbClr val="FF0000"/>
                </a:solidFill>
              </a:rPr>
              <a:t>  и лечение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43840" y="1072896"/>
            <a:ext cx="5775960" cy="510406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Обеспечить контроль за уровнем артериального давления для снижения риска увеличения размера аневризмы и разрыва</a:t>
            </a:r>
            <a:br>
              <a:rPr lang="ru-RU" dirty="0"/>
            </a:br>
            <a:r>
              <a:rPr lang="ru-RU" i="1" dirty="0"/>
              <a:t>(План: контроль показателей, соблюдение медикаментозной терапии, обучение пациента)</a:t>
            </a:r>
            <a:endParaRPr lang="ru-RU" dirty="0"/>
          </a:p>
          <a:p>
            <a:pPr lvl="0"/>
            <a:r>
              <a:rPr lang="ru-RU" dirty="0"/>
              <a:t>Обеспечить полноценное дыхание, контролировать наличие признаков затрудненного дыхания и гипервентиляции</a:t>
            </a:r>
            <a:br>
              <a:rPr lang="ru-RU" dirty="0"/>
            </a:br>
            <a:r>
              <a:rPr lang="ru-RU" i="1" dirty="0"/>
              <a:t>(План: наблюдение за дыхательными функциями, дыхательная гимнастика, положение тела)</a:t>
            </a:r>
            <a:endParaRPr lang="ru-RU" dirty="0"/>
          </a:p>
          <a:p>
            <a:pPr lvl="0"/>
            <a:r>
              <a:rPr lang="ru-RU" dirty="0"/>
              <a:t>Снизить уровень тревоги и стресс, обеспечить психологическую поддержку</a:t>
            </a:r>
            <a:br>
              <a:rPr lang="ru-RU" dirty="0"/>
            </a:br>
            <a:r>
              <a:rPr lang="ru-RU" i="1" dirty="0"/>
              <a:t>(План: объяснение ситуации, психологическая поддержка, предоставление информации о состоянии и лечении)</a:t>
            </a:r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498336" y="1194816"/>
            <a:ext cx="4855464" cy="4982147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/>
              <a:t>Консервативное </a:t>
            </a:r>
            <a:r>
              <a:rPr lang="ru-RU" b="1" u="sng" dirty="0" smtClean="0"/>
              <a:t>лечение </a:t>
            </a:r>
            <a:endParaRPr lang="ru-RU" sz="2000" dirty="0"/>
          </a:p>
          <a:p>
            <a:pPr lvl="1"/>
            <a:r>
              <a:rPr lang="ru-RU" dirty="0"/>
              <a:t>регулярный контроль через УЗИ или КТ; </a:t>
            </a:r>
            <a:endParaRPr lang="ru-RU" sz="1800" dirty="0"/>
          </a:p>
          <a:p>
            <a:pPr lvl="1"/>
            <a:r>
              <a:rPr lang="ru-RU" dirty="0"/>
              <a:t>контроль артериального давления:</a:t>
            </a:r>
            <a:endParaRPr lang="ru-RU" sz="1800" dirty="0"/>
          </a:p>
          <a:p>
            <a:r>
              <a:rPr lang="ru-RU" dirty="0"/>
              <a:t>- приём лекарств (бета-блокаторы или блокаторы кальциевых каналов для снижения давления, </a:t>
            </a:r>
            <a:r>
              <a:rPr lang="ru-RU" dirty="0" err="1"/>
              <a:t>статины</a:t>
            </a:r>
            <a:r>
              <a:rPr lang="ru-RU" dirty="0"/>
              <a:t> для снижения холестерина); </a:t>
            </a:r>
            <a:endParaRPr lang="ru-RU" sz="2000" dirty="0"/>
          </a:p>
          <a:p>
            <a:pPr lvl="1"/>
            <a:r>
              <a:rPr lang="ru-RU" dirty="0"/>
              <a:t>изменение образа жизни (отказ от курения, правильное питание,)</a:t>
            </a:r>
            <a:endParaRPr lang="ru-RU" sz="1800" dirty="0"/>
          </a:p>
          <a:p>
            <a:r>
              <a:rPr lang="ru-RU" b="1" u="sng" dirty="0" smtClean="0"/>
              <a:t>Хирургическое лечение (операция- реконструкция аорты)</a:t>
            </a:r>
            <a:endParaRPr lang="ru-RU" sz="2000" dirty="0"/>
          </a:p>
          <a:p>
            <a:endParaRPr lang="ru-RU" dirty="0"/>
          </a:p>
        </p:txBody>
      </p:sp>
      <p:pic>
        <p:nvPicPr>
          <p:cNvPr id="10242" name="Picture 2" descr="https://avatars.mds.yandex.net/i?id=072790f242ff21572a30dd4787d4a2898e2effda-4230319-images-thumbs&amp;n=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7" r="36469"/>
          <a:stretch/>
        </p:blipFill>
        <p:spPr bwMode="auto">
          <a:xfrm>
            <a:off x="8255508" y="4610102"/>
            <a:ext cx="2461260" cy="206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82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58497"/>
            <a:ext cx="10515600" cy="6827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5 этап –ОЦЕНКА РЕЗУЛЬТАТОВ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46304" y="731520"/>
            <a:ext cx="5873496" cy="5815584"/>
          </a:xfrm>
        </p:spPr>
        <p:txBody>
          <a:bodyPr>
            <a:normAutofit fontScale="25000" lnSpcReduction="20000"/>
          </a:bodyPr>
          <a:lstStyle/>
          <a:p>
            <a:r>
              <a:rPr lang="ru-RU" sz="4900" b="1" dirty="0"/>
              <a:t> </a:t>
            </a:r>
            <a:r>
              <a:rPr lang="ru-RU" sz="4900" b="1" dirty="0">
                <a:solidFill>
                  <a:srgbClr val="FF0000"/>
                </a:solidFill>
              </a:rPr>
              <a:t>Контроль за состоянием аневризмы</a:t>
            </a:r>
          </a:p>
          <a:p>
            <a:pPr lvl="0"/>
            <a:r>
              <a:rPr lang="ru-RU" sz="4900" b="1" dirty="0" smtClean="0"/>
              <a:t>Достижение </a:t>
            </a:r>
            <a:r>
              <a:rPr lang="ru-RU" sz="4900" b="1" dirty="0"/>
              <a:t>стабильных размеров аневризмы</a:t>
            </a:r>
            <a:r>
              <a:rPr lang="ru-RU" sz="4900" dirty="0"/>
              <a:t> (отсутствие увеличения ее объема при повторных обследованиях).</a:t>
            </a:r>
          </a:p>
          <a:p>
            <a:pPr lvl="0"/>
            <a:r>
              <a:rPr lang="ru-RU" sz="4900" b="1" dirty="0"/>
              <a:t>Отсутствие признаков разрыва или осложнений</a:t>
            </a:r>
            <a:r>
              <a:rPr lang="ru-RU" sz="4900" dirty="0"/>
              <a:t> (кровотечение, боль, гипотония).</a:t>
            </a:r>
          </a:p>
          <a:p>
            <a:r>
              <a:rPr lang="ru-RU" sz="4900" b="1" dirty="0" smtClean="0">
                <a:solidFill>
                  <a:srgbClr val="FF0000"/>
                </a:solidFill>
              </a:rPr>
              <a:t> </a:t>
            </a:r>
            <a:r>
              <a:rPr lang="ru-RU" sz="4900" b="1" dirty="0">
                <a:solidFill>
                  <a:srgbClr val="FF0000"/>
                </a:solidFill>
              </a:rPr>
              <a:t>Контроль артериального давления</a:t>
            </a:r>
          </a:p>
          <a:p>
            <a:pPr lvl="0"/>
            <a:r>
              <a:rPr lang="ru-RU" sz="4900" b="1" dirty="0" smtClean="0"/>
              <a:t>Достижение целевых значений давления</a:t>
            </a:r>
            <a:r>
              <a:rPr lang="ru-RU" sz="4900" dirty="0" smtClean="0"/>
              <a:t> в рамках индивидуальных медицинских рекомендаций.</a:t>
            </a:r>
          </a:p>
          <a:p>
            <a:pPr lvl="0"/>
            <a:r>
              <a:rPr lang="ru-RU" sz="4900" b="1" dirty="0" smtClean="0"/>
              <a:t>Регулярное </a:t>
            </a:r>
            <a:r>
              <a:rPr lang="ru-RU" sz="4900" b="1" dirty="0"/>
              <a:t>измерение </a:t>
            </a:r>
            <a:r>
              <a:rPr lang="ru-RU" sz="4900" b="1" dirty="0" err="1"/>
              <a:t>and</a:t>
            </a:r>
            <a:r>
              <a:rPr lang="ru-RU" sz="4900" b="1" dirty="0"/>
              <a:t> стабильность цифр давления</a:t>
            </a:r>
            <a:r>
              <a:rPr lang="ru-RU" sz="4900" dirty="0"/>
              <a:t> в течение времени.</a:t>
            </a:r>
          </a:p>
          <a:p>
            <a:r>
              <a:rPr lang="ru-RU" sz="4900" b="1" dirty="0" smtClean="0"/>
              <a:t> </a:t>
            </a:r>
            <a:r>
              <a:rPr lang="ru-RU" sz="4900" b="1" dirty="0">
                <a:solidFill>
                  <a:srgbClr val="FF0000"/>
                </a:solidFill>
              </a:rPr>
              <a:t>Соблюдение режима лечения и образа жизни</a:t>
            </a:r>
          </a:p>
          <a:p>
            <a:pPr lvl="0"/>
            <a:r>
              <a:rPr lang="ru-RU" sz="4900" b="1" dirty="0"/>
              <a:t>Устойчивое выполнение назначенных медикаментов</a:t>
            </a:r>
            <a:r>
              <a:rPr lang="ru-RU" sz="4900" dirty="0"/>
              <a:t> (отсутствие пропусков и побочных эффектов).</a:t>
            </a:r>
          </a:p>
          <a:p>
            <a:pPr lvl="0"/>
            <a:r>
              <a:rPr lang="ru-RU" sz="4900" b="1" dirty="0"/>
              <a:t>Сознательное избегание факторов риска</a:t>
            </a:r>
            <a:r>
              <a:rPr lang="ru-RU" sz="4900" dirty="0"/>
              <a:t> (курение, стресс, чрезмерные нагрузки).</a:t>
            </a:r>
          </a:p>
          <a:p>
            <a:pPr lvl="0"/>
            <a:r>
              <a:rPr lang="ru-RU" sz="4900" b="1" dirty="0"/>
              <a:t>Поддержание здорового образа жизни и диеты</a:t>
            </a:r>
            <a:r>
              <a:rPr lang="ru-RU" sz="4900" dirty="0"/>
              <a:t>.</a:t>
            </a:r>
          </a:p>
          <a:p>
            <a:r>
              <a:rPr lang="ru-RU" sz="4900" b="1" dirty="0" smtClean="0"/>
              <a:t>Психоэмоциональное </a:t>
            </a:r>
            <a:r>
              <a:rPr lang="ru-RU" sz="4900" b="1" dirty="0"/>
              <a:t>состояние</a:t>
            </a:r>
            <a:endParaRPr lang="ru-RU" sz="4900" dirty="0"/>
          </a:p>
          <a:p>
            <a:pPr lvl="0"/>
            <a:r>
              <a:rPr lang="ru-RU" sz="4900" b="1" dirty="0"/>
              <a:t>Снижение уровня тревоги и страха</a:t>
            </a:r>
            <a:r>
              <a:rPr lang="ru-RU" sz="4900" dirty="0"/>
              <a:t> благодаря информированности и психологической поддержке.</a:t>
            </a:r>
          </a:p>
          <a:p>
            <a:pPr lvl="0"/>
            <a:r>
              <a:rPr lang="ru-RU" sz="4900" b="1" dirty="0"/>
              <a:t>Положительная динамика в отношении к лечению и контролю</a:t>
            </a:r>
            <a:r>
              <a:rPr lang="ru-RU" sz="4900" dirty="0"/>
              <a:t>.</a:t>
            </a:r>
          </a:p>
          <a:p>
            <a:r>
              <a:rPr lang="ru-RU" sz="4900" b="1" dirty="0" smtClean="0">
                <a:solidFill>
                  <a:srgbClr val="FF0000"/>
                </a:solidFill>
              </a:rPr>
              <a:t>Неотложные </a:t>
            </a:r>
            <a:r>
              <a:rPr lang="ru-RU" sz="4900" b="1" dirty="0">
                <a:solidFill>
                  <a:srgbClr val="FF0000"/>
                </a:solidFill>
              </a:rPr>
              <a:t>ситуации и предупреждение осложнений</a:t>
            </a:r>
          </a:p>
          <a:p>
            <a:pPr lvl="0"/>
            <a:r>
              <a:rPr lang="ru-RU" sz="4900" b="1" dirty="0"/>
              <a:t>Отсутствие острых проявлений</a:t>
            </a:r>
            <a:r>
              <a:rPr lang="ru-RU" sz="4900" dirty="0"/>
              <a:t> — таких как сильная боль, признаки разрыва или деградации состояния.</a:t>
            </a:r>
          </a:p>
          <a:p>
            <a:pPr lvl="0"/>
            <a:r>
              <a:rPr lang="ru-RU" sz="4900" b="1" dirty="0"/>
              <a:t>Быстрое реагирование на любые отклонения</a:t>
            </a:r>
            <a:r>
              <a:rPr lang="ru-RU" sz="4900" dirty="0"/>
              <a:t> при обострениях.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632704" y="841249"/>
            <a:ext cx="6559296" cy="1926336"/>
          </a:xfrm>
        </p:spPr>
        <p:txBody>
          <a:bodyPr>
            <a:normAutofit fontScale="25000" lnSpcReduction="20000"/>
          </a:bodyPr>
          <a:lstStyle/>
          <a:p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5000" b="1" dirty="0">
                <a:solidFill>
                  <a:srgbClr val="FF0000"/>
                </a:solidFill>
              </a:rPr>
              <a:t>Рекомендации при выписке:</a:t>
            </a:r>
            <a:endParaRPr lang="ru-RU" sz="5000" dirty="0">
              <a:solidFill>
                <a:srgbClr val="FF0000"/>
              </a:solidFill>
            </a:endParaRPr>
          </a:p>
          <a:p>
            <a:pPr lvl="0"/>
            <a:r>
              <a:rPr lang="ru-RU" sz="5000" dirty="0"/>
              <a:t>Постоянное наблюдение у кардиолога</a:t>
            </a:r>
          </a:p>
          <a:p>
            <a:pPr lvl="0"/>
            <a:r>
              <a:rPr lang="ru-RU" sz="5000" dirty="0"/>
              <a:t>Коррекция факторов риска: гипертензии, </a:t>
            </a:r>
            <a:r>
              <a:rPr lang="ru-RU" sz="5000" dirty="0" err="1"/>
              <a:t>гиполипидемии</a:t>
            </a:r>
            <a:endParaRPr lang="ru-RU" sz="5000" dirty="0"/>
          </a:p>
          <a:p>
            <a:pPr lvl="0"/>
            <a:r>
              <a:rPr lang="ru-RU" sz="5000" dirty="0"/>
              <a:t>Регулярное ультразвуковое и КТ-обследование</a:t>
            </a:r>
          </a:p>
          <a:p>
            <a:pPr lvl="0"/>
            <a:r>
              <a:rPr lang="ru-RU" sz="5000" dirty="0"/>
              <a:t>При прогрессии — хирургическое вмешательство</a:t>
            </a:r>
          </a:p>
          <a:p>
            <a:r>
              <a:rPr lang="ru-RU" sz="5000" dirty="0"/>
              <a:t> </a:t>
            </a:r>
          </a:p>
          <a:p>
            <a:endParaRPr lang="ru-RU" dirty="0"/>
          </a:p>
        </p:txBody>
      </p:sp>
      <p:pic>
        <p:nvPicPr>
          <p:cNvPr id="11268" name="Picture 4" descr="https://avatars.mds.yandex.net/i?id=b525839d095c2d1f16d275df4a8a765a7575d9b9-10811985-images-thumbs&amp;n=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7"/>
          <a:stretch/>
        </p:blipFill>
        <p:spPr bwMode="auto">
          <a:xfrm>
            <a:off x="6620256" y="2949891"/>
            <a:ext cx="5053584" cy="280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041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3878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9728" y="1292352"/>
            <a:ext cx="5910072" cy="488461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 ходе исследования у пациента выявлены характерные признаки аневризмы аорты, такие как увеличение диаметра сосуда, наличие болей различной интенсивности, проявляющихся в области груди или живота, а также возможные симптомы сдавления прилегающих структур. Эти признаки свидетельствуют о прогрессирующем процессе, который требует своевременного выяснения и определения тактики лечения.</a:t>
            </a:r>
          </a:p>
          <a:p>
            <a:r>
              <a:rPr lang="ru-RU" b="1" dirty="0"/>
              <a:t> </a:t>
            </a:r>
            <a:r>
              <a:rPr lang="ru-RU" dirty="0"/>
              <a:t>Проведенные исследования подтвердили высокую информативность методов </a:t>
            </a:r>
            <a:r>
              <a:rPr lang="ru-RU" dirty="0" err="1"/>
              <a:t>неинвазивной</a:t>
            </a:r>
            <a:r>
              <a:rPr lang="ru-RU" dirty="0"/>
              <a:t> визуализации, таких как КТ-ангиография и МР-ангиография, что позволило точно определить локализацию, размеры и морфологические особенности аневризмы. Особенно важным оказалось использование современных техник, обеспечивающих раннюю диагностику и предотвращение возможных осложнений, таких как разрыв или тромбоз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172200" y="1292352"/>
            <a:ext cx="6019800" cy="488461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Учитывая успешно проведенную операцию и динамику восстановления, прогноз у пациента благоприятный. Важным аспектом дальнейшей тактики является регулярное наблюдение за состоянием сосудов, контроль факторов риска и профилактическая терапия для предотвращения рецидива и развития новых аневризм.</a:t>
            </a:r>
          </a:p>
          <a:p>
            <a:r>
              <a:rPr lang="ru-RU" dirty="0"/>
              <a:t>Рассмотренный клинический случай иллюстрирует важность своевременной диагностики, правильного выбора метода лечения и последующего мониторинга. Он подтверждает необходимость использования современных методов визуализации и хирургической техники для повышения выживаемости и качества жизни больных с аневризмой аорты.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130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1"/>
            <a:ext cx="10515600" cy="85344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ЗАКЛЮЧЕНИЕ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-85344" y="853442"/>
            <a:ext cx="11728704" cy="532352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Аневризма аорты представляет собой опасное сосудистое заболевание, характеризующееся патологическим расширением участка аорты, превышающим нормальные размеры более чем на 50%. Эта патология является одной из наиболее опасных форм сосудистых аномалий из-за риска разрыва, который сопровождается высокой смертностью. Актуальность изучения аневризмы аорты обусловлена ее распространенностью и потенциальной летальностью, особенно при отсутствии своевременной диагностики и своевременного лечения.</a:t>
            </a:r>
          </a:p>
          <a:p>
            <a:r>
              <a:rPr lang="ru-RU" dirty="0"/>
              <a:t> На сегодняшний день аневризма аорты занимает важное место в сосудистой патологии, поскольку ежегодно регистрируются тысячи случаев ее выявления. Особенно актуальной является проблема ранней диагностики и профилактики разрывов, так как именно позднее выявление и несвоевременное проведение лечения приводят к тяжелым последствиям и высокой смертности. В связи с этим развитие методов диагностики и лечения данной патологии является приоритетом современной сосудистой хирургии. Важное значение приобретает использование современных </a:t>
            </a:r>
            <a:r>
              <a:rPr lang="ru-RU" dirty="0" err="1"/>
              <a:t>неинвазивных</a:t>
            </a:r>
            <a:r>
              <a:rPr lang="ru-RU" dirty="0"/>
              <a:t> методик, таких как компьютерная томография (КТ), магнитно-резонансная ангиография (МР-ангиография), позволяющих точно определить размер, локализацию и структуру аневризмы, а также оценить риски ее разрыва.</a:t>
            </a:r>
          </a:p>
          <a:p>
            <a:r>
              <a:rPr lang="ru-RU" dirty="0"/>
              <a:t> Современная диагностика аневризмы аорты значительно расширила возможности определения данной патологии на ранних стадиях. Наиболее широко используются компьютерная томография с ангиографией и магнитно-резонансная ангиография, каждая из которых обладает своими преимуществами и особенностями. КТ-ангиография отличается высокой скоростью проведения и точностью получения трехмерных изображений сосудов, что позволяет оперативно принимать решение о хирургическом вмешательстве. В свою очередь, МР-ангиография обладает благодаря своему </a:t>
            </a:r>
            <a:r>
              <a:rPr lang="ru-RU" dirty="0" err="1"/>
              <a:t>безигольному</a:t>
            </a:r>
            <a:r>
              <a:rPr lang="ru-RU" dirty="0"/>
              <a:t> методу высокой безопасностью, особенно у пациентов с аллергиями на контрастные вещества или с тяжелыми сопутствующими заболеваниями. Кроме того, используют ультразвуковое исследование, особенно </a:t>
            </a:r>
            <a:r>
              <a:rPr lang="ru-RU" dirty="0" err="1"/>
              <a:t>трансоэзофагеальную</a:t>
            </a:r>
            <a:r>
              <a:rPr lang="ru-RU" dirty="0"/>
              <a:t> эхокардиографию, которая позволяет диагностировать аневризмы на ранних стадиях у определенных групп пациентов.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961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АНЕВРИЗМА ДО И ПОСЛЕ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https://avatars.mds.yandex.net/i?id=0e575d70e6266e2407aea268aeefea72c51b0ba1-5873534-images-thumbs&amp;n=1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360" y="2524040"/>
            <a:ext cx="6766560" cy="457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004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БЛАГОДАРЮ ЗА ВНИМАНИЕ!!!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388864" y="1825625"/>
            <a:ext cx="5964936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3314" name="Picture 2" descr="https://avatars.mds.yandex.net/i?id=bb7ef886ca401961bc37a657a7fac2b8658fcc1f-10139706-images-thumbs&amp;n=13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29"/>
          <a:stretch/>
        </p:blipFill>
        <p:spPr bwMode="auto">
          <a:xfrm>
            <a:off x="3950209" y="1487742"/>
            <a:ext cx="5199030" cy="502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791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АКТУАЛЬНОСТЬ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2336" y="877824"/>
            <a:ext cx="11649456" cy="568756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Аневризма аорты </a:t>
            </a:r>
            <a:r>
              <a:rPr lang="ru-RU" dirty="0"/>
              <a:t>— это локальное расширение просвета аорты, которое характеризуется утолщением стенки сосудов и высоким риском разрыва. Это заболевание представляет серьезную угрозу для жизни и здоровья пациентов, поскольку разрыв аневризмы часто заканчивается летальным исходом.</a:t>
            </a:r>
            <a:endParaRPr lang="ru-RU" dirty="0" smtClean="0">
              <a:effectLst/>
            </a:endParaRPr>
          </a:p>
          <a:p>
            <a:r>
              <a:rPr lang="ru-RU" dirty="0"/>
              <a:t>По данным Всемирной организации здравоохранения (ВОЗ), сердечно-сосудистые заболевания остаются ведущей причиной смертности во всем мире. В частности, аневризма аорты занимает порядка 8-10% всех причин внезапной смерти, связанной с сосудистыми патологиями.</a:t>
            </a:r>
            <a:endParaRPr lang="ru-RU" dirty="0" smtClean="0">
              <a:effectLst/>
            </a:endParaRPr>
          </a:p>
          <a:p>
            <a:r>
              <a:rPr lang="ru-RU" b="1" dirty="0"/>
              <a:t>Статистика и масштабы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В мире насчитывается около </a:t>
            </a:r>
            <a:r>
              <a:rPr lang="ru-RU" b="1" dirty="0"/>
              <a:t>1-2% населения</a:t>
            </a:r>
            <a:r>
              <a:rPr lang="ru-RU" dirty="0"/>
              <a:t> старше 50 лет, у которых диагностируется аневризма аорты.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У мужчин риск развития аневризмы аорты в 4-7 раз выше, чем у женщин.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Самые распространенные места локализации — брюшная часть аорты (брюшная аневризма), составляющая примерно 75% случаев, и в грудной части — около 25%.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По оценкам, ежегодно уделяется около </a:t>
            </a:r>
            <a:r>
              <a:rPr lang="ru-RU" b="1" dirty="0"/>
              <a:t>20 миллионов долларов</a:t>
            </a:r>
            <a:r>
              <a:rPr lang="ru-RU" dirty="0"/>
              <a:t> на лечение аневризмы аорты только в США, что свидетельствует о значительных экономических затратах.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Разрыв аневризмы аорты происходит примерно у </a:t>
            </a:r>
            <a:r>
              <a:rPr lang="ru-RU" b="1" dirty="0"/>
              <a:t>5-10%</a:t>
            </a:r>
            <a:r>
              <a:rPr lang="ru-RU" dirty="0"/>
              <a:t> пациентов с неоперабельной </a:t>
            </a:r>
            <a:r>
              <a:rPr lang="ru-RU" dirty="0" err="1"/>
              <a:t>аневстрой</a:t>
            </a:r>
            <a:r>
              <a:rPr lang="ru-RU" dirty="0"/>
              <a:t>, чаще всего — у тех, у кого диаметр превышает 5.5 см.</a:t>
            </a:r>
            <a:endParaRPr lang="ru-RU" dirty="0" smtClean="0">
              <a:effectLst/>
            </a:endParaRPr>
          </a:p>
          <a:p>
            <a:pPr lvl="0"/>
            <a:r>
              <a:rPr lang="ru-RU" dirty="0"/>
              <a:t>Средний возраст пациентов с диагностированным разрывом — 65-75 лет.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71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ЦЕЛЬ И ЗАДАЧИ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/>
              <a:t>Цель работы</a:t>
            </a:r>
            <a:r>
              <a:rPr lang="ru-RU" dirty="0"/>
              <a:t> — раскрыть особенности сестринского процесса при аневризме аорты.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/>
              <a:t>Задачи :</a:t>
            </a:r>
            <a:endParaRPr lang="ru-RU" dirty="0" smtClean="0">
              <a:effectLst/>
            </a:endParaRPr>
          </a:p>
          <a:p>
            <a:r>
              <a:rPr lang="ru-RU" dirty="0"/>
              <a:t>1.АФО органов кровообращения</a:t>
            </a:r>
            <a:endParaRPr lang="ru-RU" dirty="0" smtClean="0">
              <a:effectLst/>
            </a:endParaRPr>
          </a:p>
          <a:p>
            <a:r>
              <a:rPr lang="ru-RU" dirty="0"/>
              <a:t>2.Этиопатогенез </a:t>
            </a:r>
            <a:endParaRPr lang="ru-RU" dirty="0" smtClean="0">
              <a:effectLst/>
            </a:endParaRPr>
          </a:p>
          <a:p>
            <a:r>
              <a:rPr lang="ru-RU" dirty="0"/>
              <a:t>3. Методы диагностики</a:t>
            </a:r>
            <a:endParaRPr lang="ru-RU" dirty="0" smtClean="0">
              <a:effectLst/>
            </a:endParaRPr>
          </a:p>
          <a:p>
            <a:r>
              <a:rPr lang="ru-RU" dirty="0"/>
              <a:t>4. Принципы лечения </a:t>
            </a:r>
            <a:endParaRPr lang="ru-RU" dirty="0" smtClean="0">
              <a:effectLst/>
            </a:endParaRPr>
          </a:p>
          <a:p>
            <a:r>
              <a:rPr lang="ru-RU" dirty="0"/>
              <a:t>5.Профилактика осложнений</a:t>
            </a:r>
            <a:endParaRPr lang="ru-RU" dirty="0" smtClean="0">
              <a:effectLst/>
            </a:endParaRPr>
          </a:p>
          <a:p>
            <a:r>
              <a:rPr lang="ru-RU" dirty="0"/>
              <a:t>6. Сестринский процесс при аневризме аорты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pic>
        <p:nvPicPr>
          <p:cNvPr id="4098" name="Picture 2" descr="https://avatars.mds.yandex.net/i?id=ea75c1ae7f1c51e2b3ff4e295c735c1a01b7e8b7-5844089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7" y="3629787"/>
            <a:ext cx="2066925" cy="254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349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АФО органов кровообращения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Кровеносные сосуды бывают трех типов:</a:t>
            </a:r>
          </a:p>
          <a:p>
            <a:pPr lvl="0"/>
            <a:r>
              <a:rPr lang="ru-RU" dirty="0"/>
              <a:t>Артерии — сосуды, которые несут кровь от сердца к органам.</a:t>
            </a:r>
          </a:p>
          <a:p>
            <a:pPr lvl="0"/>
            <a:r>
              <a:rPr lang="ru-RU" dirty="0"/>
              <a:t>Вены — сосуды, которые возвращают кровь к сердцу.</a:t>
            </a:r>
          </a:p>
          <a:p>
            <a:pPr lvl="0"/>
            <a:r>
              <a:rPr lang="ru-RU" dirty="0"/>
              <a:t>Капилляры — очень тонкие сосуды, через которые происходит обмен веществ между кровью и тканями.</a:t>
            </a:r>
          </a:p>
          <a:p>
            <a:r>
              <a:rPr lang="ru-RU" dirty="0"/>
              <a:t>Два круга кровообращения</a:t>
            </a:r>
          </a:p>
          <a:p>
            <a:r>
              <a:rPr lang="ru-RU" dirty="0"/>
              <a:t>Кровообращение в организме человека делится на два основных круга: большой круг и малый круг</a:t>
            </a:r>
          </a:p>
        </p:txBody>
      </p:sp>
      <p:pic>
        <p:nvPicPr>
          <p:cNvPr id="2050" name="Picture 2" descr="https://avatars.mds.yandex.net/i?id=71f8a28852fbf3672cce05558f9fefd921cba2ca-4023814-images-thumbs&amp;n=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528" y="1825625"/>
            <a:ext cx="5340096" cy="442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42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974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ЭТИОПАТОГЕНЕЗ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19456" y="499873"/>
            <a:ext cx="5815584" cy="30479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b="1" dirty="0"/>
              <a:t>Ключевыми механизмами считаются:</a:t>
            </a:r>
          </a:p>
          <a:p>
            <a:pPr marL="0" indent="0">
              <a:buNone/>
            </a:pPr>
            <a:r>
              <a:rPr lang="ru-RU" b="1" dirty="0"/>
              <a:t>а) </a:t>
            </a:r>
            <a:r>
              <a:rPr lang="ru-RU" dirty="0"/>
              <a:t>Повреждение и дегенеративные изменения стенки аорты</a:t>
            </a:r>
          </a:p>
          <a:p>
            <a:pPr marL="0" indent="0">
              <a:buNone/>
            </a:pPr>
            <a:r>
              <a:rPr lang="ru-RU" b="1" dirty="0"/>
              <a:t>б</a:t>
            </a:r>
            <a:r>
              <a:rPr lang="ru-RU" dirty="0"/>
              <a:t>) Нарушение синтеза и деградации коллагена и </a:t>
            </a:r>
            <a:r>
              <a:rPr lang="ru-RU" dirty="0" smtClean="0"/>
              <a:t>эластина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в</a:t>
            </a:r>
            <a:r>
              <a:rPr lang="ru-RU" dirty="0"/>
              <a:t>) Воспалительные процессы</a:t>
            </a:r>
          </a:p>
          <a:p>
            <a:pPr marL="0" indent="0">
              <a:buNone/>
            </a:pPr>
            <a:r>
              <a:rPr lang="ru-RU" b="1" dirty="0"/>
              <a:t>г) </a:t>
            </a:r>
            <a:r>
              <a:rPr lang="ru-RU" dirty="0"/>
              <a:t>Наследственные факторы</a:t>
            </a:r>
          </a:p>
          <a:p>
            <a:pPr marL="0" indent="0">
              <a:buNone/>
            </a:pPr>
            <a:r>
              <a:rPr lang="ru-RU" b="1" dirty="0"/>
              <a:t>д) </a:t>
            </a:r>
            <a:r>
              <a:rPr lang="ru-RU" dirty="0"/>
              <a:t>Воздействие внешних и внутренних факторов</a:t>
            </a:r>
          </a:p>
          <a:p>
            <a:endParaRPr lang="ru-RU" dirty="0"/>
          </a:p>
        </p:txBody>
      </p:sp>
      <p:pic>
        <p:nvPicPr>
          <p:cNvPr id="3080" name="Picture 8" descr="https://avatars.mds.yandex.net/i?id=bade9df5bcda9e84b425111b439dff38a69ba346-5481835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172" y="4669536"/>
            <a:ext cx="2941320" cy="1608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035040" y="166187"/>
            <a:ext cx="58155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Патогенез</a:t>
            </a:r>
            <a:endParaRPr lang="ru-RU" sz="14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Начальная стадия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 — влияние фактора риска (АТ, воспаление, наследственность) вызывает </a:t>
            </a:r>
            <a:r>
              <a:rPr lang="ru-RU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дисструктурные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стенки.</a:t>
            </a:r>
            <a:endParaRPr lang="ru-RU" sz="14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Разрушение эластичных волокон и коллагена 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— снижение прочности, стенка становится уязвимой.</a:t>
            </a:r>
            <a:endParaRPr lang="ru-RU" sz="14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локальной дилатации 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— расширение стенки, формируется аневризма.</a:t>
            </a:r>
            <a:endParaRPr lang="ru-RU" sz="14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Дальнейший прогресс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 — постепенное утончение стенки, риск разрыва или 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тромбообразования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5"/>
          <p:cNvSpPr txBox="1">
            <a:spLocks/>
          </p:cNvSpPr>
          <p:nvPr/>
        </p:nvSpPr>
        <p:spPr>
          <a:xfrm>
            <a:off x="316992" y="3881558"/>
            <a:ext cx="3816096" cy="2976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u="sng" dirty="0" smtClean="0">
                <a:solidFill>
                  <a:srgbClr val="FF0000"/>
                </a:solidFill>
              </a:rPr>
              <a:t>РАЗЛИЧАЮТ: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/>
              <a:t>а) </a:t>
            </a:r>
            <a:r>
              <a:rPr lang="ru-RU" dirty="0" smtClean="0"/>
              <a:t>Брюшная аневризма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/>
              <a:t>б) </a:t>
            </a:r>
            <a:r>
              <a:rPr lang="ru-RU" dirty="0" smtClean="0"/>
              <a:t>Грудная аневризма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В)</a:t>
            </a:r>
            <a:r>
              <a:rPr lang="ru-RU" dirty="0" err="1" smtClean="0"/>
              <a:t>Микроаневризмы</a:t>
            </a:r>
            <a:r>
              <a:rPr lang="ru-RU" dirty="0" smtClean="0"/>
              <a:t> и эрозии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511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46305"/>
            <a:ext cx="10515600" cy="97536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МЕТОДЫ ДИАГНОСТИКИ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31648" y="1121665"/>
            <a:ext cx="5282184" cy="5055298"/>
          </a:xfrm>
        </p:spPr>
        <p:txBody>
          <a:bodyPr>
            <a:normAutofit fontScale="70000" lnSpcReduction="20000"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Инструментальные методы </a:t>
            </a:r>
            <a:endParaRPr lang="ru-RU" sz="4400" dirty="0">
              <a:solidFill>
                <a:srgbClr val="FF0000"/>
              </a:solidFill>
            </a:endParaRPr>
          </a:p>
          <a:p>
            <a:r>
              <a:rPr lang="ru-RU" sz="3200" b="1" dirty="0" smtClean="0"/>
              <a:t>Ультразвуковое </a:t>
            </a:r>
            <a:r>
              <a:rPr lang="ru-RU" sz="3200" b="1" dirty="0"/>
              <a:t>исследование (Эхо-КГ)</a:t>
            </a:r>
            <a:endParaRPr lang="ru-RU" sz="3200" dirty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Компьютерная томография (КТ) с </a:t>
            </a:r>
            <a:r>
              <a:rPr lang="ru-RU" sz="32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ангиографией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2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Магнитно-резонансная ангиография (МР-ангиография)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2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Рентгенография органов грудной клетки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200" b="1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Аортография</a:t>
            </a:r>
            <a:endParaRPr lang="ru-RU" sz="3200" b="1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32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1600" dirty="0" smtClean="0"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0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0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13832" y="146305"/>
            <a:ext cx="6141720" cy="57424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endParaRPr lang="ru-RU" b="1" dirty="0" smtClean="0"/>
          </a:p>
          <a:p>
            <a:r>
              <a:rPr lang="ru-RU" sz="4400" b="1" dirty="0" smtClean="0">
                <a:solidFill>
                  <a:srgbClr val="FF0000"/>
                </a:solidFill>
              </a:rPr>
              <a:t>Лабораторные методы </a:t>
            </a:r>
          </a:p>
          <a:p>
            <a:r>
              <a:rPr lang="ru-RU" b="1" dirty="0" smtClean="0"/>
              <a:t>Общие </a:t>
            </a:r>
            <a:r>
              <a:rPr lang="ru-RU" b="1" dirty="0"/>
              <a:t>анализы крови</a:t>
            </a:r>
            <a:endParaRPr lang="ru-RU" dirty="0"/>
          </a:p>
          <a:p>
            <a:pPr lvl="0"/>
            <a:r>
              <a:rPr lang="ru-RU" b="1" dirty="0"/>
              <a:t>Цель:</a:t>
            </a:r>
            <a:r>
              <a:rPr lang="ru-RU" dirty="0"/>
              <a:t> выявление признаков воспаления или инфекции.</a:t>
            </a:r>
          </a:p>
          <a:p>
            <a:pPr lvl="0"/>
            <a:r>
              <a:rPr lang="ru-RU" b="1" dirty="0"/>
              <a:t>Показатели:</a:t>
            </a:r>
            <a:r>
              <a:rPr lang="ru-RU" dirty="0"/>
              <a:t> СОЭ, СО подтверждает воспалительный процесс; лейкоциты — возможное повышение при осложнениях.</a:t>
            </a:r>
          </a:p>
          <a:p>
            <a:r>
              <a:rPr lang="ru-RU" b="1" dirty="0"/>
              <a:t>2. Биохимический анализ крови</a:t>
            </a:r>
            <a:endParaRPr lang="ru-RU" dirty="0"/>
          </a:p>
          <a:p>
            <a:pPr lvl="0"/>
            <a:r>
              <a:rPr lang="ru-RU" b="1" dirty="0"/>
              <a:t>Цель:</a:t>
            </a:r>
            <a:r>
              <a:rPr lang="ru-RU" dirty="0"/>
              <a:t> оценка функции почек и печени, уровня электролитов.</a:t>
            </a:r>
          </a:p>
          <a:p>
            <a:pPr lvl="0"/>
            <a:r>
              <a:rPr lang="ru-RU" b="1" dirty="0"/>
              <a:t>Значение:</a:t>
            </a:r>
            <a:r>
              <a:rPr lang="ru-RU" dirty="0"/>
              <a:t> важно при планировании операции и выявлении сопутствующих заболеваний.</a:t>
            </a:r>
          </a:p>
          <a:p>
            <a:r>
              <a:rPr lang="ru-RU" b="1" dirty="0"/>
              <a:t>3. Анализы на липидный профиль и глюкозу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99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70689"/>
            <a:ext cx="10515600" cy="7437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ДИФДИАГНОСТИКА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18222120"/>
              </p:ext>
            </p:extLst>
          </p:nvPr>
        </p:nvGraphicFramePr>
        <p:xfrm>
          <a:off x="573024" y="914400"/>
          <a:ext cx="11045951" cy="5754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6872">
                  <a:extLst>
                    <a:ext uri="{9D8B030D-6E8A-4147-A177-3AD203B41FA5}">
                      <a16:colId xmlns:a16="http://schemas.microsoft.com/office/drawing/2014/main" val="2187281778"/>
                    </a:ext>
                  </a:extLst>
                </a:gridCol>
                <a:gridCol w="3626872">
                  <a:extLst>
                    <a:ext uri="{9D8B030D-6E8A-4147-A177-3AD203B41FA5}">
                      <a16:colId xmlns:a16="http://schemas.microsoft.com/office/drawing/2014/main" val="4012015794"/>
                    </a:ext>
                  </a:extLst>
                </a:gridCol>
                <a:gridCol w="3792207">
                  <a:extLst>
                    <a:ext uri="{9D8B030D-6E8A-4147-A177-3AD203B41FA5}">
                      <a16:colId xmlns:a16="http://schemas.microsoft.com/office/drawing/2014/main" val="392511419"/>
                    </a:ext>
                  </a:extLst>
                </a:gridCol>
              </a:tblGrid>
              <a:tr h="332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Заболевание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Основные признаки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Методы отличия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43270441"/>
                  </a:ext>
                </a:extLst>
              </a:tr>
              <a:tr h="12531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Крупное лимфоузловое образование (лимфома, опухоль)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Объемное образование, рост при рентгене или УЗИ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Бахромчатость контура, отсутствие расширения аорты, дополнительные </a:t>
                      </a:r>
                      <a:r>
                        <a:rPr lang="ru-RU" sz="1000" dirty="0" err="1">
                          <a:effectLst/>
                        </a:rPr>
                        <a:t>маркерыонкологии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extLst>
                  <a:ext uri="{0D108BD9-81ED-4DB2-BD59-A6C34878D82A}">
                    <a16:rowId xmlns:a16="http://schemas.microsoft.com/office/drawing/2014/main" val="227783797"/>
                  </a:ext>
                </a:extLst>
              </a:tr>
              <a:tr h="9718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Кровотечение или опухоль бронхов/легких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Кашель, кровохарканье, изменение на снимках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Локализация, характер жидкости, особенности визуализации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extLst>
                  <a:ext uri="{0D108BD9-81ED-4DB2-BD59-A6C34878D82A}">
                    <a16:rowId xmlns:a16="http://schemas.microsoft.com/office/drawing/2014/main" val="2085330844"/>
                  </a:ext>
                </a:extLst>
              </a:tr>
              <a:tr h="9718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Аневризма или разрыв крупного сосуда (например, аортит)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Боли, гипотония при разрыве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Быстро прогрессирующие симптомы, расширение аорты на визуализации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extLst>
                  <a:ext uri="{0D108BD9-81ED-4DB2-BD59-A6C34878D82A}">
                    <a16:rowId xmlns:a16="http://schemas.microsoft.com/office/drawing/2014/main" val="2110530672"/>
                  </a:ext>
                </a:extLst>
              </a:tr>
              <a:tr h="9718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Миокардиальные патологии — стеноз, кардиомиопатия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Боли за грудиной, отек легких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Отличие по данным Эхо-КГ, коронарография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extLst>
                  <a:ext uri="{0D108BD9-81ED-4DB2-BD59-A6C34878D82A}">
                    <a16:rowId xmlns:a16="http://schemas.microsoft.com/office/drawing/2014/main" val="4070501149"/>
                  </a:ext>
                </a:extLst>
              </a:tr>
              <a:tr h="12531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Инфекционное аортоартрит или септический аневризм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Высокая температура, признаки инфекции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Лабораторные и клинические данные, дополнительные исследования крови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36" marR="52936" marT="52936" marB="52936" anchor="ctr"/>
                </a:tc>
                <a:extLst>
                  <a:ext uri="{0D108BD9-81ED-4DB2-BD59-A6C34878D82A}">
                    <a16:rowId xmlns:a16="http://schemas.microsoft.com/office/drawing/2014/main" val="441652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08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27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МЕТОДЫ ЛЕЧЕНИЯ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34112" y="682752"/>
            <a:ext cx="5596128" cy="603504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1. Консервативное лечение</a:t>
            </a:r>
            <a:endParaRPr lang="ru-RU" dirty="0"/>
          </a:p>
          <a:p>
            <a:pPr lvl="0"/>
            <a:r>
              <a:rPr lang="ru-RU" dirty="0"/>
              <a:t>Используется при небольших аневризмах (обычно менее 5 см), без симптомов и риска разрыва.</a:t>
            </a:r>
            <a:endParaRPr lang="ru-RU" sz="2000" dirty="0"/>
          </a:p>
          <a:p>
            <a:pPr lvl="0"/>
            <a:r>
              <a:rPr lang="ru-RU" dirty="0"/>
              <a:t>Регулярный контроль через ультразвуковое исследование или КТ.</a:t>
            </a:r>
            <a:endParaRPr lang="ru-RU" sz="2000" dirty="0"/>
          </a:p>
          <a:p>
            <a:pPr lvl="0"/>
            <a:r>
              <a:rPr lang="ru-RU" dirty="0"/>
              <a:t>Контроль артериального давления (стадия профилактики и замедления роста).</a:t>
            </a:r>
            <a:endParaRPr lang="ru-RU" sz="2000" dirty="0"/>
          </a:p>
          <a:p>
            <a:pPr lvl="0"/>
            <a:r>
              <a:rPr lang="ru-RU" dirty="0"/>
              <a:t>Лекарства:</a:t>
            </a:r>
            <a:endParaRPr lang="ru-RU" sz="2000" dirty="0"/>
          </a:p>
          <a:p>
            <a:pPr lvl="1"/>
            <a:r>
              <a:rPr lang="ru-RU" dirty="0"/>
              <a:t>Бета-блокаторы или блокаторы кальциевых каналов для снижения давления и уменьшения риска разрыва.</a:t>
            </a:r>
            <a:endParaRPr lang="ru-RU" sz="1800" dirty="0"/>
          </a:p>
          <a:p>
            <a:pPr lvl="1"/>
            <a:r>
              <a:rPr lang="ru-RU" dirty="0" err="1"/>
              <a:t>Статины</a:t>
            </a:r>
            <a:r>
              <a:rPr lang="ru-RU" dirty="0"/>
              <a:t> для снижения холестерина.</a:t>
            </a:r>
            <a:endParaRPr lang="ru-RU" sz="1800" dirty="0"/>
          </a:p>
          <a:p>
            <a:pPr lvl="1"/>
            <a:r>
              <a:rPr lang="ru-RU" dirty="0"/>
              <a:t>Изменение образа жизни: отказ от курения, правильное питание, физическая активность.</a:t>
            </a:r>
            <a:endParaRPr lang="ru-RU" sz="1800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974080" y="682752"/>
            <a:ext cx="6437376" cy="549421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Хирургическое лечение</a:t>
            </a:r>
            <a:endParaRPr lang="ru-RU" dirty="0"/>
          </a:p>
          <a:p>
            <a:pPr lvl="0"/>
            <a:r>
              <a:rPr lang="ru-RU" dirty="0"/>
              <a:t>Назначается при больших аневризмах (более 5-5,5 см), при быстрых темпах роста или наличии симптомов.</a:t>
            </a:r>
          </a:p>
          <a:p>
            <a:pPr lvl="0"/>
            <a:r>
              <a:rPr lang="ru-RU" b="1" i="1" dirty="0"/>
              <a:t>Основные виды операций</a:t>
            </a:r>
            <a:r>
              <a:rPr lang="ru-RU" b="1" i="1" dirty="0" smtClean="0"/>
              <a:t>:</a:t>
            </a:r>
            <a:endParaRPr lang="ru-RU" dirty="0" smtClean="0">
              <a:effectLst/>
            </a:endParaRPr>
          </a:p>
          <a:p>
            <a:pPr lvl="1"/>
            <a:r>
              <a:rPr lang="ru-RU" b="1" dirty="0"/>
              <a:t>Классическая операция (вывих или шунтирование):</a:t>
            </a:r>
            <a:endParaRPr lang="ru-RU" sz="1800" dirty="0"/>
          </a:p>
          <a:p>
            <a:pPr lvl="2"/>
            <a:r>
              <a:rPr lang="ru-RU" dirty="0"/>
              <a:t>Удаление поврежденной части аорты.</a:t>
            </a:r>
            <a:endParaRPr lang="ru-RU" sz="1600" dirty="0"/>
          </a:p>
          <a:p>
            <a:pPr lvl="2"/>
            <a:r>
              <a:rPr lang="ru-RU" dirty="0"/>
              <a:t>Замещение участком аорты из специального синтетического материала.</a:t>
            </a:r>
            <a:endParaRPr lang="ru-RU" sz="1600" dirty="0"/>
          </a:p>
          <a:p>
            <a:pPr lvl="1"/>
            <a:r>
              <a:rPr lang="ru-RU" b="1" dirty="0" err="1"/>
              <a:t>Эндоваскулярное</a:t>
            </a:r>
            <a:r>
              <a:rPr lang="ru-RU" b="1" dirty="0"/>
              <a:t> вмешательство (</a:t>
            </a:r>
            <a:r>
              <a:rPr lang="ru-RU" b="1" dirty="0" err="1"/>
              <a:t>стентирование</a:t>
            </a:r>
            <a:r>
              <a:rPr lang="ru-RU" b="1" dirty="0"/>
              <a:t>):</a:t>
            </a:r>
            <a:endParaRPr lang="ru-RU" sz="1800" dirty="0"/>
          </a:p>
          <a:p>
            <a:endParaRPr lang="ru-RU" dirty="0"/>
          </a:p>
        </p:txBody>
      </p:sp>
      <p:pic>
        <p:nvPicPr>
          <p:cNvPr id="6146" name="Picture 2" descr="https://avatars.mds.yandex.net/i?id=57240f8b7ae45cf1e687e4c1b066e9d2c28d9bab-1299656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623" y="4498848"/>
            <a:ext cx="3319771" cy="190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96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782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ПРОФИЛАКТИКА ОСЛОЖНЕНИЙ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0688" y="877825"/>
            <a:ext cx="5849112" cy="5299138"/>
          </a:xfrm>
        </p:spPr>
        <p:txBody>
          <a:bodyPr/>
          <a:lstStyle/>
          <a:p>
            <a:r>
              <a:rPr lang="ru-RU" dirty="0"/>
              <a:t>Регулярное </a:t>
            </a:r>
            <a:r>
              <a:rPr lang="ru-RU" dirty="0" smtClean="0"/>
              <a:t>наблюдение</a:t>
            </a:r>
          </a:p>
          <a:p>
            <a:r>
              <a:rPr lang="ru-RU" dirty="0"/>
              <a:t>Контроль артериального давления</a:t>
            </a:r>
          </a:p>
          <a:p>
            <a:r>
              <a:rPr lang="ru-RU" dirty="0" smtClean="0"/>
              <a:t>Здоровый </a:t>
            </a:r>
            <a:r>
              <a:rPr lang="ru-RU" dirty="0"/>
              <a:t>образ жизни</a:t>
            </a:r>
          </a:p>
          <a:p>
            <a:r>
              <a:rPr lang="ru-RU" dirty="0"/>
              <a:t>Лечение сопутствующих заболеваний</a:t>
            </a:r>
          </a:p>
          <a:p>
            <a:r>
              <a:rPr lang="ru-RU" dirty="0"/>
              <a:t>Предотвращение </a:t>
            </a:r>
            <a:r>
              <a:rPr lang="ru-RU" dirty="0" smtClean="0"/>
              <a:t>травм</a:t>
            </a:r>
          </a:p>
          <a:p>
            <a:r>
              <a:rPr lang="ru-RU" dirty="0" smtClean="0"/>
              <a:t>Медикаментозная профилактика</a:t>
            </a:r>
          </a:p>
          <a:p>
            <a:r>
              <a:rPr lang="ru-RU" dirty="0" smtClean="0"/>
              <a:t>Плановая </a:t>
            </a:r>
            <a:r>
              <a:rPr lang="ru-RU" dirty="0"/>
              <a:t>хирургия</a:t>
            </a:r>
          </a:p>
          <a:p>
            <a:endParaRPr lang="ru-RU" dirty="0"/>
          </a:p>
        </p:txBody>
      </p:sp>
      <p:pic>
        <p:nvPicPr>
          <p:cNvPr id="7170" name="Picture 2" descr="https://avatars.mds.yandex.net/i?id=0e575d70e6266e2407aea268aeefea72c51b0ba1-5873534-images-thumbs&amp;n=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63332"/>
            <a:ext cx="5784836" cy="391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913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1172</Words>
  <Application>Microsoft Office PowerPoint</Application>
  <PresentationFormat>Широкоэкранный</PresentationFormat>
  <Paragraphs>209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Тема Office</vt:lpstr>
      <vt:lpstr>МИНИСТЕРСТВО ЗДРАВООХРАНЕНИЯ РЕСПУБЛИКИ ДАГЕСТАН ГБПОУ РД «ДАГЕСТАНСКИЙ БАЗОВЫЙ МЕДИЦИНСКИЙ КОЛЛЕДЖ им. Р.П.АСКЕРХАНОВА»   Тема:  «СЕСТРИНСКИЙ ПРОЦЕСС ПРИ АНЕВРИЗМЕ АОРТЫ»  Специальность 34.02.01 Сестринское дело    .</vt:lpstr>
      <vt:lpstr>АКТУАЛЬНОСТЬ</vt:lpstr>
      <vt:lpstr>ЦЕЛЬ И ЗАДАЧИ</vt:lpstr>
      <vt:lpstr>АФО органов кровообращения</vt:lpstr>
      <vt:lpstr>ЭТИОПАТОГЕНЕЗ</vt:lpstr>
      <vt:lpstr>МЕТОДЫ ДИАГНОСТИКИ</vt:lpstr>
      <vt:lpstr>ДИФДИАГНОСТИКА</vt:lpstr>
      <vt:lpstr>МЕТОДЫ ЛЕЧЕНИЯ</vt:lpstr>
      <vt:lpstr>ПРОФИЛАКТИКА ОСЛОЖНЕНИЙ </vt:lpstr>
      <vt:lpstr>СЕСТРИНСКАЯ ИСТОРИЯ БОЛЕЗНИ</vt:lpstr>
      <vt:lpstr>СЕСТРИНСКОЕ ОБСЛЕДОВАНИЕ</vt:lpstr>
      <vt:lpstr>2ЭТАП –СЕСТРИНСКИЕ ДИАГНОЗЫ</vt:lpstr>
      <vt:lpstr>3 этап -Планирование   и лечение  </vt:lpstr>
      <vt:lpstr>5 этап –ОЦЕНКА РЕЗУЛЬТАТОВ</vt:lpstr>
      <vt:lpstr>выводы</vt:lpstr>
      <vt:lpstr>ЗАКЛЮЧЕНИЕ</vt:lpstr>
      <vt:lpstr>АНЕВРИЗМА ДО И ПОСЛЕ</vt:lpstr>
      <vt:lpstr>БЛАГОДАРЮ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РЕСПУБЛИКИ ДАГЕСТАН ГБПОУ РД «ДАГЕСТАНСКИЙ БАЗОВЫЙ МЕДИЦИНСКИЙ КОЛЛЕДЖ им. Р.П.АСКЕРХАНОВА»   ДИПЛОМНЫЙ ПРОЕКТ на тему:  «СЕСТРИНСКИЙ ПРОЦЕСС ПРИ АНЕВРИЗМЕ АОРТЫ»  Специальность 34.02.01 Сестринское дело   </dc:title>
  <dc:creator>Пользователь Windows</dc:creator>
  <cp:lastModifiedBy>Пользователь Windows</cp:lastModifiedBy>
  <cp:revision>40</cp:revision>
  <dcterms:created xsi:type="dcterms:W3CDTF">2026-05-18T15:46:55Z</dcterms:created>
  <dcterms:modified xsi:type="dcterms:W3CDTF">2026-05-19T15:48:49Z</dcterms:modified>
</cp:coreProperties>
</file>