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76" r:id="rId3"/>
    <p:sldId id="277" r:id="rId4"/>
    <p:sldId id="256" r:id="rId5"/>
    <p:sldId id="258" r:id="rId6"/>
    <p:sldId id="267" r:id="rId7"/>
    <p:sldId id="259" r:id="rId8"/>
    <p:sldId id="266" r:id="rId9"/>
    <p:sldId id="268" r:id="rId10"/>
    <p:sldId id="269" r:id="rId11"/>
    <p:sldId id="260" r:id="rId12"/>
    <p:sldId id="265" r:id="rId13"/>
    <p:sldId id="270" r:id="rId14"/>
    <p:sldId id="271" r:id="rId15"/>
    <p:sldId id="264" r:id="rId16"/>
    <p:sldId id="263" r:id="rId17"/>
    <p:sldId id="262" r:id="rId18"/>
    <p:sldId id="261" r:id="rId19"/>
    <p:sldId id="272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B22"/>
    <a:srgbClr val="3366FF"/>
    <a:srgbClr val="0000FF"/>
    <a:srgbClr val="FF3300"/>
    <a:srgbClr val="71DA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9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0E482-E959-4DDC-89E1-F4E56184E4B6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7C2FA-B0CD-4C28-9251-9ED5294837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A3FE08-CCFF-463F-A4B3-DA8162FDFC5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  <p:sp>
        <p:nvSpPr>
          <p:cNvPr id="60421" name="Нижний колонтитул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/>
              <a:t>МОУ Ленинская СОШ</a:t>
            </a:r>
          </a:p>
        </p:txBody>
      </p:sp>
      <p:sp>
        <p:nvSpPr>
          <p:cNvPr id="60422" name="Верхний колонтитул 5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  <p:grpSp>
            <p:nvGrpSpPr>
              <p:cNvPr id="4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19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0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1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2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7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2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2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7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39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5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6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</p:grpSp>
          <p:sp>
            <p:nvSpPr>
              <p:cNvPr id="17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</p:grpSp>
        <p:grpSp>
          <p:nvGrpSpPr>
            <p:cNvPr id="5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  <p:sp>
            <p:nvSpPr>
              <p:cNvPr id="12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  <p:sp>
            <p:nvSpPr>
              <p:cNvPr id="13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  <p:sp>
            <p:nvSpPr>
              <p:cNvPr id="14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</p:grpSp>
        <p:grpSp>
          <p:nvGrpSpPr>
            <p:cNvPr id="6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  <p:sp>
            <p:nvSpPr>
              <p:cNvPr id="9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  <p:sp>
            <p:nvSpPr>
              <p:cNvPr id="10" name="Arc 66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</p:grpSp>
      </p:grpSp>
      <p:sp>
        <p:nvSpPr>
          <p:cNvPr id="42051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2052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1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1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1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1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10101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7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8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40965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66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67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68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69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0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1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2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3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4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5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6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7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8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79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80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81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82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83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84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85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86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</p:grpSp>
          <p:grpSp>
            <p:nvGrpSpPr>
              <p:cNvPr id="5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40988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89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0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1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2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3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4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5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6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7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8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0999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0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1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2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3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4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5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6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7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8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09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10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11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12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13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14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15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  <p:sp>
              <p:nvSpPr>
                <p:cNvPr id="41016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>
                    <a:latin typeface="+mn-lt"/>
                  </a:endParaRPr>
                </a:p>
              </p:txBody>
            </p:sp>
          </p:grpSp>
        </p:grpSp>
        <p:sp>
          <p:nvSpPr>
            <p:cNvPr id="41017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>
                <a:latin typeface="+mn-lt"/>
              </a:endParaRPr>
            </a:p>
          </p:txBody>
        </p:sp>
        <p:sp>
          <p:nvSpPr>
            <p:cNvPr id="41018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>
                <a:latin typeface="+mn-lt"/>
              </a:endParaRPr>
            </a:p>
          </p:txBody>
        </p:sp>
        <p:grpSp>
          <p:nvGrpSpPr>
            <p:cNvPr id="6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41020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  <p:sp>
            <p:nvSpPr>
              <p:cNvPr id="41021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  <p:sp>
            <p:nvSpPr>
              <p:cNvPr id="41022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>
                  <a:latin typeface="+mn-lt"/>
                </a:endParaRPr>
              </a:p>
            </p:txBody>
          </p:sp>
        </p:grpSp>
      </p:grpSp>
      <p:sp>
        <p:nvSpPr>
          <p:cNvPr id="20483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484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25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21.06.2026</a:t>
            </a:fld>
            <a:endParaRPr lang="ru-RU"/>
          </a:p>
        </p:txBody>
      </p:sp>
      <p:sp>
        <p:nvSpPr>
          <p:cNvPr id="41026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1027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1285860"/>
            <a:ext cx="8464579" cy="52864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Bookman Old Style" pitchFamily="18" charset="0"/>
              </a:rPr>
              <a:t>«Применение различных способов разложения многочлена на множители»</a:t>
            </a:r>
            <a:r>
              <a:rPr lang="ru-RU" sz="4000" i="1" dirty="0" smtClean="0">
                <a:solidFill>
                  <a:srgbClr val="0070C0"/>
                </a:solidFill>
              </a:rPr>
              <a:t/>
            </a:r>
            <a:br>
              <a:rPr lang="ru-RU" sz="4000" i="1" dirty="0" smtClean="0">
                <a:solidFill>
                  <a:srgbClr val="0070C0"/>
                </a:solidFill>
              </a:rPr>
            </a:br>
            <a:r>
              <a:rPr lang="ru-RU" sz="4000" i="1" dirty="0" smtClean="0">
                <a:solidFill>
                  <a:srgbClr val="0070C0"/>
                </a:solidFill>
              </a:rPr>
              <a:t/>
            </a:r>
            <a:br>
              <a:rPr lang="ru-RU" sz="4000" i="1" dirty="0" smtClean="0">
                <a:solidFill>
                  <a:srgbClr val="0070C0"/>
                </a:solidFill>
              </a:rPr>
            </a:br>
            <a:r>
              <a:rPr lang="ru-RU" sz="4000" i="1" dirty="0" smtClean="0">
                <a:solidFill>
                  <a:srgbClr val="0070C0"/>
                </a:solidFill>
              </a:rPr>
              <a:t/>
            </a:r>
            <a:br>
              <a:rPr lang="ru-RU" sz="4000" i="1" dirty="0" smtClean="0">
                <a:solidFill>
                  <a:srgbClr val="0070C0"/>
                </a:solidFill>
              </a:rPr>
            </a:br>
            <a:r>
              <a:rPr lang="ru-RU" sz="4000" i="1" dirty="0" smtClean="0">
                <a:solidFill>
                  <a:srgbClr val="0070C0"/>
                </a:solidFill>
              </a:rPr>
              <a:t>                                  </a:t>
            </a:r>
            <a:r>
              <a:rPr lang="ru-RU" sz="2700" b="1" dirty="0" smtClean="0">
                <a:solidFill>
                  <a:srgbClr val="C00000"/>
                </a:solidFill>
                <a:latin typeface="Bookman Old Style" pitchFamily="18" charset="0"/>
              </a:rPr>
              <a:t>АЛГЕБРА  7 КЛАСС</a:t>
            </a:r>
            <a:r>
              <a:rPr lang="ru-RU" sz="2700" i="1" dirty="0" smtClean="0">
                <a:solidFill>
                  <a:srgbClr val="0070C0"/>
                </a:solidFill>
              </a:rPr>
              <a:t/>
            </a:r>
            <a:br>
              <a:rPr lang="ru-RU" sz="2700" i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latin typeface="Bookman Old Style" pitchFamily="18" charset="0"/>
              </a:rPr>
              <a:t>  </a:t>
            </a:r>
            <a:r>
              <a:rPr lang="ru-RU" sz="4000" b="1" dirty="0" smtClean="0">
                <a:latin typeface="Bookman Old Style" pitchFamily="18" charset="0"/>
              </a:rPr>
              <a:t/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/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/>
            </a:r>
            <a:br>
              <a:rPr lang="ru-RU" sz="4000" b="1" dirty="0" smtClean="0">
                <a:latin typeface="Bookman Old Style" pitchFamily="18" charset="0"/>
              </a:rPr>
            </a:br>
            <a:endParaRPr lang="ru-RU" sz="2000" b="1" i="1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57818" y="5429264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Богданова Т.В.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60648"/>
            <a:ext cx="7629525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Способы разложения многочленов на множители: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1524000"/>
            <a:ext cx="7814672" cy="5334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Вынесение общего множителя за скобки.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8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 группировки.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8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Разложение многочленов на множители с помощью формул сокращенного умножения.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8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Разложение многочленов на множители с помощью комбинации различных приемов.</a:t>
            </a:r>
          </a:p>
        </p:txBody>
      </p:sp>
    </p:spTree>
    <p:extLst>
      <p:ext uri="{BB962C8B-B14F-4D97-AF65-F5344CB8AC3E}">
        <p14:creationId xmlns="" xmlns:p14="http://schemas.microsoft.com/office/powerpoint/2010/main" val="15688813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1071538" y="500042"/>
            <a:ext cx="7000924" cy="1000132"/>
          </a:xfrm>
          <a:prstGeom prst="rect">
            <a:avLst/>
          </a:prstGeom>
          <a:solidFill>
            <a:srgbClr val="71DA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42844" y="2571744"/>
            <a:ext cx="2214578" cy="1571636"/>
          </a:xfrm>
          <a:prstGeom prst="rect">
            <a:avLst/>
          </a:prstGeom>
          <a:solidFill>
            <a:srgbClr val="FF33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500298" y="2643182"/>
            <a:ext cx="2857520" cy="1500198"/>
          </a:xfrm>
          <a:prstGeom prst="rect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643570" y="2643182"/>
            <a:ext cx="3286116" cy="1500198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С помощью формул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 сокращенного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 умножения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1357290" y="1714488"/>
            <a:ext cx="428628" cy="71438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3857620" y="1643050"/>
            <a:ext cx="428628" cy="78581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 bwMode="auto">
          <a:xfrm>
            <a:off x="7072330" y="1714488"/>
            <a:ext cx="428628" cy="71438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285852" y="714356"/>
            <a:ext cx="66095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Методы разложения на множители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00166" y="2714620"/>
            <a:ext cx="52863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группировки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14282" y="2571744"/>
            <a:ext cx="21431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Вынесение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Общего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множителя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скобки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28860" y="285728"/>
          <a:ext cx="3571900" cy="6309360"/>
        </p:xfrm>
        <a:graphic>
          <a:graphicData uri="http://schemas.openxmlformats.org/drawingml/2006/table">
            <a:tbl>
              <a:tblPr/>
              <a:tblGrid>
                <a:gridCol w="714380"/>
                <a:gridCol w="2857520"/>
              </a:tblGrid>
              <a:tr h="419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-9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-27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2400" b="1" i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US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+2a</a:t>
                      </a:r>
                      <a:r>
                        <a:rPr lang="en-US" sz="2400" b="1" i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-a-2           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64p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-81q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5y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-15y                                  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11x-xy+11y-x</a:t>
                      </a:r>
                      <a:r>
                        <a:rPr lang="en-US" sz="2400" b="1" i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                   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8m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-27n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2400" b="1" i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en-US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-3b</a:t>
                      </a:r>
                      <a:r>
                        <a:rPr lang="en-US" sz="2400" b="1" i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US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-2b</a:t>
                      </a:r>
                      <a:r>
                        <a:rPr lang="en-US" sz="2400" b="1" i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+6          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2a(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x+y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)+b(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x+y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)                                                            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25y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-30ay+9a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45в+6а-3ав-90                          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+6ху-7у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6р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+24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+24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pq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-a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-10a-25                               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8150" algn="l"/>
                        </a:tabLs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+4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928662" y="571480"/>
            <a:ext cx="7000924" cy="1000132"/>
          </a:xfrm>
          <a:prstGeom prst="rect">
            <a:avLst/>
          </a:prstGeom>
          <a:solidFill>
            <a:srgbClr val="71DA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85720" y="2428868"/>
            <a:ext cx="2214578" cy="1571636"/>
          </a:xfrm>
          <a:prstGeom prst="rect">
            <a:avLst/>
          </a:prstGeom>
          <a:solidFill>
            <a:srgbClr val="FF33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714612" y="2500306"/>
            <a:ext cx="2857520" cy="1500198"/>
          </a:xfrm>
          <a:prstGeom prst="rect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715008" y="2428868"/>
            <a:ext cx="3286116" cy="1500198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С помощью формул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 сокращенного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 умножения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1357290" y="1643050"/>
            <a:ext cx="428628" cy="71438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3857620" y="1643050"/>
            <a:ext cx="428628" cy="78581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 bwMode="auto">
          <a:xfrm>
            <a:off x="6929454" y="1643050"/>
            <a:ext cx="428628" cy="71438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214414" y="785794"/>
            <a:ext cx="66095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Методы разложения на множители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00166" y="2571744"/>
            <a:ext cx="52863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группировки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42844" y="2428868"/>
            <a:ext cx="21431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Вынесение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Общего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множителя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скобки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14281" y="4286257"/>
          <a:ext cx="8715438" cy="1472184"/>
        </p:xfrm>
        <a:graphic>
          <a:graphicData uri="http://schemas.openxmlformats.org/drawingml/2006/table">
            <a:tbl>
              <a:tblPr/>
              <a:tblGrid>
                <a:gridCol w="2783080"/>
                <a:gridCol w="3289151"/>
                <a:gridCol w="2643207"/>
              </a:tblGrid>
              <a:tr h="459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-9m -27n                                     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2800" baseline="3000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US" sz="280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+2a</a:t>
                      </a:r>
                      <a:r>
                        <a:rPr lang="en-US" sz="2800" baseline="3000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80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-a-2                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64p</a:t>
                      </a:r>
                      <a:r>
                        <a:rPr lang="en-US" sz="2800" baseline="30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8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-81q</a:t>
                      </a:r>
                      <a:r>
                        <a:rPr lang="en-US" sz="2800" baseline="30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5y</a:t>
                      </a:r>
                      <a:r>
                        <a:rPr lang="en-US" sz="2800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-15y                                   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11x-xy+11y-x</a:t>
                      </a:r>
                      <a:r>
                        <a:rPr lang="en-US" sz="2800" baseline="300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                   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25y</a:t>
                      </a:r>
                      <a:r>
                        <a:rPr lang="en-US" sz="2800" baseline="30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8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-30ay+9a</a:t>
                      </a:r>
                      <a:r>
                        <a:rPr lang="en-US" sz="2800" baseline="30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2a(x+y)+b(x+y)                                                              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en-US" sz="2800" baseline="300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en-US" sz="28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-3b</a:t>
                      </a:r>
                      <a:r>
                        <a:rPr lang="en-US" sz="2800" baseline="300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US" sz="28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-2b</a:t>
                      </a:r>
                      <a:r>
                        <a:rPr lang="en-US" sz="2800" baseline="300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800" dirty="0">
                          <a:solidFill>
                            <a:srgbClr val="1E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+6           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8m</a:t>
                      </a:r>
                      <a:r>
                        <a:rPr lang="en-US" sz="2800" baseline="30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-27n</a:t>
                      </a:r>
                      <a:r>
                        <a:rPr lang="en-US" sz="2800" baseline="30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800" baseline="30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1071538" y="142852"/>
            <a:ext cx="7000924" cy="1000132"/>
          </a:xfrm>
          <a:prstGeom prst="rect">
            <a:avLst/>
          </a:prstGeom>
          <a:solidFill>
            <a:srgbClr val="71DA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85720" y="1571612"/>
            <a:ext cx="2214578" cy="1571636"/>
          </a:xfrm>
          <a:prstGeom prst="rect">
            <a:avLst/>
          </a:prstGeom>
          <a:solidFill>
            <a:srgbClr val="FF33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571736" y="1571612"/>
            <a:ext cx="2857520" cy="1500198"/>
          </a:xfrm>
          <a:prstGeom prst="rect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643570" y="1571612"/>
            <a:ext cx="3286116" cy="1500198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С помощью формул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 сокращенного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 умножения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1500166" y="785794"/>
            <a:ext cx="428628" cy="71438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3857620" y="785794"/>
            <a:ext cx="428628" cy="78581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 bwMode="auto">
          <a:xfrm>
            <a:off x="7000892" y="857232"/>
            <a:ext cx="428628" cy="71438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285852" y="285728"/>
            <a:ext cx="66095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Методы разложения на множители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00166" y="1785926"/>
            <a:ext cx="52863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группировки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14282" y="1571612"/>
            <a:ext cx="21431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Вынесение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Общего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множителя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скобки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42844" y="3164681"/>
            <a:ext cx="2428892" cy="36933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каждого слагаемого, входящего в многочлен, выносится некоторый одночлен, входящий в качестве множителя во все слагаемые.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бщим множителем может быть не только одночлен, но и многочлен.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6072198" y="3214686"/>
            <a:ext cx="2928958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Группа из двух, трех слагаемых, которая образует выражение, входящее в одну из формул сокращения умножения, заменяется произведением многочленов.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14612" y="3214686"/>
            <a:ext cx="2857520" cy="313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После заключения нескольких членов в скобки (на основе переместительного и сочетательного законов сложения) удается выделить общий множитель, являющийся многочленом, или разложить с помощью формул</a:t>
            </a:r>
            <a:endParaRPr lang="ru-RU" b="1" dirty="0">
              <a:solidFill>
                <a:srgbClr val="000B2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1571612"/>
            <a:ext cx="400052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45в+6а-3ав-90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6р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+24q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+24pq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-a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-10a-25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500694" y="1571612"/>
            <a:ext cx="328614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+6ху-7у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+4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7158" y="142852"/>
            <a:ext cx="857256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Алгоритм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Вынести общий множитель за скобки (если он есть).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Попробовать разложить многочлен на множители по формулам сокращенного умножения.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Применить способ группировки (если предыдущие способы не привели к цели).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Попытаться применить предварительное преобразование (если первые три способа не дали результата).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500166" y="500042"/>
            <a:ext cx="71438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Физминутка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устали, засиделись,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 размяться захотелось.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Отложили мы тетрадки,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Приступили мы к зарядке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(Одна рука вверх, другая вниз, рывками менять руки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 на стену посмотрели,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 в окошко поглядели.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Вправо, влево, поворот,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потом наоборот	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(Повороты корпусом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1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1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1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1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1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1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3174" y="285728"/>
            <a:ext cx="3187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Самостоятельная работа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71670" y="857232"/>
          <a:ext cx="5357850" cy="5786481"/>
        </p:xfrm>
        <a:graphic>
          <a:graphicData uri="http://schemas.openxmlformats.org/drawingml/2006/table">
            <a:tbl>
              <a:tblPr/>
              <a:tblGrid>
                <a:gridCol w="2015655"/>
                <a:gridCol w="3342195"/>
              </a:tblGrid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Задание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</a:tr>
              <a:tr h="36792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</a:tr>
              <a:tr h="36792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</a:tr>
              <a:tr h="36792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400" b="1" i="1" dirty="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400" b="1" i="1" dirty="0">
                          <a:latin typeface="Times New Roman"/>
                          <a:ea typeface="Calibri"/>
                          <a:cs typeface="Times New Roman"/>
                        </a:rPr>
                        <a:t>-81у</a:t>
                      </a:r>
                      <a:r>
                        <a:rPr lang="ru-RU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F431"/>
                    </a:solidFill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a - 6b + a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- 36b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(a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- 6a)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- 81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27m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– n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+ n – 3m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+ 2a - 24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-7x - 6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- 6xy + 5y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46827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x 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– 8x</a:t>
                      </a:r>
                      <a:r>
                        <a:rPr lang="en-US" sz="2400" b="1" i="1" baseline="30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400" b="1" i="1" dirty="0">
                          <a:latin typeface="Times New Roman"/>
                          <a:ea typeface="Calibri"/>
                          <a:cs typeface="Times New Roman"/>
                        </a:rPr>
                        <a:t> +4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4071934" y="1357298"/>
          <a:ext cx="1311772" cy="428628"/>
        </p:xfrm>
        <a:graphic>
          <a:graphicData uri="http://schemas.openxmlformats.org/presentationml/2006/ole">
            <p:oleObj spid="_x0000_s7172" name="Формула" r:id="rId3" imgW="622030" imgH="203112" progId="Equation.3">
              <p:embed/>
            </p:oleObj>
          </a:graphicData>
        </a:graphic>
      </p:graphicFrame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4143372" y="1785926"/>
          <a:ext cx="1535422" cy="357190"/>
        </p:xfrm>
        <a:graphic>
          <a:graphicData uri="http://schemas.openxmlformats.org/presentationml/2006/ole">
            <p:oleObj spid="_x0000_s7171" name="Формула" r:id="rId4" imgW="863225" imgH="203112" progId="Equation.3">
              <p:embed/>
            </p:oleObj>
          </a:graphicData>
        </a:graphic>
      </p:graphicFrame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4286248" y="2214554"/>
          <a:ext cx="1571636" cy="285752"/>
        </p:xfrm>
        <a:graphic>
          <a:graphicData uri="http://schemas.openxmlformats.org/presentationml/2006/ole">
            <p:oleObj spid="_x0000_s7170" name="Формула" r:id="rId5" imgW="1104900" imgH="203200" progId="Equation.3">
              <p:embed/>
            </p:oleObj>
          </a:graphicData>
        </a:graphic>
      </p:graphicFrame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4143372" y="2571744"/>
          <a:ext cx="1714776" cy="292101"/>
        </p:xfrm>
        <a:graphic>
          <a:graphicData uri="http://schemas.openxmlformats.org/presentationml/2006/ole">
            <p:oleObj spid="_x0000_s7169" name="Формула" r:id="rId6" imgW="1155700" imgH="203200" progId="Equation.3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8072462" y="642918"/>
          <a:ext cx="214314" cy="546948"/>
        </p:xfrm>
        <a:graphic>
          <a:graphicData uri="http://schemas.openxmlformats.org/presentationml/2006/ole">
            <p:oleObj spid="_x0000_s34822" name="Формула" r:id="rId3" imgW="152334" imgH="393529" progId="Equation.3">
              <p:embed/>
            </p:oleObj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2000232" y="1428736"/>
          <a:ext cx="2469426" cy="642942"/>
        </p:xfrm>
        <a:graphic>
          <a:graphicData uri="http://schemas.openxmlformats.org/presentationml/2006/ole">
            <p:oleObj spid="_x0000_s34821" name="Формула" r:id="rId4" imgW="1497950" imgH="393529" progId="Equation.3">
              <p:embed/>
            </p:oleObj>
          </a:graphicData>
        </a:graphic>
      </p:graphicFrame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5214942" y="1500174"/>
          <a:ext cx="3594640" cy="571504"/>
        </p:xfrm>
        <a:graphic>
          <a:graphicData uri="http://schemas.openxmlformats.org/presentationml/2006/ole">
            <p:oleObj spid="_x0000_s34820" name="Формула" r:id="rId5" imgW="2451100" imgH="393700" progId="Equation.3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2786049" y="3143248"/>
          <a:ext cx="3292569" cy="857256"/>
        </p:xfrm>
        <a:graphic>
          <a:graphicData uri="http://schemas.openxmlformats.org/presentationml/2006/ole">
            <p:oleObj spid="_x0000_s34819" name="Формула" r:id="rId6" imgW="1497950" imgH="393529" progId="Equation.3">
              <p:embed/>
            </p:oleObj>
          </a:graphicData>
        </a:graphic>
      </p:graphicFrame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1643042" y="3929066"/>
          <a:ext cx="6867080" cy="785818"/>
        </p:xfrm>
        <a:graphic>
          <a:graphicData uri="http://schemas.openxmlformats.org/presentationml/2006/ole">
            <p:oleObj spid="_x0000_s34818" name="Формула" r:id="rId7" imgW="3403600" imgH="393700" progId="Equation.3">
              <p:embed/>
            </p:oleObj>
          </a:graphicData>
        </a:graphic>
      </p:graphicFrame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2143107" y="4929198"/>
          <a:ext cx="1693519" cy="785818"/>
        </p:xfrm>
        <a:graphic>
          <a:graphicData uri="http://schemas.openxmlformats.org/presentationml/2006/ole">
            <p:oleObj spid="_x0000_s34817" name="Формула" r:id="rId8" imgW="837836" imgH="393529" progId="Equation.3">
              <p:embed/>
            </p:oleObj>
          </a:graphicData>
        </a:graphic>
      </p:graphicFrame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285720" y="142852"/>
            <a:ext cx="86439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 из учеников считает, чтобы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целое число с половинкой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возвести в квадрат, нужно умножить это целое число на соседнее, большее число,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       к результату приписать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500034" y="1500174"/>
            <a:ext cx="8215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Например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4500562" y="1643050"/>
            <a:ext cx="7858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142844" y="2071678"/>
            <a:ext cx="87154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Быстро и просто. Как вы думаете, можно ли доказать это утверждение?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Доказательство: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Пусть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натуральное число, тогда последующее натуральное число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Ученик утверждает, что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0" y="4286256"/>
            <a:ext cx="16062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Левая часть: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0" y="5072074"/>
            <a:ext cx="4643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Правая часть: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0" y="585789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Левая часть и правая часть равны. Равенство является тождеством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572560" cy="411480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Цели урока:</a:t>
            </a:r>
            <a:endParaRPr lang="ru-RU" sz="2800" dirty="0" smtClean="0"/>
          </a:p>
          <a:p>
            <a:r>
              <a:rPr lang="ru-RU" sz="2800" dirty="0" smtClean="0"/>
              <a:t>- показать применение различных способов для разложения на множители </a:t>
            </a:r>
            <a:r>
              <a:rPr lang="ru-RU" sz="2800" dirty="0" smtClean="0"/>
              <a:t>многочлена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- повторить способы разложения на множители и закрепить их знание в ходе </a:t>
            </a:r>
            <a:r>
              <a:rPr lang="ru-RU" sz="2800" dirty="0" smtClean="0"/>
              <a:t>упражнений;</a:t>
            </a:r>
            <a:endParaRPr lang="ru-RU" sz="2800" dirty="0" smtClean="0"/>
          </a:p>
          <a:p>
            <a:r>
              <a:rPr lang="ru-RU" sz="2800" dirty="0" smtClean="0"/>
              <a:t>- вырабатывать навыки и умения учащихся в применении формул сокращенного </a:t>
            </a:r>
            <a:r>
              <a:rPr lang="ru-RU" sz="2800" dirty="0" smtClean="0"/>
              <a:t>умножения;</a:t>
            </a:r>
            <a:endParaRPr lang="ru-RU" sz="2800" dirty="0" smtClean="0"/>
          </a:p>
          <a:p>
            <a:r>
              <a:rPr lang="ru-RU" sz="2800" dirty="0" smtClean="0"/>
              <a:t>- развивать логическое мышление учащихся и интерес к предмету.</a:t>
            </a:r>
            <a:endParaRPr lang="ru-RU" sz="2800" dirty="0"/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5715008" y="571480"/>
          <a:ext cx="1297984" cy="442914"/>
        </p:xfrm>
        <a:graphic>
          <a:graphicData uri="http://schemas.openxmlformats.org/presentationml/2006/ole">
            <p:oleObj spid="_x0000_s35845" name="Формула" r:id="rId3" imgW="609336" imgH="203112" progId="Equation.3">
              <p:embed/>
            </p:oleObj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2357422" y="1071546"/>
          <a:ext cx="2525975" cy="500066"/>
        </p:xfrm>
        <a:graphic>
          <a:graphicData uri="http://schemas.openxmlformats.org/presentationml/2006/ole">
            <p:oleObj spid="_x0000_s35844" name="Формула" r:id="rId4" imgW="1104840" imgH="228600" progId="Equation.3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3643306" y="1714488"/>
          <a:ext cx="4286278" cy="500066"/>
        </p:xfrm>
        <a:graphic>
          <a:graphicData uri="http://schemas.openxmlformats.org/presentationml/2006/ole">
            <p:oleObj spid="_x0000_s35843" name="Формула" r:id="rId5" imgW="1993900" imgH="228600" progId="Equation.3">
              <p:embed/>
            </p:oleObj>
          </a:graphicData>
        </a:graphic>
      </p:graphicFrame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1785918" y="2214554"/>
          <a:ext cx="5891231" cy="519622"/>
        </p:xfrm>
        <a:graphic>
          <a:graphicData uri="http://schemas.openxmlformats.org/presentationml/2006/ole">
            <p:oleObj spid="_x0000_s35842" name="Формула" r:id="rId6" imgW="2616120" imgH="228600" progId="Equation.3">
              <p:embed/>
            </p:oleObj>
          </a:graphicData>
        </a:graphic>
      </p:graphicFrame>
      <p:graphicFrame>
        <p:nvGraphicFramePr>
          <p:cNvPr id="35841" name="Object 1"/>
          <p:cNvGraphicFramePr>
            <a:graphicFrameLocks noChangeAspect="1"/>
          </p:cNvGraphicFramePr>
          <p:nvPr/>
        </p:nvGraphicFramePr>
        <p:xfrm>
          <a:off x="1928794" y="3286124"/>
          <a:ext cx="5244740" cy="500066"/>
        </p:xfrm>
        <a:graphic>
          <a:graphicData uri="http://schemas.openxmlformats.org/presentationml/2006/ole">
            <p:oleObj spid="_x0000_s35841" name="Формула" r:id="rId7" imgW="2425700" imgH="228600" progId="Equation.3">
              <p:embed/>
            </p:oleObj>
          </a:graphicData>
        </a:graphic>
      </p:graphicFrame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14282" y="142852"/>
            <a:ext cx="728667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Домашнее задание.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Разложите на множители: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xy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2)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B2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5429256" y="642918"/>
            <a:ext cx="34289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-2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6ab</a:t>
            </a:r>
            <a:r>
              <a:rPr kumimoji="0" lang="en-US" sz="2400" b="1" i="1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+27b</a:t>
            </a:r>
            <a:r>
              <a:rPr kumimoji="0" lang="en-US" sz="2400" b="1" i="1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B2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0" y="2786058"/>
            <a:ext cx="37526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Докажите тождество: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B2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214282" y="4000504"/>
            <a:ext cx="814393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Дополнительное задание.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B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Разложите на множители: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B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49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+ 9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B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  n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+ 64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B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  x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+x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B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+ 1.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B2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1714488"/>
            <a:ext cx="3665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B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Решите уравнение:</a:t>
            </a:r>
            <a:r>
              <a:rPr lang="ru-RU" sz="2400" dirty="0" smtClean="0">
                <a:solidFill>
                  <a:srgbClr val="000B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1) </a:t>
            </a:r>
            <a:endParaRPr lang="ru-RU" sz="2400" dirty="0" smtClean="0">
              <a:solidFill>
                <a:srgbClr val="000B2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6" descr="http://feeling.clan.su/886/40ae41d7197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285860"/>
            <a:ext cx="687070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381000" y="609600"/>
            <a:ext cx="5257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СПАСИБО ЗА УРОК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429684" cy="411480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Задачи:</a:t>
            </a:r>
            <a:endParaRPr lang="ru-RU" sz="2000" dirty="0" smtClean="0"/>
          </a:p>
          <a:p>
            <a:r>
              <a:rPr lang="ru-RU" sz="2000" dirty="0" smtClean="0"/>
              <a:t>-  развитие интереса к математическому творчеству и математических способностей;</a:t>
            </a:r>
          </a:p>
          <a:p>
            <a:r>
              <a:rPr lang="ru-RU" sz="2000" dirty="0" smtClean="0"/>
              <a:t> - развитие инициативы, активности при решении математических задач;</a:t>
            </a:r>
          </a:p>
          <a:p>
            <a:r>
              <a:rPr lang="ru-RU" sz="2000" dirty="0" smtClean="0"/>
              <a:t> - воспитание способности принимать самостоятельные решения. </a:t>
            </a:r>
          </a:p>
          <a:p>
            <a:r>
              <a:rPr lang="ru-RU" sz="2000" dirty="0" smtClean="0"/>
              <a:t>- формирование общих способов интеллектуальной деятельности, характерных для математики и являющихся основой познавательной культуры;</a:t>
            </a:r>
          </a:p>
          <a:p>
            <a:r>
              <a:rPr lang="ru-RU" sz="2000" dirty="0" smtClean="0"/>
              <a:t>- использование ИКТ технологии;</a:t>
            </a:r>
          </a:p>
          <a:p>
            <a:r>
              <a:rPr lang="ru-RU" sz="2000" dirty="0" smtClean="0"/>
              <a:t>- овладение математическими знаниями и умениями, необходимыми для продолжения образования; </a:t>
            </a:r>
          </a:p>
          <a:p>
            <a:r>
              <a:rPr lang="ru-RU" sz="2000" dirty="0" smtClean="0"/>
              <a:t>- формирование у учащихся умение искать способы разложения многочлена на множители и находить их для многочлена, раскладывающегося на множители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0"/>
            <a:ext cx="8715436" cy="6143668"/>
          </a:xfrm>
        </p:spPr>
        <p:txBody>
          <a:bodyPr/>
          <a:lstStyle/>
          <a:p>
            <a:pPr algn="r"/>
            <a:r>
              <a:rPr lang="ru-RU" sz="3200" dirty="0" smtClean="0">
                <a:solidFill>
                  <a:srgbClr val="002060"/>
                </a:solidFill>
              </a:rPr>
              <a:t>Три пути ведут к знанию: 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путь размышления - это путь самый благородный, 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путь подражания - это путь самый легкий 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и путь опыта - это путь самый горький. 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Конфуций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357166"/>
          <a:ext cx="4357718" cy="5072097"/>
        </p:xfrm>
        <a:graphic>
          <a:graphicData uri="http://schemas.openxmlformats.org/drawingml/2006/table">
            <a:tbl>
              <a:tblPr/>
              <a:tblGrid>
                <a:gridCol w="526855"/>
                <a:gridCol w="3830863"/>
              </a:tblGrid>
              <a:tr h="718310">
                <a:tc gridSpan="2"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Ящики</a:t>
                      </a:r>
                      <a:endParaRPr lang="ru-RU" sz="3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ru-RU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ru-RU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)(</a:t>
                      </a:r>
                      <a:r>
                        <a:rPr lang="en-US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ru-RU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en-US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r>
                        <a:rPr lang="ru-RU" sz="4000" i="1" dirty="0">
                          <a:solidFill>
                            <a:srgbClr val="000B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   </a:t>
                      </a:r>
                      <a:endParaRPr lang="ru-RU" sz="4000" i="1" dirty="0">
                        <a:solidFill>
                          <a:srgbClr val="000B2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3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3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ru-RU" sz="28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1071538" y="1285860"/>
          <a:ext cx="2715780" cy="642942"/>
        </p:xfrm>
        <a:graphic>
          <a:graphicData uri="http://schemas.openxmlformats.org/presentationml/2006/ole">
            <p:oleObj spid="_x0000_s10243" name="Формула" r:id="rId3" imgW="837836" imgH="203112" progId="Equation.3">
              <p:embed/>
            </p:oleObj>
          </a:graphicData>
        </a:graphic>
      </p:graphicFrame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928661" y="3286124"/>
          <a:ext cx="3621015" cy="642942"/>
        </p:xfrm>
        <a:graphic>
          <a:graphicData uri="http://schemas.openxmlformats.org/presentationml/2006/ole">
            <p:oleObj spid="_x0000_s10242" name="Формула" r:id="rId4" imgW="1282700" imgH="228600" progId="Equation.3">
              <p:embed/>
            </p:oleObj>
          </a:graphicData>
        </a:graphic>
      </p:graphicFrame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928662" y="4572008"/>
          <a:ext cx="3753631" cy="571504"/>
        </p:xfrm>
        <a:graphic>
          <a:graphicData uri="http://schemas.openxmlformats.org/presentationml/2006/ole">
            <p:oleObj spid="_x0000_s10241" name="Формула" r:id="rId5" imgW="1307532" imgH="203112" progId="Equation.3">
              <p:embed/>
            </p:oleObj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00628" y="214291"/>
          <a:ext cx="2786082" cy="6483495"/>
        </p:xfrm>
        <a:graphic>
          <a:graphicData uri="http://schemas.openxmlformats.org/drawingml/2006/table">
            <a:tbl>
              <a:tblPr/>
              <a:tblGrid>
                <a:gridCol w="571536"/>
                <a:gridCol w="2214546"/>
              </a:tblGrid>
              <a:tr h="57150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Карточки</a:t>
                      </a:r>
                      <a:endParaRPr lang="ru-RU" sz="360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8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252" name="Object 12"/>
          <p:cNvGraphicFramePr>
            <a:graphicFrameLocks noChangeAspect="1"/>
          </p:cNvGraphicFramePr>
          <p:nvPr/>
        </p:nvGraphicFramePr>
        <p:xfrm>
          <a:off x="5715008" y="857232"/>
          <a:ext cx="1214446" cy="551672"/>
        </p:xfrm>
        <a:graphic>
          <a:graphicData uri="http://schemas.openxmlformats.org/presentationml/2006/ole">
            <p:oleObj spid="_x0000_s10252" name="Формула" r:id="rId6" imgW="508000" imgH="228600" progId="Equation.3">
              <p:embed/>
            </p:oleObj>
          </a:graphicData>
        </a:graphic>
      </p:graphicFrame>
      <p:graphicFrame>
        <p:nvGraphicFramePr>
          <p:cNvPr id="10251" name="Object 11"/>
          <p:cNvGraphicFramePr>
            <a:graphicFrameLocks noChangeAspect="1"/>
          </p:cNvGraphicFramePr>
          <p:nvPr/>
        </p:nvGraphicFramePr>
        <p:xfrm>
          <a:off x="5715008" y="1500174"/>
          <a:ext cx="1357322" cy="535491"/>
        </p:xfrm>
        <a:graphic>
          <a:graphicData uri="http://schemas.openxmlformats.org/presentationml/2006/ole">
            <p:oleObj spid="_x0000_s10251" name="Формула" r:id="rId7" imgW="583947" imgH="228501" progId="Equation.3">
              <p:embed/>
            </p:oleObj>
          </a:graphicData>
        </a:graphic>
      </p:graphicFrame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5715008" y="2143116"/>
          <a:ext cx="1357322" cy="589117"/>
        </p:xfrm>
        <a:graphic>
          <a:graphicData uri="http://schemas.openxmlformats.org/presentationml/2006/ole">
            <p:oleObj spid="_x0000_s10250" name="Формула" r:id="rId8" imgW="457002" imgH="203112" progId="Equation.3">
              <p:embed/>
            </p:oleObj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5715008" y="2786058"/>
          <a:ext cx="1357322" cy="626456"/>
        </p:xfrm>
        <a:graphic>
          <a:graphicData uri="http://schemas.openxmlformats.org/presentationml/2006/ole">
            <p:oleObj spid="_x0000_s10249" name="Формула" r:id="rId9" imgW="495085" imgH="228501" progId="Equation.3">
              <p:embed/>
            </p:oleObj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5786446" y="3429000"/>
          <a:ext cx="1307601" cy="567536"/>
        </p:xfrm>
        <a:graphic>
          <a:graphicData uri="http://schemas.openxmlformats.org/presentationml/2006/ole">
            <p:oleObj spid="_x0000_s10248" name="Формула" r:id="rId10" imgW="457002" imgH="203112" progId="Equation.3">
              <p:embed/>
            </p:oleObj>
          </a:graphicData>
        </a:graphic>
      </p:graphicFrame>
      <p:graphicFrame>
        <p:nvGraphicFramePr>
          <p:cNvPr id="10247" name="Object 7"/>
          <p:cNvGraphicFramePr>
            <a:graphicFrameLocks noChangeAspect="1"/>
          </p:cNvGraphicFramePr>
          <p:nvPr/>
        </p:nvGraphicFramePr>
        <p:xfrm>
          <a:off x="5786446" y="4071942"/>
          <a:ext cx="1316742" cy="571504"/>
        </p:xfrm>
        <a:graphic>
          <a:graphicData uri="http://schemas.openxmlformats.org/presentationml/2006/ole">
            <p:oleObj spid="_x0000_s10247" name="Формула" r:id="rId11" imgW="457002" imgH="203112" progId="Equation.3">
              <p:embed/>
            </p:oleObj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5786446" y="4714884"/>
          <a:ext cx="1448605" cy="571504"/>
        </p:xfrm>
        <a:graphic>
          <a:graphicData uri="http://schemas.openxmlformats.org/presentationml/2006/ole">
            <p:oleObj spid="_x0000_s10246" name="Формула" r:id="rId12" imgW="583947" imgH="228501" progId="Equation.3">
              <p:embed/>
            </p:oleObj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5715008" y="5357826"/>
          <a:ext cx="1714512" cy="642942"/>
        </p:xfrm>
        <a:graphic>
          <a:graphicData uri="http://schemas.openxmlformats.org/presentationml/2006/ole">
            <p:oleObj spid="_x0000_s10245" name="Формула" r:id="rId13" imgW="609600" imgH="228600" progId="Equation.3">
              <p:embed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5857884" y="6000768"/>
          <a:ext cx="1455619" cy="642942"/>
        </p:xfrm>
        <a:graphic>
          <a:graphicData uri="http://schemas.openxmlformats.org/presentationml/2006/ole">
            <p:oleObj spid="_x0000_s10244" name="Формула" r:id="rId14" imgW="444307" imgH="203112" progId="Equation.3">
              <p:embed/>
            </p:oleObj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7929586" y="928670"/>
            <a:ext cx="35137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</a:t>
            </a:r>
            <a:endParaRPr lang="ru-RU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29586" y="1643050"/>
            <a:ext cx="35137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</a:t>
            </a:r>
            <a:endParaRPr lang="ru-RU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929586" y="5429264"/>
            <a:ext cx="35137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</a:t>
            </a:r>
            <a:endParaRPr lang="ru-RU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29586" y="4143380"/>
            <a:ext cx="33855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B</a:t>
            </a:r>
            <a:endParaRPr lang="ru-RU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929586" y="6143644"/>
            <a:ext cx="35137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C</a:t>
            </a:r>
            <a:endParaRPr lang="ru-RU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929586" y="3500438"/>
            <a:ext cx="351378" cy="41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C</a:t>
            </a:r>
            <a:endParaRPr lang="ru-RU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929586" y="4786322"/>
            <a:ext cx="35137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D</a:t>
            </a:r>
            <a:endParaRPr lang="ru-RU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929586" y="2857496"/>
            <a:ext cx="35137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D</a:t>
            </a:r>
            <a:endParaRPr lang="ru-RU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85728"/>
            <a:ext cx="542928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Разложите на множители: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-14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Решите уравнение: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(m+1)(m+2)=0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Представьте  в виде  квадрата трехчлен: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+36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ошибку: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(4у-3х)(3х+4у)=8у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-9х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Представьте в виде произведения:  9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-16х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5008" y="500040"/>
          <a:ext cx="3143272" cy="4101104"/>
        </p:xfrm>
        <a:graphic>
          <a:graphicData uri="http://schemas.openxmlformats.org/drawingml/2006/table">
            <a:tbl>
              <a:tblPr/>
              <a:tblGrid>
                <a:gridCol w="760307"/>
                <a:gridCol w="2382965"/>
              </a:tblGrid>
              <a:tr h="77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err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360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(3</a:t>
                      </a:r>
                      <a:r>
                        <a:rPr lang="ru-RU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-4х)(3</a:t>
                      </a:r>
                      <a:r>
                        <a:rPr lang="ru-RU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+4х)    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360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-2</a:t>
                      </a:r>
                      <a:r>
                        <a:rPr lang="ru-RU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360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16у</a:t>
                      </a:r>
                      <a:r>
                        <a:rPr lang="ru-RU" sz="28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-9х</a:t>
                      </a:r>
                      <a:r>
                        <a:rPr lang="ru-RU" sz="28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err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360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( </a:t>
                      </a:r>
                      <a:r>
                        <a:rPr lang="ru-RU" sz="2800" b="1" i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+6)</a:t>
                      </a:r>
                      <a:r>
                        <a:rPr lang="ru-RU" sz="28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360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m=0, </a:t>
                      </a:r>
                      <a:r>
                        <a:rPr lang="ru-RU" sz="2800" b="1" dirty="0" err="1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28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-1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 b="1" dirty="0" err="1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28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-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4786322"/>
          <a:ext cx="8858312" cy="1648211"/>
        </p:xfrm>
        <a:graphic>
          <a:graphicData uri="http://schemas.openxmlformats.org/drawingml/2006/table">
            <a:tbl>
              <a:tblPr/>
              <a:tblGrid>
                <a:gridCol w="1034996"/>
                <a:gridCol w="924685"/>
                <a:gridCol w="1150177"/>
                <a:gridCol w="1062576"/>
                <a:gridCol w="1685482"/>
                <a:gridCol w="1000132"/>
                <a:gridCol w="571504"/>
                <a:gridCol w="393764"/>
                <a:gridCol w="1034996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7а(в-2а)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( а+6)</a:t>
                      </a:r>
                      <a:r>
                        <a:rPr lang="ru-RU" sz="18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(7а(в-2а)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16у</a:t>
                      </a:r>
                      <a:r>
                        <a:rPr lang="ru-RU" sz="18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-9х</a:t>
                      </a:r>
                      <a:r>
                        <a:rPr lang="ru-RU" sz="18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(3а-4х)(3а+4х)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7а(в-2а)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0; </a:t>
                      </a:r>
                      <a:endParaRPr lang="ru-RU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1; </a:t>
                      </a:r>
                      <a:endParaRPr lang="ru-RU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7а(в-2а)</a:t>
                      </a:r>
                      <a:endParaRPr lang="ru-RU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357166"/>
          <a:ext cx="8858312" cy="2062627"/>
        </p:xfrm>
        <a:graphic>
          <a:graphicData uri="http://schemas.openxmlformats.org/drawingml/2006/table">
            <a:tbl>
              <a:tblPr/>
              <a:tblGrid>
                <a:gridCol w="1034997"/>
                <a:gridCol w="893829"/>
                <a:gridCol w="1143008"/>
                <a:gridCol w="1071570"/>
                <a:gridCol w="1714512"/>
                <a:gridCol w="1055889"/>
                <a:gridCol w="432113"/>
                <a:gridCol w="477397"/>
                <a:gridCol w="1034997"/>
              </a:tblGrid>
              <a:tr h="1143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7а(в-2а)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( а+6)</a:t>
                      </a:r>
                      <a:r>
                        <a:rPr lang="ru-RU" sz="20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(7а(в-2а)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16у</a:t>
                      </a:r>
                      <a:r>
                        <a:rPr lang="ru-RU" sz="20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-9х</a:t>
                      </a:r>
                      <a:r>
                        <a:rPr lang="ru-RU" sz="20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(3а-4х)(3а+4х)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7а(в-2а)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0; -1; -2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-1;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7а(в-2а)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6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err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err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44" y="3071810"/>
            <a:ext cx="878687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Анагра́мма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—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литературный приём, состоящий в перестановке букв или звуков определённого слова (или словосочетания), что в результате даёт другое слово или словосочетание.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643174" y="285728"/>
            <a:ext cx="335758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Ложеразние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леночмног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литемножи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сопосбы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357562"/>
            <a:ext cx="8358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«Способы разложения многочленов на множители» </a:t>
            </a:r>
            <a:endParaRPr lang="ru-RU" sz="54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142852"/>
            <a:ext cx="8604448" cy="14287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Что такое разложение многочлена на множители?</a:t>
            </a:r>
            <a:r>
              <a:rPr lang="ru-RU" sz="3600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 smtClean="0">
              <a:solidFill>
                <a:srgbClr val="000B2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214478" y="2143116"/>
            <a:ext cx="10358478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32150">
              <a:lnSpc>
                <a:spcPct val="80000"/>
              </a:lnSpc>
            </a:pP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    1. представление в виде суммы многочленов</a:t>
            </a:r>
          </a:p>
          <a:p>
            <a:pPr marL="3232150">
              <a:lnSpc>
                <a:spcPct val="80000"/>
              </a:lnSpc>
            </a:pP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3232150">
              <a:lnSpc>
                <a:spcPct val="80000"/>
              </a:lnSpc>
            </a:pP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    2. представление в виде произведения двух </a:t>
            </a:r>
          </a:p>
          <a:p>
            <a:pPr marL="3232150">
              <a:lnSpc>
                <a:spcPct val="80000"/>
              </a:lnSpc>
            </a:pP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        или нескольких одночленов.</a:t>
            </a:r>
          </a:p>
          <a:p>
            <a:pPr marL="3232150">
              <a:lnSpc>
                <a:spcPct val="80000"/>
              </a:lnSpc>
            </a:pPr>
            <a:endParaRPr lang="ru-RU" sz="2400" b="1" dirty="0" smtClean="0">
              <a:solidFill>
                <a:srgbClr val="000B2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32150">
              <a:lnSpc>
                <a:spcPct val="80000"/>
              </a:lnSpc>
            </a:pP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    3. представление в виде разности многочленов </a:t>
            </a:r>
          </a:p>
          <a:p>
            <a:pPr marL="3232150">
              <a:lnSpc>
                <a:spcPct val="80000"/>
              </a:lnSpc>
            </a:pP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pPr marL="3232150">
              <a:lnSpc>
                <a:spcPct val="80000"/>
              </a:lnSpc>
            </a:pP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    4. представление в виде произведения двух </a:t>
            </a:r>
          </a:p>
          <a:p>
            <a:pPr marL="3232150">
              <a:lnSpc>
                <a:spcPct val="80000"/>
              </a:lnSpc>
            </a:pPr>
            <a:r>
              <a:rPr lang="ru-RU" sz="2400" b="1" dirty="0" smtClean="0">
                <a:solidFill>
                  <a:srgbClr val="000B22"/>
                </a:solidFill>
                <a:latin typeface="Times New Roman" pitchFamily="18" charset="0"/>
                <a:cs typeface="Times New Roman" pitchFamily="18" charset="0"/>
              </a:rPr>
              <a:t>	  или нескольких многочленов. </a:t>
            </a:r>
            <a:endParaRPr lang="ru-RU" sz="2400" dirty="0">
              <a:solidFill>
                <a:srgbClr val="000B2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1285860"/>
            <a:ext cx="71192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smtClean="0">
                <a:solidFill>
                  <a:srgbClr val="C00000"/>
                </a:solidFill>
              </a:rPr>
              <a:t>Разложить на множители – это 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 bwMode="auto">
          <a:xfrm>
            <a:off x="1214414" y="4429132"/>
            <a:ext cx="1000132" cy="21431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9063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Тема7">
  <a:themeElements>
    <a:clrScheme name="Эскиз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Эски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Эскиз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</Template>
  <TotalTime>256</TotalTime>
  <Words>939</Words>
  <PresentationFormat>Экран (4:3)</PresentationFormat>
  <Paragraphs>259</Paragraphs>
  <Slides>21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Тема7</vt:lpstr>
      <vt:lpstr>Формула</vt:lpstr>
      <vt:lpstr>  «Применение различных способов разложения многочлена на множители»                                     АЛГЕБРА  7 КЛАСС      </vt:lpstr>
      <vt:lpstr>Слайд 2</vt:lpstr>
      <vt:lpstr>Слайд 3</vt:lpstr>
      <vt:lpstr>Три пути ведут к знанию:  путь размышления - это путь самый благородный,  путь подражания - это путь самый легкий  и путь опыта - это путь самый горький.    Конфуций </vt:lpstr>
      <vt:lpstr>Слайд 5</vt:lpstr>
      <vt:lpstr>Слайд 6</vt:lpstr>
      <vt:lpstr>Слайд 7</vt:lpstr>
      <vt:lpstr>Слайд 8</vt:lpstr>
      <vt:lpstr>Что такое разложение многочлена на множители? </vt:lpstr>
      <vt:lpstr>Способы разложения многочленов на множители: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«Применение различных способов разложения многочлена на множители»                                     АЛГЕБРА  7 КЛАСС      </dc:title>
  <dc:creator>Татьяна Босс</dc:creator>
  <cp:lastModifiedBy>User</cp:lastModifiedBy>
  <cp:revision>24</cp:revision>
  <dcterms:created xsi:type="dcterms:W3CDTF">2022-02-23T16:20:03Z</dcterms:created>
  <dcterms:modified xsi:type="dcterms:W3CDTF">2026-06-21T17:50:20Z</dcterms:modified>
</cp:coreProperties>
</file>