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2" r:id="rId3"/>
    <p:sldId id="263" r:id="rId4"/>
    <p:sldId id="286" r:id="rId5"/>
    <p:sldId id="279" r:id="rId6"/>
    <p:sldId id="280" r:id="rId7"/>
    <p:sldId id="265" r:id="rId8"/>
    <p:sldId id="266" r:id="rId9"/>
    <p:sldId id="267" r:id="rId10"/>
    <p:sldId id="268" r:id="rId11"/>
    <p:sldId id="269" r:id="rId12"/>
    <p:sldId id="283" r:id="rId13"/>
    <p:sldId id="270" r:id="rId14"/>
    <p:sldId id="271" r:id="rId15"/>
    <p:sldId id="284" r:id="rId16"/>
    <p:sldId id="282" r:id="rId17"/>
    <p:sldId id="273" r:id="rId18"/>
    <p:sldId id="290" r:id="rId19"/>
    <p:sldId id="291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EBC7D-C05A-4203-BB01-CF6173201B9A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F4F415-B4CE-4EEF-B3FE-D710BC7B83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761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F4F415-B4CE-4EEF-B3FE-D710BC7B838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538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bc97676e-86fb-55cf-8aca-43d22f248bd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76" y="0"/>
            <a:ext cx="91677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404664"/>
            <a:ext cx="69847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dirty="0" smtClean="0"/>
          </a:p>
          <a:p>
            <a:pPr algn="ctr"/>
            <a:endParaRPr lang="ru-RU" sz="4800" dirty="0"/>
          </a:p>
          <a:p>
            <a:pPr algn="ctr"/>
            <a:r>
              <a:rPr lang="ru-RU" sz="4800" dirty="0" smtClean="0"/>
              <a:t>Волшебство под Новый </a:t>
            </a:r>
            <a:r>
              <a:rPr lang="ru-RU" sz="4800" dirty="0" smtClean="0"/>
              <a:t>год</a:t>
            </a:r>
          </a:p>
          <a:p>
            <a:pPr algn="ctr"/>
            <a:r>
              <a:rPr lang="ru-RU" sz="3200" dirty="0" smtClean="0"/>
              <a:t>Мини-тренинг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4268621" y="5085184"/>
            <a:ext cx="48327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Подготовила:</a:t>
            </a:r>
          </a:p>
          <a:p>
            <a:r>
              <a:rPr lang="ru-RU" b="1" dirty="0" smtClean="0"/>
              <a:t>Симонова Елена Владимировна</a:t>
            </a:r>
          </a:p>
          <a:p>
            <a:r>
              <a:rPr lang="ru-RU" b="1" dirty="0" smtClean="0"/>
              <a:t>МБДОУ №77 «Родничок» НСП «Колокольчик»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5369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2143" y="937832"/>
            <a:ext cx="416789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7030A0"/>
                </a:solidFill>
              </a:rPr>
              <a:t>Узор судьбы</a:t>
            </a:r>
            <a:r>
              <a:rPr lang="ru-RU" sz="3600" dirty="0" smtClean="0">
                <a:solidFill>
                  <a:srgbClr val="7030A0"/>
                </a:solidFill>
              </a:rPr>
              <a:t>. </a:t>
            </a:r>
            <a:r>
              <a:rPr lang="ru-RU" sz="2400" b="1" i="1" dirty="0" smtClean="0"/>
              <a:t>Система представлений об уникальном узоре судьбы человека.</a:t>
            </a:r>
            <a:endParaRPr lang="ru-RU" dirty="0"/>
          </a:p>
          <a:p>
            <a:r>
              <a:rPr lang="ru-RU" sz="2400" b="1" dirty="0"/>
              <a:t>События жизни, сценарии жизни, сюжеты сказок и архетипы. Анализ сказок.</a:t>
            </a:r>
          </a:p>
          <a:p>
            <a:r>
              <a:rPr lang="ru-RU" sz="2400" b="1" dirty="0"/>
              <a:t>Разбирая и интерпретируя сказочные истории, мы можем понять их «подсказки»,</a:t>
            </a:r>
          </a:p>
          <a:p>
            <a:r>
              <a:rPr lang="ru-RU" sz="2400" b="1" dirty="0"/>
              <a:t>ключи, шифры и коды.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07461" y="1489285"/>
            <a:ext cx="5400600" cy="337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95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3649" y="404664"/>
            <a:ext cx="63367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7030A0"/>
                </a:solidFill>
              </a:rPr>
              <a:t>Точность.</a:t>
            </a:r>
          </a:p>
          <a:p>
            <a:r>
              <a:rPr lang="ru-RU" sz="2400" b="1" dirty="0"/>
              <a:t>Подбор точных слов, точной </a:t>
            </a:r>
            <a:r>
              <a:rPr lang="ru-RU" sz="2400" b="1" dirty="0" smtClean="0"/>
              <a:t>метафоры </a:t>
            </a:r>
            <a:r>
              <a:rPr lang="ru-RU" sz="2400" b="1" dirty="0"/>
              <a:t>и точных сказок для каждого человека:</a:t>
            </a:r>
          </a:p>
          <a:p>
            <a:r>
              <a:rPr lang="ru-RU" sz="2400" b="1" dirty="0"/>
              <a:t>и ребенка, и подростка и взрослого.</a:t>
            </a:r>
          </a:p>
          <a:p>
            <a:r>
              <a:rPr lang="ru-RU" sz="2400" b="1" dirty="0" smtClean="0"/>
              <a:t>Что позволяет создать </a:t>
            </a:r>
            <a:r>
              <a:rPr lang="ru-RU" sz="2400" b="1" dirty="0"/>
              <a:t>основу, каркас сказки, которую человек может написать и сам.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579" y="2996952"/>
            <a:ext cx="6336704" cy="357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32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476672"/>
            <a:ext cx="66247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7030A0"/>
                </a:solidFill>
              </a:rPr>
              <a:t>Как работает </a:t>
            </a:r>
            <a:r>
              <a:rPr lang="ru-RU" sz="3600" b="1" i="1" dirty="0" err="1">
                <a:solidFill>
                  <a:srgbClr val="7030A0"/>
                </a:solidFill>
              </a:rPr>
              <a:t>Сказкомоделирование</a:t>
            </a:r>
            <a:r>
              <a:rPr lang="ru-RU" sz="3600" b="1" i="1" dirty="0">
                <a:solidFill>
                  <a:srgbClr val="7030A0"/>
                </a:solidFill>
              </a:rPr>
              <a:t>?</a:t>
            </a:r>
          </a:p>
          <a:p>
            <a:r>
              <a:rPr lang="ru-RU" sz="2400" b="1" dirty="0" smtClean="0"/>
              <a:t>1</a:t>
            </a:r>
            <a:r>
              <a:rPr lang="ru-RU" sz="2400" b="1" dirty="0"/>
              <a:t>. Тонкие аспекты нашей личности разговаривают с нашим сознанием на языке образов и метафор.</a:t>
            </a:r>
          </a:p>
          <a:p>
            <a:r>
              <a:rPr lang="ru-RU" sz="2400" b="1" dirty="0"/>
              <a:t>2. В основе любой сказки лежит метафора.</a:t>
            </a:r>
          </a:p>
          <a:p>
            <a:r>
              <a:rPr lang="ru-RU" sz="2400" b="1" dirty="0"/>
              <a:t>3. Человек не воспринимает «голые» факты. Он всегда воспринимает их через призму своих представлений о жизни, через свою метафору. </a:t>
            </a:r>
          </a:p>
          <a:p>
            <a:r>
              <a:rPr lang="ru-RU" sz="2400" b="1" dirty="0"/>
              <a:t>4. Искаженная метафора искажает реальность.</a:t>
            </a:r>
          </a:p>
          <a:p>
            <a:r>
              <a:rPr lang="ru-RU" sz="2400" b="1" dirty="0"/>
              <a:t>5. Меняя метафору –меняем жизнь.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21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622903"/>
            <a:ext cx="6923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Упражнение «</a:t>
            </a:r>
            <a:r>
              <a:rPr lang="ru-RU" sz="3600" b="1" i="1" dirty="0">
                <a:solidFill>
                  <a:srgbClr val="7030A0"/>
                </a:solidFill>
              </a:rPr>
              <a:t>С</a:t>
            </a:r>
            <a:r>
              <a:rPr lang="ru-RU" sz="3600" b="1" i="1" dirty="0" smtClean="0">
                <a:solidFill>
                  <a:srgbClr val="7030A0"/>
                </a:solidFill>
              </a:rPr>
              <a:t>казочный строй»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0270" y="1269234"/>
            <a:ext cx="793413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Исследователь русской сказки  В.Я </a:t>
            </a:r>
            <a:r>
              <a:rPr lang="ru-RU" sz="2400" b="1" dirty="0" err="1" smtClean="0"/>
              <a:t>Пропп</a:t>
            </a:r>
            <a:r>
              <a:rPr lang="ru-RU" sz="2400" b="1" dirty="0" smtClean="0"/>
              <a:t> разработал схему построения сюжета: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Зачин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Существование запрета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Нарушение запрета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Наказание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Отправление в путь (испытание героя)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Чудесные помощники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Достижение цели (битва, схватка)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Погоня (использование волшебных предметов)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Приезд домой 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Предательство (</a:t>
            </a:r>
            <a:r>
              <a:rPr lang="ru-RU" sz="2400" b="1" dirty="0" err="1" smtClean="0"/>
              <a:t>неузнавание</a:t>
            </a:r>
            <a:r>
              <a:rPr lang="ru-RU" sz="2400" b="1" dirty="0" smtClean="0"/>
              <a:t>)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Признание героя</a:t>
            </a:r>
          </a:p>
          <a:p>
            <a:pPr marL="1257300" lvl="2" indent="-342900">
              <a:buAutoNum type="arabicPeriod"/>
            </a:pPr>
            <a:r>
              <a:rPr lang="ru-RU" sz="2400" b="1" dirty="0" smtClean="0"/>
              <a:t>Концовка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5398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3" y="692696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Упражнение «Тренажер создания ёмкой метафоры»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2204864"/>
            <a:ext cx="56886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Ситуация 1. «В моей жизни постоянно повторяются одни и те же проблемы и я не знаю как из этого выбраться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Ситуация 2. «У меня так много важных дел, что вечно не хватает времени на себя и свою собственную жизнь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Ситуация 3. «Я чувствую себя очень одинокой и несчастной, так хочется найти родственную душу». </a:t>
            </a:r>
          </a:p>
        </p:txBody>
      </p:sp>
    </p:spTree>
    <p:extLst>
      <p:ext uri="{BB962C8B-B14F-4D97-AF65-F5344CB8AC3E}">
        <p14:creationId xmlns:p14="http://schemas.microsoft.com/office/powerpoint/2010/main" val="215154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441538"/>
            <a:ext cx="7385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solidFill>
                  <a:srgbClr val="7030A0"/>
                </a:solidFill>
              </a:rPr>
              <a:t>Упражнение «Подбери метафору»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8471" y="1098371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Отношения                                                             _________________________________</a:t>
            </a:r>
          </a:p>
          <a:p>
            <a:r>
              <a:rPr lang="ru-RU" dirty="0" smtClean="0"/>
              <a:t>(разорвать со-зависимые отношения)            _________________________________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36897" y="1873059"/>
            <a:ext cx="836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Отношения                                                              _________________________________</a:t>
            </a:r>
          </a:p>
          <a:p>
            <a:r>
              <a:rPr lang="ru-RU" dirty="0" smtClean="0"/>
              <a:t>(найти свою любовь)                                            _________________________________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6897" y="2708920"/>
            <a:ext cx="83645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Деньги                                                                      _________________________________</a:t>
            </a:r>
          </a:p>
          <a:p>
            <a:r>
              <a:rPr lang="ru-RU" dirty="0" smtClean="0"/>
              <a:t>(денежную энергию можно рассматривать   _________________________________</a:t>
            </a:r>
          </a:p>
          <a:p>
            <a:r>
              <a:rPr lang="ru-RU" dirty="0"/>
              <a:t>к</a:t>
            </a:r>
            <a:r>
              <a:rPr lang="ru-RU" dirty="0" smtClean="0"/>
              <a:t>ак поток или животное)                                     _________________________________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48471" y="3783870"/>
            <a:ext cx="8354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Понять саму себя                                                   _________________________________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_________________________________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74800" y="4581128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Повысить самооценку                                          _________________________________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_________________________________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48471" y="5379333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Внутренние проблемы                                         _________________________________</a:t>
            </a:r>
          </a:p>
          <a:p>
            <a:r>
              <a:rPr lang="ru-RU" dirty="0" smtClean="0"/>
              <a:t>(страх, гнев, обиды, зависть)                              _________________________________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20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404664"/>
            <a:ext cx="770485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1. Выберите 3 основных сферы Вашей жизни –Отношения, Финансы, Здоровье и т.д., которые наиболее актуальны для вас в данный момент.</a:t>
            </a:r>
          </a:p>
          <a:p>
            <a:r>
              <a:rPr lang="ru-RU" sz="2400" b="1" dirty="0"/>
              <a:t>2. Каким сказочным героем в каждой из этих сфер Вы себя чувствуете? И как Вы это понимаете</a:t>
            </a:r>
          </a:p>
          <a:p>
            <a:r>
              <a:rPr lang="ru-RU" sz="2400" b="1" dirty="0"/>
              <a:t>3. Насколько Вас это устраивает?</a:t>
            </a:r>
          </a:p>
          <a:p>
            <a:r>
              <a:rPr lang="ru-RU" sz="2400" b="1" dirty="0"/>
              <a:t>4.  А  каким сказочным героем Вы хотели бы быть?</a:t>
            </a:r>
          </a:p>
          <a:p>
            <a:r>
              <a:rPr lang="ru-RU" sz="2400" b="1" dirty="0"/>
              <a:t>5. Как Вы поймете, что Вы УЖЕ стали этим героем? Назовите 3 –5 –7 критериев</a:t>
            </a:r>
            <a:r>
              <a:rPr lang="ru-RU" sz="2400" b="1" dirty="0" smtClean="0"/>
              <a:t>.</a:t>
            </a:r>
            <a:r>
              <a:rPr lang="ru-RU" sz="2400" b="1" dirty="0"/>
              <a:t> </a:t>
            </a:r>
            <a:endParaRPr lang="ru-RU" sz="2400" b="1" dirty="0" smtClean="0"/>
          </a:p>
          <a:p>
            <a:r>
              <a:rPr lang="ru-RU" sz="2400" b="1" dirty="0" smtClean="0"/>
              <a:t>6</a:t>
            </a:r>
            <a:r>
              <a:rPr lang="ru-RU" sz="2400" b="1" dirty="0"/>
              <a:t>. Как Вы можете достичь этого состояния? </a:t>
            </a:r>
          </a:p>
          <a:p>
            <a:r>
              <a:rPr lang="ru-RU" sz="2400" b="1" dirty="0"/>
              <a:t>7. Какие ресурсы у Вас уже для этого есть?</a:t>
            </a:r>
          </a:p>
          <a:p>
            <a:r>
              <a:rPr lang="ru-RU" sz="2400" b="1" dirty="0"/>
              <a:t>8. А какие еще могут понадобиться? (Это могут быть люди, знания, волшебные силы или предметы, обстоятельства и т.д.)</a:t>
            </a:r>
          </a:p>
          <a:p>
            <a:r>
              <a:rPr lang="ru-RU" sz="2400" b="1" dirty="0"/>
              <a:t>10. Где Вы можете их взять?</a:t>
            </a:r>
          </a:p>
          <a:p>
            <a:r>
              <a:rPr lang="ru-RU" sz="2400" b="1" dirty="0"/>
              <a:t>11. Что Вам нужно сделать, чтобы их получить?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31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760" y="46365"/>
            <a:ext cx="4570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Сказка по алгоритму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692696"/>
            <a:ext cx="892899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Шаг 1. Жила была…. (описание главной героини/героя)…..</a:t>
            </a:r>
            <a:endParaRPr lang="ru-RU" sz="2400" dirty="0"/>
          </a:p>
          <a:p>
            <a:r>
              <a:rPr lang="ru-RU" sz="2400" b="1" dirty="0"/>
              <a:t>Шаг 2. Но вот беда …. (в чем героиня испытывала дефицит, как ей было с этим трудно жить)….</a:t>
            </a:r>
            <a:endParaRPr lang="ru-RU" sz="2400" dirty="0"/>
          </a:p>
          <a:p>
            <a:r>
              <a:rPr lang="ru-RU" sz="2400" b="1" dirty="0"/>
              <a:t>Шаг 3. А хотелось ей …. (желаемое состояние героини)….</a:t>
            </a:r>
            <a:endParaRPr lang="ru-RU" sz="2400" dirty="0"/>
          </a:p>
          <a:p>
            <a:r>
              <a:rPr lang="ru-RU" sz="2400" b="1" dirty="0"/>
              <a:t>Шаг 4. И вот однажды ….(описание приключений героини. Что взяла с собой, какие испытание ей пришлось преодолеть, каких помощников встретить, какие дары обрести)</a:t>
            </a:r>
            <a:endParaRPr lang="ru-RU" sz="2400" dirty="0"/>
          </a:p>
          <a:p>
            <a:r>
              <a:rPr lang="ru-RU" sz="2400" b="1" dirty="0"/>
              <a:t>Шаг 5. И вот, перед ее очами (победа, получение желаемого)…..</a:t>
            </a:r>
            <a:endParaRPr lang="ru-RU" sz="2400" dirty="0"/>
          </a:p>
          <a:p>
            <a:r>
              <a:rPr lang="ru-RU" sz="2400" b="1" dirty="0"/>
              <a:t>Шаг 6. И стала она ни в сказке сказать, а пером описать … (новое состояние)…</a:t>
            </a:r>
            <a:endParaRPr lang="ru-RU" sz="2400" dirty="0"/>
          </a:p>
          <a:p>
            <a:r>
              <a:rPr lang="ru-RU" sz="2400" b="1" dirty="0"/>
              <a:t>Шаг 7. Вернулась домой и закатила пир на весь мир.</a:t>
            </a:r>
            <a:endParaRPr lang="ru-RU" sz="2400" dirty="0"/>
          </a:p>
          <a:p>
            <a:r>
              <a:rPr lang="ru-RU" sz="2400" b="1" dirty="0"/>
              <a:t>Шаг 8. Образ будущего. ВАЖНО!!! Прописываем в настоящем времени, как  будто у Вас уже это есть.</a:t>
            </a:r>
            <a:endParaRPr lang="ru-RU" sz="2400" dirty="0"/>
          </a:p>
          <a:p>
            <a:r>
              <a:rPr lang="ru-RU" sz="2400" b="1" dirty="0"/>
              <a:t>Шаг 9. ПО ЖЕЛАНИЮ. И сейчас живет припеваючи, горя не зная и своим потомкам завещая … (Герой формирует 3-5-7- заветов, которые будут основой нового состояния для потомков).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5" name="es_for-evermor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2696" y="655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16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2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1556792"/>
            <a:ext cx="70567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Что </a:t>
            </a:r>
            <a:r>
              <a:rPr lang="ru-RU" sz="2400" b="1" dirty="0"/>
              <a:t>это значит?  - Это значит придать некую форму содержанию, тому, что вы написали.</a:t>
            </a:r>
          </a:p>
          <a:p>
            <a:r>
              <a:rPr lang="ru-RU" sz="2400" b="1" dirty="0"/>
              <a:t> </a:t>
            </a:r>
          </a:p>
          <a:p>
            <a:r>
              <a:rPr lang="ru-RU" sz="2400" b="1" dirty="0"/>
              <a:t>ВКЛЮЧАЕТ В СЕБЯ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b="1" i="1" dirty="0"/>
              <a:t>Символические действия 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b="1" i="1" dirty="0"/>
              <a:t>Фраза оберег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400" b="1" i="1" dirty="0"/>
              <a:t>Запуск сказки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4176" y="562242"/>
            <a:ext cx="4031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solidFill>
                  <a:srgbClr val="7030A0"/>
                </a:solidFill>
                <a:cs typeface="Times New Roman" pitchFamily="18" charset="0"/>
              </a:rPr>
              <a:t>УПАКОВКА СКАЗКИ</a:t>
            </a:r>
          </a:p>
        </p:txBody>
      </p:sp>
      <p:pic>
        <p:nvPicPr>
          <p:cNvPr id="3075" name="Picture 3" descr="C:\Users\Admin\Desktop\Сказки\16d3067f17be130da65448c82724eb3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36912"/>
            <a:ext cx="3312368" cy="395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67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4093" y="116632"/>
            <a:ext cx="763284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/>
              <a:t>Символические действия:</a:t>
            </a:r>
          </a:p>
          <a:p>
            <a:r>
              <a:rPr lang="ru-RU" sz="2400" b="1" dirty="0"/>
              <a:t>П</a:t>
            </a:r>
            <a:r>
              <a:rPr lang="ru-RU" sz="2400" b="1" dirty="0" smtClean="0"/>
              <a:t>есня</a:t>
            </a:r>
            <a:r>
              <a:rPr lang="ru-RU" sz="2400" dirty="0" smtClean="0"/>
              <a:t> </a:t>
            </a:r>
            <a:r>
              <a:rPr lang="ru-RU" sz="2400" dirty="0"/>
              <a:t>– ритм, рифма</a:t>
            </a:r>
            <a:r>
              <a:rPr lang="ru-RU" sz="2400" b="1" dirty="0"/>
              <a:t> </a:t>
            </a:r>
            <a:r>
              <a:rPr lang="ru-RU" sz="2400" dirty="0"/>
              <a:t>усиливает действие в пространстве</a:t>
            </a:r>
          </a:p>
          <a:p>
            <a:r>
              <a:rPr lang="ru-RU" sz="2400" b="1" dirty="0"/>
              <a:t>Танец</a:t>
            </a:r>
            <a:r>
              <a:rPr lang="ru-RU" sz="2400" dirty="0"/>
              <a:t> Можете придумать несколько движения, а можете протанцевать вашу  историю</a:t>
            </a:r>
          </a:p>
          <a:p>
            <a:r>
              <a:rPr lang="ru-RU" sz="2400" b="1" dirty="0"/>
              <a:t>Рисунок</a:t>
            </a:r>
            <a:r>
              <a:rPr lang="ru-RU" sz="2400" dirty="0"/>
              <a:t> – любой</a:t>
            </a:r>
          </a:p>
          <a:p>
            <a:r>
              <a:rPr lang="ru-RU" sz="2400" b="1" dirty="0"/>
              <a:t>Работа с песком или землей, сыпучий материал</a:t>
            </a:r>
            <a:r>
              <a:rPr lang="ru-RU" sz="2400" dirty="0"/>
              <a:t> – в 50 раз увеличивает скорость воплощение сказки!!!</a:t>
            </a:r>
          </a:p>
          <a:p>
            <a:r>
              <a:rPr lang="ru-RU" sz="2400" b="1" dirty="0"/>
              <a:t>Вышивка, рукоделие</a:t>
            </a:r>
            <a:r>
              <a:rPr lang="ru-RU" sz="2400" dirty="0"/>
              <a:t> –вкладываем в символы смысл реализации сказки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/>
              <a:t>ВАЖНО!!! Работаем в благостном хорошем настроении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3968" y="4365104"/>
            <a:ext cx="770485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Фраза Оберег</a:t>
            </a:r>
            <a:endParaRPr lang="ru-RU" sz="2800" b="1" i="1" dirty="0"/>
          </a:p>
          <a:p>
            <a:r>
              <a:rPr lang="ru-RU" dirty="0"/>
              <a:t> </a:t>
            </a:r>
          </a:p>
          <a:p>
            <a:r>
              <a:rPr lang="ru-RU" sz="2400" b="1" dirty="0"/>
              <a:t>Пусть это или нечто лучшее гармонично и </a:t>
            </a:r>
            <a:r>
              <a:rPr lang="ru-RU" sz="2400" b="1" dirty="0" err="1"/>
              <a:t>экологично</a:t>
            </a:r>
            <a:r>
              <a:rPr lang="ru-RU" sz="2400" b="1" dirty="0"/>
              <a:t> войдет в мою жизнь и принесет счастье и радость мне, и всем, кого это касается.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93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08202" y="548680"/>
            <a:ext cx="4559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Возможности сказки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3" y="1124744"/>
            <a:ext cx="84969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Что дает сказка детям: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Передает важные знания о действии общих законов жизни в зашифрованном виде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Учит размышлять о людях, жизни, мироздании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Развивает эмоциональный интеллект, воображение, мышление, память, речь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Обогащает жизненный опыт ребенка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Дает нравственные эталоны, различение добра и зла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6642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95764" y="356687"/>
            <a:ext cx="2344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/>
              <a:t>Запуск сказки</a:t>
            </a:r>
            <a:endParaRPr lang="ru-RU" sz="28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879907"/>
            <a:ext cx="81369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Плыви моя сказка, как  лодочка,  по волнам благоприятных событий для достижения моей цели легко и радостно во благо меня, моей </a:t>
            </a:r>
            <a:r>
              <a:rPr lang="ru-RU" sz="2400" b="1" i="1" dirty="0" smtClean="0"/>
              <a:t>семьи, </a:t>
            </a:r>
            <a:r>
              <a:rPr lang="ru-RU" sz="2400" b="1" i="1" dirty="0"/>
              <a:t>всех, кого это касается.</a:t>
            </a:r>
            <a:endParaRPr lang="ru-RU" sz="2400" b="1" dirty="0"/>
          </a:p>
          <a:p>
            <a:r>
              <a:rPr lang="ru-RU" sz="2400" b="1" dirty="0"/>
              <a:t> </a:t>
            </a:r>
          </a:p>
          <a:p>
            <a:r>
              <a:rPr lang="ru-RU" sz="2400" dirty="0"/>
              <a:t>ВАЖНО!!! ПРИ ИЗГОТОВЛЕНИИ поделки визуально представляйте желаемый результат. Поддерживайте благостное настроение))))</a:t>
            </a:r>
          </a:p>
        </p:txBody>
      </p:sp>
      <p:pic>
        <p:nvPicPr>
          <p:cNvPr id="5" name="Picture 2" descr="C:\Users\Admin\Desktop\Сказки\360_F_60344450_7NGsqoTLd3HuBQZsLiSZAsyP1yJamNhj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926894"/>
            <a:ext cx="4968552" cy="281447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72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2276872"/>
            <a:ext cx="72603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7030A0"/>
                </a:solidFill>
              </a:rPr>
              <a:t>Спасибо за внимание</a:t>
            </a:r>
            <a:endParaRPr lang="ru-RU" sz="6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60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84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836712"/>
            <a:ext cx="791723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Возможности сказки для подростков и взрослых:</a:t>
            </a:r>
          </a:p>
          <a:p>
            <a:pPr marL="285750" indent="-285750">
              <a:buFontTx/>
              <a:buChar char="-"/>
            </a:pPr>
            <a:r>
              <a:rPr lang="ru-RU" sz="2800" b="1" dirty="0"/>
              <a:t>Р</a:t>
            </a:r>
            <a:r>
              <a:rPr lang="ru-RU" sz="2800" b="1" dirty="0" smtClean="0"/>
              <a:t>есурсы, качества, возможности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Решение в трудной ситуации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Развитие воображения и творчества</a:t>
            </a:r>
          </a:p>
          <a:p>
            <a:pPr marL="285750" indent="-285750">
              <a:buFontTx/>
              <a:buChar char="-"/>
            </a:pPr>
            <a:r>
              <a:rPr lang="ru-RU" sz="2800" b="1" dirty="0"/>
              <a:t>П</a:t>
            </a:r>
            <a:r>
              <a:rPr lang="ru-RU" sz="2800" b="1" dirty="0" smtClean="0"/>
              <a:t>онимать себя и свои способности</a:t>
            </a:r>
          </a:p>
          <a:p>
            <a:pPr marL="285750" indent="-285750">
              <a:buFontTx/>
              <a:buChar char="-"/>
            </a:pPr>
            <a:r>
              <a:rPr lang="ru-RU" sz="2800" b="1" dirty="0"/>
              <a:t>Н</a:t>
            </a:r>
            <a:r>
              <a:rPr lang="ru-RU" sz="2800" b="1" dirty="0" smtClean="0"/>
              <a:t>айти ответы на актуальные вопросы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Научиться строить отношения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Осознание шифра сказок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Сменить роли, выход из жизненного сценария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380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Сказки\scale_12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004542" cy="279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3013501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cs typeface="Times New Roman" pitchFamily="18" charset="0"/>
              </a:rPr>
              <a:t>В.Я.Пропп</a:t>
            </a:r>
            <a:r>
              <a:rPr lang="ru-RU" sz="2400" b="1" dirty="0" smtClean="0">
                <a:cs typeface="Times New Roman" pitchFamily="18" charset="0"/>
              </a:rPr>
              <a:t> – советский филолог и фольклорист</a:t>
            </a:r>
            <a:endParaRPr lang="ru-RU" sz="2400" b="1" dirty="0"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1458" y="220036"/>
            <a:ext cx="3098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cs typeface="Times New Roman" pitchFamily="18" charset="0"/>
              </a:rPr>
              <a:t>Мария-Луиза фон Франц — доктор философии, сотрудница, единомышленница </a:t>
            </a:r>
            <a:r>
              <a:rPr lang="ru-RU" sz="2400" b="1" dirty="0" smtClean="0">
                <a:cs typeface="Times New Roman" pitchFamily="18" charset="0"/>
              </a:rPr>
              <a:t>Карла </a:t>
            </a:r>
            <a:r>
              <a:rPr lang="ru-RU" sz="2400" b="1" dirty="0">
                <a:cs typeface="Times New Roman" pitchFamily="18" charset="0"/>
              </a:rPr>
              <a:t>Густава </a:t>
            </a:r>
            <a:r>
              <a:rPr lang="ru-RU" sz="2400" b="1" dirty="0" smtClean="0">
                <a:cs typeface="Times New Roman" pitchFamily="18" charset="0"/>
              </a:rPr>
              <a:t>Юнга</a:t>
            </a:r>
            <a:r>
              <a:rPr lang="ru-RU" sz="2400" b="1" dirty="0"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 descr="C:\Users\Admin\Desktop\Сказки\m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11570"/>
            <a:ext cx="2088232" cy="277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Сказки\bd011d9b-5eb3-5712-82fa-ee5a7bf89dd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" t="1854" r="10330" b="-1668"/>
          <a:stretch/>
        </p:blipFill>
        <p:spPr bwMode="auto">
          <a:xfrm>
            <a:off x="4313560" y="3766038"/>
            <a:ext cx="2785368" cy="297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53392" y="5445224"/>
            <a:ext cx="3290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cs typeface="Times New Roman" pitchFamily="18" charset="0"/>
              </a:rPr>
              <a:t>Дж.Родари</a:t>
            </a:r>
            <a:r>
              <a:rPr lang="ru-RU" sz="2400" b="1" dirty="0" smtClean="0">
                <a:cs typeface="Times New Roman" pitchFamily="18" charset="0"/>
              </a:rPr>
              <a:t> – итальянский детский писатель, сказочник</a:t>
            </a:r>
            <a:endParaRPr lang="ru-RU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42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8572" y="1237095"/>
            <a:ext cx="7787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Язык, 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котором можно говорить с внутренним миром человека, его бессознательным, его душой.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72" y="2252758"/>
            <a:ext cx="7355836" cy="4416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7796" y="188640"/>
            <a:ext cx="60813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solidFill>
                  <a:srgbClr val="7030A0"/>
                </a:solidFill>
              </a:rPr>
              <a:t>Комплексная </a:t>
            </a:r>
            <a:r>
              <a:rPr lang="ru-RU" sz="3600" b="1" i="1" dirty="0" err="1">
                <a:solidFill>
                  <a:srgbClr val="7030A0"/>
                </a:solidFill>
              </a:rPr>
              <a:t>сказкотерапия</a:t>
            </a:r>
            <a:endParaRPr lang="ru-RU" sz="3600" b="1" i="1" dirty="0">
              <a:solidFill>
                <a:srgbClr val="7030A0"/>
              </a:solidFill>
            </a:endParaRPr>
          </a:p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Зинкевич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-Евстигнеева Т.Д.)</a:t>
            </a:r>
          </a:p>
        </p:txBody>
      </p:sp>
    </p:spTree>
    <p:extLst>
      <p:ext uri="{BB962C8B-B14F-4D97-AF65-F5344CB8AC3E}">
        <p14:creationId xmlns:p14="http://schemas.microsoft.com/office/powerpoint/2010/main" val="306377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434082"/>
              </p:ext>
            </p:extLst>
          </p:nvPr>
        </p:nvGraphicFramePr>
        <p:xfrm>
          <a:off x="899592" y="476672"/>
          <a:ext cx="72008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4441"/>
                <a:gridCol w="2441369"/>
                <a:gridCol w="227499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Чего хочет «рептилия»?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Чего хочет «</a:t>
                      </a:r>
                      <a:r>
                        <a:rPr lang="ru-RU" sz="2400" dirty="0" err="1" smtClean="0"/>
                        <a:t>лимбика</a:t>
                      </a:r>
                      <a:r>
                        <a:rPr lang="ru-RU" sz="2400" dirty="0" smtClean="0"/>
                        <a:t>»?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Чего хочет «новый мозг»?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14820"/>
              </p:ext>
            </p:extLst>
          </p:nvPr>
        </p:nvGraphicFramePr>
        <p:xfrm>
          <a:off x="899592" y="1700808"/>
          <a:ext cx="72008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2448272"/>
                <a:gridCol w="223224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- Питаться</a:t>
                      </a:r>
                    </a:p>
                    <a:p>
                      <a:r>
                        <a:rPr lang="ru-RU" dirty="0" smtClean="0"/>
                        <a:t>- Размножаться</a:t>
                      </a:r>
                    </a:p>
                    <a:p>
                      <a:r>
                        <a:rPr lang="ru-RU" dirty="0" smtClean="0"/>
                        <a:t>- Защищаться: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Бесконечного комфорта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 Хорошо и вкусно кушать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 Интересно отдыхать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 Постоянно радоваться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 Наслаждаться жизнью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 Любить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 Развиваться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</a:t>
                      </a:r>
                      <a:r>
                        <a:rPr lang="ru-RU" baseline="0" dirty="0" smtClean="0"/>
                        <a:t> Д</a:t>
                      </a:r>
                      <a:r>
                        <a:rPr lang="ru-RU" dirty="0" smtClean="0"/>
                        <a:t>умать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 Анализировать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 Планировать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 Оценивать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- Сравнивать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22595" y="4941168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Желания </a:t>
            </a:r>
            <a:r>
              <a:rPr lang="ru-RU" sz="2400" b="1" i="1" dirty="0" err="1" smtClean="0"/>
              <a:t>лимбической</a:t>
            </a:r>
            <a:r>
              <a:rPr lang="ru-RU" sz="2400" b="1" i="1" dirty="0" smtClean="0"/>
              <a:t> системы оказывают влияние на все три системы мозга !!!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45413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7022" y="657562"/>
            <a:ext cx="39289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Разные грани нашей личности говорят с нами на языке метафор и образов.</a:t>
            </a:r>
          </a:p>
          <a:p>
            <a:r>
              <a:rPr lang="ru-RU" sz="2400" b="1" dirty="0" smtClean="0"/>
              <a:t>Разговор с подсознанием: метафора способна соединить сознание с подсознанием и помочь с достижением поставленной цели.</a:t>
            </a:r>
            <a:endParaRPr lang="ru-RU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57562"/>
            <a:ext cx="3456384" cy="370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59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260648"/>
            <a:ext cx="8136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7030A0"/>
                </a:solidFill>
              </a:rPr>
              <a:t>Воспитание. </a:t>
            </a:r>
            <a:r>
              <a:rPr lang="ru-RU" sz="3600" b="1" i="1" dirty="0" smtClean="0">
                <a:solidFill>
                  <a:srgbClr val="7030A0"/>
                </a:solidFill>
              </a:rPr>
              <a:t>(В </a:t>
            </a:r>
            <a:r>
              <a:rPr lang="ru-RU" sz="3600" b="1" i="1" dirty="0">
                <a:solidFill>
                  <a:srgbClr val="7030A0"/>
                </a:solidFill>
              </a:rPr>
              <a:t>– Ось – </a:t>
            </a:r>
            <a:r>
              <a:rPr lang="ru-RU" sz="3600" b="1" i="1" dirty="0" smtClean="0">
                <a:solidFill>
                  <a:srgbClr val="7030A0"/>
                </a:solidFill>
              </a:rPr>
              <a:t>Питание)</a:t>
            </a:r>
          </a:p>
          <a:p>
            <a:r>
              <a:rPr lang="ru-RU" sz="2400" b="1" i="1" dirty="0" smtClean="0"/>
              <a:t>Воспитательная система, формирующая и </a:t>
            </a:r>
            <a:r>
              <a:rPr lang="ru-RU" sz="2400" b="1" i="1" dirty="0" err="1" smtClean="0"/>
              <a:t>поддержавающая</a:t>
            </a:r>
            <a:r>
              <a:rPr lang="ru-RU" sz="2400" b="1" i="1" dirty="0" smtClean="0"/>
              <a:t> созидательную систему ценностей человека.</a:t>
            </a:r>
            <a:endParaRPr lang="ru-RU" sz="2400" b="1" i="1" dirty="0"/>
          </a:p>
          <a:p>
            <a:r>
              <a:rPr lang="ru-RU" sz="2400" b="1" dirty="0"/>
              <a:t>Все сказки несут информацию о жизненных ценностях. </a:t>
            </a:r>
            <a:r>
              <a:rPr lang="ru-RU" sz="2400" b="1" dirty="0" smtClean="0"/>
              <a:t>Благодаря </a:t>
            </a:r>
            <a:r>
              <a:rPr lang="ru-RU" sz="2400" b="1" dirty="0"/>
              <a:t>этому </a:t>
            </a:r>
            <a:r>
              <a:rPr lang="ru-RU" sz="2400" b="1" dirty="0" smtClean="0"/>
              <a:t>укрепляется </a:t>
            </a:r>
            <a:r>
              <a:rPr lang="ru-RU" sz="2400" b="1" dirty="0"/>
              <a:t>«ось человека», его жизненный стержень.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122969"/>
            <a:ext cx="6048672" cy="359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48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1920x1200-px-3D-ART-flowers-nature-spring-17463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476672"/>
            <a:ext cx="7704856" cy="216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7030A0"/>
                </a:solidFill>
              </a:rPr>
              <a:t>Эмоции. </a:t>
            </a:r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Система развития эмоционального интеллекта.</a:t>
            </a:r>
            <a:endParaRPr lang="ru-RU" sz="3600" b="1" i="1" dirty="0" smtClean="0">
              <a:solidFill>
                <a:srgbClr val="7030A0"/>
              </a:solidFill>
            </a:endParaRPr>
          </a:p>
          <a:p>
            <a:r>
              <a:rPr lang="ru-RU" sz="2400" b="1" dirty="0" smtClean="0"/>
              <a:t>Сказки помогают детям и взрослым узнавать о разных чувствах и переживаниях, а также учиться понимать других людей.</a:t>
            </a:r>
            <a:endParaRPr lang="ru-RU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36912"/>
            <a:ext cx="6158458" cy="3997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824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1091</Words>
  <Application>Microsoft Office PowerPoint</Application>
  <PresentationFormat>Экран (4:3)</PresentationFormat>
  <Paragraphs>146</Paragraphs>
  <Slides>22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60</cp:revision>
  <dcterms:created xsi:type="dcterms:W3CDTF">2025-01-23T06:31:04Z</dcterms:created>
  <dcterms:modified xsi:type="dcterms:W3CDTF">2026-07-19T16:35:37Z</dcterms:modified>
</cp:coreProperties>
</file>