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4" r:id="rId5"/>
    <p:sldId id="265" r:id="rId6"/>
    <p:sldId id="266" r:id="rId7"/>
    <p:sldId id="270" r:id="rId8"/>
    <p:sldId id="278" r:id="rId9"/>
    <p:sldId id="279" r:id="rId10"/>
    <p:sldId id="271" r:id="rId11"/>
    <p:sldId id="282" r:id="rId12"/>
    <p:sldId id="272" r:id="rId13"/>
    <p:sldId id="273" r:id="rId14"/>
    <p:sldId id="274" r:id="rId15"/>
    <p:sldId id="275" r:id="rId16"/>
    <p:sldId id="276" r:id="rId17"/>
    <p:sldId id="280" r:id="rId18"/>
    <p:sldId id="277" r:id="rId19"/>
    <p:sldId id="281" r:id="rId20"/>
    <p:sldId id="288" r:id="rId21"/>
    <p:sldId id="259" r:id="rId22"/>
    <p:sldId id="261" r:id="rId23"/>
    <p:sldId id="285" r:id="rId24"/>
    <p:sldId id="289" r:id="rId25"/>
    <p:sldId id="262" r:id="rId26"/>
    <p:sldId id="284" r:id="rId27"/>
    <p:sldId id="260" r:id="rId28"/>
    <p:sldId id="258" r:id="rId29"/>
    <p:sldId id="283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5;&#1077;&#1089;&#1085;&#1080;%20&#1074;&#1086;&#1081;&#1085;&#1072;\(+)&#1050;&#1080;&#1085;&#1086;%20&#1080;&#1076;&#1105;&#1090;....mp3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 ПОБЕДА\картинки\440806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58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7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kumimoji="0" lang="ru-RU" sz="2400" b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МБДОУ города Магадана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             «Детский сад комбинированного вида № 53»</a:t>
            </a:r>
            <a:endParaRPr kumimoji="0" lang="ru-RU" sz="7200" b="0" u="none" strike="noStrike" cap="none" normalizeH="0" baseline="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72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r>
              <a:rPr kumimoji="0" lang="ru-RU" sz="6000" b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«Мы помним!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latin typeface="Georgia" pitchFamily="18" charset="0"/>
                <a:cs typeface="Times New Roman" pitchFamily="18" charset="0"/>
              </a:rPr>
              <a:t>                                   Мы гордимся!»</a:t>
            </a:r>
            <a:endParaRPr kumimoji="0" lang="ru-RU" sz="3200" b="0" u="none" strike="noStrike" cap="none" normalizeH="0" baseline="0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5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488" y="4643446"/>
            <a:ext cx="6286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                         Разработчики  проекта: </a:t>
            </a:r>
          </a:p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                               Григорьева В.А.</a:t>
            </a:r>
          </a:p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                               </a:t>
            </a:r>
            <a:r>
              <a:rPr lang="ru-RU" sz="24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Чижикова</a:t>
            </a:r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С.М.</a:t>
            </a:r>
          </a:p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                                </a:t>
            </a:r>
            <a:r>
              <a:rPr lang="ru-RU" sz="2400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Кальченко</a:t>
            </a:r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И.Н.</a:t>
            </a:r>
          </a:p>
          <a:p>
            <a:r>
              <a:rPr lang="ru-RU" sz="24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гр. «Солнышко»</a:t>
            </a:r>
            <a:endParaRPr lang="ru-RU" sz="24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Экскурсия в «Галерею Славы»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20160429_10070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243869">
            <a:off x="285720" y="1357298"/>
            <a:ext cx="4038600" cy="2271713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Содержимое 6" descr="20160429_0956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360836">
            <a:off x="4751328" y="1419734"/>
            <a:ext cx="4038600" cy="2271713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26" name="Picture 2" descr="C:\Users\User\Desktop\Лучшшее\20160429_100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7135">
            <a:off x="366214" y="4304806"/>
            <a:ext cx="3669792" cy="206425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7" name="Picture 3" descr="C:\Users\User\Desktop\Лучшшее\20160429_1025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1267">
            <a:off x="5110696" y="4354993"/>
            <a:ext cx="3669792" cy="206425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8" name="Picture 4" descr="C:\Users\User\Desktop\Лучшшее\IMG-20160429-WA0028.jpg"/>
          <p:cNvPicPr>
            <a:picLocks noChangeAspect="1" noChangeArrowheads="1"/>
          </p:cNvPicPr>
          <p:nvPr/>
        </p:nvPicPr>
        <p:blipFill>
          <a:blip r:embed="rId7" cstate="print"/>
          <a:srcRect r="13067"/>
          <a:stretch>
            <a:fillRect/>
          </a:stretch>
        </p:blipFill>
        <p:spPr bwMode="auto">
          <a:xfrm>
            <a:off x="3214678" y="3071810"/>
            <a:ext cx="2428879" cy="1571611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ПРОЕКТ ПОБЕДА\картинки\Screenshot_2017-04-12-15-25-41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91952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Конкурс поздравительных открыток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для ветеранов (совместный проект с гимназией №13)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20170410_1806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495" t="8164" r="18749"/>
          <a:stretch>
            <a:fillRect/>
          </a:stretch>
        </p:blipFill>
        <p:spPr>
          <a:xfrm rot="20829413">
            <a:off x="277407" y="2829089"/>
            <a:ext cx="4582773" cy="3011765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5" name="Содержимое 4" descr="20170410_18031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l="13443" r="6958"/>
          <a:stretch>
            <a:fillRect/>
          </a:stretch>
        </p:blipFill>
        <p:spPr>
          <a:xfrm>
            <a:off x="4857752" y="2285992"/>
            <a:ext cx="3940334" cy="2506468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8" name="Picture 2" descr="C:\Users\User\Desktop\ПРОЕКТ ПОБЕДА\прозрачная картинка\0_74201_3c5b4492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57140">
            <a:off x="4256792" y="5125040"/>
            <a:ext cx="2547099" cy="14334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ПРОЕКТ ПОБЕДА\картинки\Screenshot_2017-04-12-15-28-28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Смотр строя и песни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 «Юные защитники Отечества»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9458"/>
          <a:stretch>
            <a:fillRect/>
          </a:stretch>
        </p:blipFill>
        <p:spPr>
          <a:xfrm rot="21272900">
            <a:off x="459121" y="1638195"/>
            <a:ext cx="3146411" cy="2594637"/>
          </a:xfrm>
          <a:prstGeom prst="round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7" name="Содержимое 6" descr="2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21210" r="8136"/>
          <a:stretch>
            <a:fillRect/>
          </a:stretch>
        </p:blipFill>
        <p:spPr>
          <a:xfrm rot="458816">
            <a:off x="5053308" y="1737619"/>
            <a:ext cx="3710014" cy="2113427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1" name="Picture 3" descr="C:\Users\User\Desktop\Лучшшее\DSC_1295.jpg"/>
          <p:cNvPicPr>
            <a:picLocks noChangeAspect="1" noChangeArrowheads="1"/>
          </p:cNvPicPr>
          <p:nvPr/>
        </p:nvPicPr>
        <p:blipFill>
          <a:blip r:embed="rId5" cstate="print"/>
          <a:srcRect b="15624"/>
          <a:stretch>
            <a:fillRect/>
          </a:stretch>
        </p:blipFill>
        <p:spPr bwMode="auto">
          <a:xfrm>
            <a:off x="5143504" y="4357694"/>
            <a:ext cx="3441831" cy="1928826"/>
          </a:xfrm>
          <a:prstGeom prst="roundRect">
            <a:avLst/>
          </a:prstGeom>
          <a:noFill/>
          <a:ln w="76200">
            <a:solidFill>
              <a:srgbClr val="002060"/>
            </a:solidFill>
          </a:ln>
        </p:spPr>
      </p:pic>
      <p:pic>
        <p:nvPicPr>
          <p:cNvPr id="2052" name="Picture 4" descr="C:\Users\User\Desktop\Лучшшее\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88854">
            <a:off x="675727" y="4379960"/>
            <a:ext cx="3040530" cy="2019456"/>
          </a:xfrm>
          <a:prstGeom prst="round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50" name="Picture 2" descr="C:\Users\User\Desktop\Лучшшее\DSC_12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8101">
            <a:off x="3058612" y="3110630"/>
            <a:ext cx="2661284" cy="1767569"/>
          </a:xfrm>
          <a:prstGeom prst="round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ПРОЕКТ ПОБЕДА\картинки\Screenshot_2017-04-12-15-35-21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Возложение цветов к памятнику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«Узел Памяти»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20150422_1111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322493">
            <a:off x="724170" y="1748618"/>
            <a:ext cx="4166916" cy="2343891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26" name="Picture 2" descr="C:\Users\User\Desktop\Лучшшее\20150421_161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1763">
            <a:off x="688973" y="4166162"/>
            <a:ext cx="1271073" cy="225968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7" name="Picture 3" descr="C:\Users\User\Desktop\Лучшшее\20150421_1616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6928">
            <a:off x="5039779" y="4150478"/>
            <a:ext cx="1230676" cy="218786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9" name="Picture 5" descr="C:\Users\User\Desktop\Лучшшее\20150422_111948.jpg"/>
          <p:cNvPicPr>
            <a:picLocks noChangeAspect="1" noChangeArrowheads="1"/>
          </p:cNvPicPr>
          <p:nvPr/>
        </p:nvPicPr>
        <p:blipFill>
          <a:blip r:embed="rId6" cstate="print"/>
          <a:srcRect l="14772" r="13832"/>
          <a:stretch>
            <a:fillRect/>
          </a:stretch>
        </p:blipFill>
        <p:spPr bwMode="auto">
          <a:xfrm>
            <a:off x="2357422" y="4357694"/>
            <a:ext cx="2253050" cy="177508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30" name="Picture 6" descr="C:\Users\User\Desktop\Лучшшее\20150422_110407.jpg"/>
          <p:cNvPicPr>
            <a:picLocks noChangeAspect="1" noChangeArrowheads="1"/>
          </p:cNvPicPr>
          <p:nvPr/>
        </p:nvPicPr>
        <p:blipFill>
          <a:blip r:embed="rId7" cstate="print"/>
          <a:srcRect t="9848" b="6446"/>
          <a:stretch>
            <a:fillRect/>
          </a:stretch>
        </p:blipFill>
        <p:spPr bwMode="auto">
          <a:xfrm rot="308212">
            <a:off x="5143504" y="2071678"/>
            <a:ext cx="1214446" cy="180722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7" name="Содержимое 6" descr="20150422_110412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rcRect b="5893"/>
          <a:stretch>
            <a:fillRect/>
          </a:stretch>
        </p:blipFill>
        <p:spPr>
          <a:xfrm>
            <a:off x="6643702" y="1142984"/>
            <a:ext cx="2006910" cy="3357586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Военно-патриотическая игра «Зарница»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20170410_1144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8489" r="13240"/>
          <a:stretch>
            <a:fillRect/>
          </a:stretch>
        </p:blipFill>
        <p:spPr>
          <a:xfrm rot="21075889">
            <a:off x="447401" y="3872991"/>
            <a:ext cx="3607313" cy="2592417"/>
          </a:xfrm>
          <a:prstGeom prst="round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Содержимое 6" descr="20170410_11465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11104"/>
          <a:stretch>
            <a:fillRect/>
          </a:stretch>
        </p:blipFill>
        <p:spPr>
          <a:xfrm rot="264821">
            <a:off x="4666869" y="3870510"/>
            <a:ext cx="4149107" cy="2625385"/>
          </a:xfrm>
          <a:prstGeom prst="round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2050" name="Picture 2" descr="C:\Users\User\Desktop\Лучшшее\20170410_114850.jpg"/>
          <p:cNvPicPr>
            <a:picLocks noChangeAspect="1" noChangeArrowheads="1"/>
          </p:cNvPicPr>
          <p:nvPr/>
        </p:nvPicPr>
        <p:blipFill>
          <a:blip r:embed="rId5" cstate="print"/>
          <a:srcRect l="3993" r="8507" b="11852"/>
          <a:stretch>
            <a:fillRect/>
          </a:stretch>
        </p:blipFill>
        <p:spPr bwMode="auto">
          <a:xfrm>
            <a:off x="2357422" y="1214422"/>
            <a:ext cx="4286280" cy="2428892"/>
          </a:xfrm>
          <a:prstGeom prst="round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ПРОЕКТ ПОБЕДА\картинки\Screenshot_2017-04-12-15-28-28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Выступление в библиотеке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им. О. </a:t>
            </a:r>
            <a:r>
              <a:rPr lang="ru-RU" dirty="0" err="1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Куваева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IMG-20160506-WA0040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194846">
            <a:off x="346822" y="4184507"/>
            <a:ext cx="4038600" cy="2271713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Содержимое 6" descr="20160506_15162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262113">
            <a:off x="4602277" y="3978860"/>
            <a:ext cx="4038600" cy="2271713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050" name="Picture 2" descr="C:\Users\User\Desktop\Лучшшее\20160506_151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4552">
            <a:off x="394896" y="1708969"/>
            <a:ext cx="3853883" cy="216780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2051" name="Picture 3" descr="C:\Users\User\Desktop\Лучшшее\IMG-20160506-WA00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82957">
            <a:off x="4780075" y="1653144"/>
            <a:ext cx="3918530" cy="220417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ПРОЕКТ ПОБЕДА\картинки\Screenshot_2017-04-12-15-25-41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Выступление с концертом в «Молодежном центре»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IMG-20150518-WA004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242819">
            <a:off x="337521" y="3376495"/>
            <a:ext cx="4634036" cy="2617506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Содержимое 6" descr="IMG-20150518-WA000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366090">
            <a:off x="4122249" y="1732111"/>
            <a:ext cx="4499084" cy="2530735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26" name="Picture 2" descr="C:\Users\User\Desktop\ПРОЕКТ ПОБЕДА\прозрачная картинка\0_74201_3c5b4492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46381">
            <a:off x="210076" y="879555"/>
            <a:ext cx="2578717" cy="1612236"/>
          </a:xfrm>
          <a:prstGeom prst="rect">
            <a:avLst/>
          </a:prstGeom>
          <a:noFill/>
        </p:spPr>
      </p:pic>
      <p:pic>
        <p:nvPicPr>
          <p:cNvPr id="3" name="Picture 2" descr="C:\Users\User\Desktop\ПРОЕКТ ПОБЕДА\ВОВ мероприятия\70 летие Победы\Стихи в Молодежном центре\IMG-20150518-WA0014.jpg"/>
          <p:cNvPicPr>
            <a:picLocks noChangeAspect="1" noChangeArrowheads="1"/>
          </p:cNvPicPr>
          <p:nvPr/>
        </p:nvPicPr>
        <p:blipFill>
          <a:blip r:embed="rId6"/>
          <a:srcRect t="21133" b="27890"/>
          <a:stretch>
            <a:fillRect/>
          </a:stretch>
        </p:blipFill>
        <p:spPr bwMode="auto">
          <a:xfrm rot="348404">
            <a:off x="5286380" y="3929066"/>
            <a:ext cx="2286016" cy="20717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ПРОЕКТ ПОБЕДА\картинки\Screenshot_2017-04-12-15-35-21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Участие в Акции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 «Бессмертный полк»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IMG-20160508-WA0003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4591" t="20519" r="15465"/>
          <a:stretch>
            <a:fillRect/>
          </a:stretch>
        </p:blipFill>
        <p:spPr>
          <a:xfrm rot="21210071">
            <a:off x="706822" y="2844588"/>
            <a:ext cx="2713369" cy="3597268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5122" name="Picture 2" descr="C:\Users\User\Desktop\ПРОЕКТ ПОБЕДА\ВОВ мероприятия\ПАРАд.jpg"/>
          <p:cNvPicPr>
            <a:picLocks noChangeAspect="1" noChangeArrowheads="1"/>
          </p:cNvPicPr>
          <p:nvPr/>
        </p:nvPicPr>
        <p:blipFill>
          <a:blip r:embed="rId4"/>
          <a:srcRect t="4441" b="17105"/>
          <a:stretch>
            <a:fillRect/>
          </a:stretch>
        </p:blipFill>
        <p:spPr bwMode="auto">
          <a:xfrm rot="251078">
            <a:off x="6227192" y="1273268"/>
            <a:ext cx="2379253" cy="331843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2050" name="Picture 2" descr="C:\Users\User\Desktop\IMG-20170410-WA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000240"/>
            <a:ext cx="2532483" cy="337664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Сценические постановки для младших групп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7" name="Содержимое 6" descr="20160511_0954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4706"/>
          <a:stretch>
            <a:fillRect/>
          </a:stretch>
        </p:blipFill>
        <p:spPr>
          <a:xfrm>
            <a:off x="2208524" y="1500174"/>
            <a:ext cx="4466927" cy="2143140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050" name="Picture 2" descr="C:\Users\User\Desktop\Лучшшее\20160511_093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490">
            <a:off x="4707996" y="3833768"/>
            <a:ext cx="4192988" cy="235855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6" name="Содержимое 5" descr="20160511_094338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 rot="21253931">
            <a:off x="323936" y="3922801"/>
            <a:ext cx="4261119" cy="2396880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ПРОЕКТ ПОБЕДА\картинки\Screenshot_2017-04-12-15-29-0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10257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Литературный вечер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«Правнуки Победы»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DSC_0128-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2766" b="6154"/>
          <a:stretch>
            <a:fillRect/>
          </a:stretch>
        </p:blipFill>
        <p:spPr>
          <a:xfrm>
            <a:off x="0" y="928670"/>
            <a:ext cx="2928958" cy="4744120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7" name="Содержимое 6" descr="DSC_0120-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2481" r="6390"/>
          <a:stretch>
            <a:fillRect/>
          </a:stretch>
        </p:blipFill>
        <p:spPr>
          <a:xfrm>
            <a:off x="6357918" y="1500174"/>
            <a:ext cx="2786082" cy="5170510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1026" name="Picture 2" descr="C:\Users\User\Desktop\Лучшшее\DSC_0132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8112">
            <a:off x="4787966" y="1021922"/>
            <a:ext cx="2960679" cy="4457652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1027" name="Picture 3" descr="C:\Users\User\Desktop\Лучшшее\DSC_0126-25.jpg"/>
          <p:cNvPicPr>
            <a:picLocks noChangeAspect="1" noChangeArrowheads="1"/>
          </p:cNvPicPr>
          <p:nvPr/>
        </p:nvPicPr>
        <p:blipFill>
          <a:blip r:embed="rId6" cstate="print"/>
          <a:srcRect l="9869" t="8710" b="-7943"/>
          <a:stretch>
            <a:fillRect/>
          </a:stretch>
        </p:blipFill>
        <p:spPr bwMode="auto">
          <a:xfrm rot="21132120">
            <a:off x="1725555" y="2380197"/>
            <a:ext cx="2752657" cy="4562984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8" name="Picture 2" descr="C:\Users\User\Desktop\Лучшшее\IMG-20150506-WA0107.jpg"/>
          <p:cNvPicPr>
            <a:picLocks noChangeAspect="1" noChangeArrowheads="1"/>
          </p:cNvPicPr>
          <p:nvPr/>
        </p:nvPicPr>
        <p:blipFill>
          <a:blip r:embed="rId7" cstate="print"/>
          <a:srcRect t="11243" b="34590"/>
          <a:stretch>
            <a:fillRect/>
          </a:stretch>
        </p:blipFill>
        <p:spPr bwMode="auto">
          <a:xfrm rot="20991858">
            <a:off x="502083" y="5180639"/>
            <a:ext cx="1318250" cy="95207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2050" name="Picture 2" descr="C:\Users\User\Desktop\ПРОЕКТ ПОБЕДА\ВОВ мероприятия\70 летие Победы\DSC_0162-25.jpg"/>
          <p:cNvPicPr>
            <a:picLocks noChangeAspect="1" noChangeArrowheads="1"/>
          </p:cNvPicPr>
          <p:nvPr/>
        </p:nvPicPr>
        <p:blipFill>
          <a:blip r:embed="rId8" cstate="print"/>
          <a:srcRect l="10910" t="18841" r="32356"/>
          <a:stretch>
            <a:fillRect/>
          </a:stretch>
        </p:blipFill>
        <p:spPr bwMode="auto">
          <a:xfrm>
            <a:off x="3500430" y="1428736"/>
            <a:ext cx="2286016" cy="4923727"/>
          </a:xfrm>
          <a:prstGeom prst="ellipse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ПРОЕКТ КОСТЯ\Картинки\abstraktnye-fony-dlya-prezentacii-volny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ПРОЕКТ ПОБЕДА\прозрачная картинка\0_117445_557c0b2f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8714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28894" y="0"/>
            <a:ext cx="621510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Паспорт проекта:</a:t>
            </a:r>
          </a:p>
          <a:p>
            <a:r>
              <a:rPr lang="ru-RU" sz="2400" dirty="0" smtClean="0">
                <a:latin typeface="Monotype Corsiva" pitchFamily="66" charset="0"/>
              </a:rPr>
              <a:t>Проект может быть использован в работе средних, старших и подготовительных группах дошкольных образовательных учреждений. Соответствует требованиям Основной адаптивной образовательной программы МБДОУ № 53</a:t>
            </a:r>
          </a:p>
          <a:p>
            <a:r>
              <a:rPr lang="ru-RU" sz="2800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Вид проекта: </a:t>
            </a:r>
            <a:r>
              <a:rPr lang="ru-RU" sz="2400" dirty="0" smtClean="0">
                <a:latin typeface="Monotype Corsiva" pitchFamily="66" charset="0"/>
              </a:rPr>
              <a:t>познавательно-исследовательский.</a:t>
            </a:r>
          </a:p>
          <a:p>
            <a:r>
              <a:rPr lang="ru-RU" sz="2800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Продолжительность проекта: </a:t>
            </a:r>
            <a:r>
              <a:rPr lang="ru-RU" sz="2400" dirty="0" smtClean="0">
                <a:latin typeface="Monotype Corsiva" pitchFamily="66" charset="0"/>
              </a:rPr>
              <a:t>долгосрочный</a:t>
            </a:r>
          </a:p>
          <a:p>
            <a:r>
              <a:rPr lang="ru-RU" sz="2800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Участники проекта: </a:t>
            </a:r>
            <a:r>
              <a:rPr lang="ru-RU" sz="2400" dirty="0" smtClean="0">
                <a:latin typeface="Monotype Corsiva" pitchFamily="66" charset="0"/>
              </a:rPr>
              <a:t>дети, родители,  педагог Григорьева В.А., логопед </a:t>
            </a:r>
            <a:r>
              <a:rPr lang="ru-RU" sz="2400" dirty="0" err="1" smtClean="0">
                <a:latin typeface="Monotype Corsiva" pitchFamily="66" charset="0"/>
              </a:rPr>
              <a:t>Чижикова</a:t>
            </a:r>
            <a:r>
              <a:rPr lang="ru-RU" sz="2400" dirty="0" smtClean="0">
                <a:latin typeface="Monotype Corsiva" pitchFamily="66" charset="0"/>
              </a:rPr>
              <a:t> С.М., музыкальный руководитель </a:t>
            </a:r>
            <a:r>
              <a:rPr lang="ru-RU" sz="2400" dirty="0" err="1" smtClean="0">
                <a:latin typeface="Monotype Corsiva" pitchFamily="66" charset="0"/>
              </a:rPr>
              <a:t>Кальченко</a:t>
            </a:r>
            <a:r>
              <a:rPr lang="ru-RU" sz="2400" dirty="0" smtClean="0">
                <a:latin typeface="Monotype Corsiva" pitchFamily="66" charset="0"/>
              </a:rPr>
              <a:t> И.Н.</a:t>
            </a:r>
          </a:p>
          <a:p>
            <a:r>
              <a:rPr lang="ru-RU" sz="2800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Охватываемые образовательные области:</a:t>
            </a:r>
          </a:p>
          <a:p>
            <a:r>
              <a:rPr lang="ru-RU" sz="2400" dirty="0" smtClean="0">
                <a:latin typeface="Monotype Corsiva" pitchFamily="66" charset="0"/>
              </a:rPr>
              <a:t>«Познавательное развитие»</a:t>
            </a:r>
          </a:p>
          <a:p>
            <a:r>
              <a:rPr lang="ru-RU" sz="2400" dirty="0" smtClean="0">
                <a:latin typeface="Monotype Corsiva" pitchFamily="66" charset="0"/>
              </a:rPr>
              <a:t>«Речевое развитие»</a:t>
            </a:r>
          </a:p>
          <a:p>
            <a:r>
              <a:rPr lang="ru-RU" sz="2400" dirty="0" smtClean="0">
                <a:latin typeface="Monotype Corsiva" pitchFamily="66" charset="0"/>
              </a:rPr>
              <a:t>«Социально-коммуникативное развитие»</a:t>
            </a:r>
          </a:p>
          <a:p>
            <a:r>
              <a:rPr lang="ru-RU" sz="2400" dirty="0" smtClean="0">
                <a:latin typeface="Monotype Corsiva" pitchFamily="66" charset="0"/>
              </a:rPr>
              <a:t>«Художественно-эстетическое развитие»</a:t>
            </a:r>
          </a:p>
          <a:p>
            <a:r>
              <a:rPr lang="ru-RU" sz="2400" dirty="0" smtClean="0">
                <a:latin typeface="Monotype Corsiva" pitchFamily="66" charset="0"/>
              </a:rPr>
              <a:t>«Физическое развитие»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Родители активные помощники и участники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" name="Содержимое 5" descr="DSC_1045-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3812"/>
          <a:stretch>
            <a:fillRect/>
          </a:stretch>
        </p:blipFill>
        <p:spPr>
          <a:xfrm>
            <a:off x="428595" y="3857628"/>
            <a:ext cx="3508935" cy="2704052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Содержимое 6" descr="DSC_1048-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57818" y="4357694"/>
            <a:ext cx="3357586" cy="2230039"/>
          </a:xfrm>
          <a:prstGeom prst="round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26" name="Picture 2" descr="C:\Users\User\Desktop\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5449">
            <a:off x="515938" y="1264898"/>
            <a:ext cx="2688958" cy="178595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8" name="Picture 4" descr="C:\Users\User\Desktop\IMG-20160505-WA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3208" y="2071678"/>
            <a:ext cx="1660934" cy="221457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9" name="Picture 5" descr="C:\Users\User\Desktop\IMG-20170222-WA00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7732">
            <a:off x="6562009" y="1297476"/>
            <a:ext cx="2346537" cy="1759903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7" name="Picture 3" descr="C:\Users\User\Desktop\IMG-20160217-WA00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2924">
            <a:off x="4804173" y="1643049"/>
            <a:ext cx="1910967" cy="2547955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IMG_20160508_222127_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3080" cy="6872310"/>
          </a:xfrm>
          <a:prstGeom prst="rect">
            <a:avLst/>
          </a:prstGeom>
          <a:noFill/>
        </p:spPr>
      </p:pic>
      <p:pic>
        <p:nvPicPr>
          <p:cNvPr id="3075" name="Picture 3" descr="C:\Users\User\Desktop\ПРОЕКТ ПОБЕДА\DSC_3031.jpg"/>
          <p:cNvPicPr>
            <a:picLocks noChangeAspect="1" noChangeArrowheads="1"/>
          </p:cNvPicPr>
          <p:nvPr/>
        </p:nvPicPr>
        <p:blipFill>
          <a:blip r:embed="rId3" cstate="print"/>
          <a:srcRect r="20000"/>
          <a:stretch>
            <a:fillRect/>
          </a:stretch>
        </p:blipFill>
        <p:spPr bwMode="auto">
          <a:xfrm>
            <a:off x="214281" y="3500438"/>
            <a:ext cx="4530757" cy="3185689"/>
          </a:xfrm>
          <a:prstGeom prst="roundRect">
            <a:avLst/>
          </a:prstGeom>
          <a:noFill/>
          <a:ln w="76200">
            <a:solidFill>
              <a:srgbClr val="C00000"/>
            </a:solidFill>
          </a:ln>
          <a:effectLst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5124" name="Picture 4" descr="C:\Users\User\Desktop\ПРОЕКТ ПОБЕДА\DSC_3010.jpg"/>
          <p:cNvPicPr>
            <a:picLocks noChangeAspect="1" noChangeArrowheads="1"/>
          </p:cNvPicPr>
          <p:nvPr/>
        </p:nvPicPr>
        <p:blipFill>
          <a:blip r:embed="rId3" cstate="print"/>
          <a:srcRect r="11956"/>
          <a:stretch>
            <a:fillRect/>
          </a:stretch>
        </p:blipFill>
        <p:spPr bwMode="auto">
          <a:xfrm>
            <a:off x="2928926" y="0"/>
            <a:ext cx="6215074" cy="39707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5122" name="Picture 2" descr="C:\Users\User\Desktop\ПРОЕКТ ПОБЕДА\прозрачная картинка\0_891db_cf171bd5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302" y="1647824"/>
            <a:ext cx="9158302" cy="52101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2050" name="Picture 2" descr="C:\Users\User\Desktop\ПРОЕКТ ПОБЕДА\ВОВ мероприятия\70 летие Победы\Магаданская правд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142984"/>
            <a:ext cx="6692364" cy="387948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70025"/>
          </a:xfrm>
        </p:spPr>
        <p:txBody>
          <a:bodyPr>
            <a:normAutofit/>
          </a:bodyPr>
          <a:lstStyle/>
          <a:p>
            <a:r>
              <a:rPr lang="ru-RU" sz="5400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Магаданская правда</a:t>
            </a:r>
            <a:endParaRPr lang="ru-RU" sz="5400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1026" name="Picture 2" descr="C:\Users\User\Desktop\ПРОЕКТ ПОБЕДА\прозрачная картинка\0_7a02d_a4c92042_ori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4578350"/>
            <a:ext cx="7339013" cy="227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428604"/>
            <a:ext cx="9144000" cy="1143000"/>
          </a:xfrm>
        </p:spPr>
        <p:txBody>
          <a:bodyPr>
            <a:noAutofit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2-ое и 3-е место в </a:t>
            </a:r>
            <a:r>
              <a:rPr lang="ru-RU" dirty="0" err="1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интернет-конкурсе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фотографий в группе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«Дошкольное воспитание»</a:t>
            </a:r>
            <a:endParaRPr lang="ru-RU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User\Desktop\20170418_114806.jpg"/>
          <p:cNvPicPr>
            <a:picLocks noChangeAspect="1" noChangeArrowheads="1"/>
          </p:cNvPicPr>
          <p:nvPr/>
        </p:nvPicPr>
        <p:blipFill>
          <a:blip r:embed="rId3" cstate="print"/>
          <a:srcRect l="11611" t="5017" r="13271"/>
          <a:stretch>
            <a:fillRect/>
          </a:stretch>
        </p:blipFill>
        <p:spPr bwMode="auto">
          <a:xfrm rot="21353564">
            <a:off x="1580087" y="2201649"/>
            <a:ext cx="6066451" cy="430720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-20150506-WA0053.jpg"/>
          <p:cNvPicPr>
            <a:picLocks noChangeAspect="1" noChangeArrowheads="1"/>
          </p:cNvPicPr>
          <p:nvPr/>
        </p:nvPicPr>
        <p:blipFill>
          <a:blip r:embed="rId2"/>
          <a:srcRect l="3175" t="18441"/>
          <a:stretch>
            <a:fillRect/>
          </a:stretch>
        </p:blipFill>
        <p:spPr bwMode="auto">
          <a:xfrm>
            <a:off x="214283" y="714356"/>
            <a:ext cx="8929718" cy="5641355"/>
          </a:xfrm>
          <a:prstGeom prst="rect">
            <a:avLst/>
          </a:prstGeom>
          <a:noFill/>
        </p:spPr>
      </p:pic>
      <p:pic>
        <p:nvPicPr>
          <p:cNvPr id="1026" name="Picture 2" descr="C:\Users\User\Desktop\ПРОЕКТ ПОБЕДА\прозрачная картинка\53c3a4fb7f60f_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-20160217-WA0122.jpg"/>
          <p:cNvPicPr>
            <a:picLocks noChangeAspect="1" noChangeArrowheads="1"/>
          </p:cNvPicPr>
          <p:nvPr/>
        </p:nvPicPr>
        <p:blipFill>
          <a:blip r:embed="rId2"/>
          <a:srcRect l="8705" t="8309" r="3865"/>
          <a:stretch>
            <a:fillRect/>
          </a:stretch>
        </p:blipFill>
        <p:spPr bwMode="auto">
          <a:xfrm rot="21100524">
            <a:off x="649666" y="508919"/>
            <a:ext cx="7457049" cy="5865372"/>
          </a:xfrm>
          <a:prstGeom prst="roundRect">
            <a:avLst/>
          </a:prstGeom>
          <a:noFill/>
        </p:spPr>
      </p:pic>
      <p:pic>
        <p:nvPicPr>
          <p:cNvPr id="1026" name="Picture 2" descr="C:\Users\User\Desktop\ПРОЕКТ ПОБЕДА\прозрачная картинка\53c3a4f556c5b_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" y="0"/>
            <a:ext cx="913881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IMG_20160508_004505_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160504_183540_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04" y="3823"/>
            <a:ext cx="9149103" cy="68541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ПРОЕКТ ПОБЕДА\картинки\Screenshot_2017-04-12-15-29-0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10257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Мы за мирное небо над головой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DSC_0095-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7136"/>
          <a:stretch>
            <a:fillRect/>
          </a:stretch>
        </p:blipFill>
        <p:spPr>
          <a:xfrm>
            <a:off x="0" y="3071810"/>
            <a:ext cx="3034758" cy="3786190"/>
          </a:xfrm>
          <a:effectLst>
            <a:softEdge rad="635000"/>
          </a:effectLst>
        </p:spPr>
      </p:pic>
      <p:pic>
        <p:nvPicPr>
          <p:cNvPr id="7" name="Содержимое 6" descr="DSC_0100-2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37950" y="214290"/>
            <a:ext cx="3006050" cy="4525963"/>
          </a:xfrm>
          <a:effectLst>
            <a:softEdge rad="635000"/>
          </a:effectLst>
        </p:spPr>
      </p:pic>
      <p:pic>
        <p:nvPicPr>
          <p:cNvPr id="1028" name="Picture 4" descr="C:\Users\User\Desktop\Лучшшее\DSC_0932-25.jpg"/>
          <p:cNvPicPr>
            <a:picLocks noChangeAspect="1" noChangeArrowheads="1"/>
          </p:cNvPicPr>
          <p:nvPr/>
        </p:nvPicPr>
        <p:blipFill>
          <a:blip r:embed="rId5" cstate="print"/>
          <a:srcRect l="17903" r="19582"/>
          <a:stretch>
            <a:fillRect/>
          </a:stretch>
        </p:blipFill>
        <p:spPr bwMode="auto">
          <a:xfrm rot="441370">
            <a:off x="6607890" y="4183193"/>
            <a:ext cx="2383784" cy="253262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029" name="Picture 5" descr="C:\Users\User\Desktop\Лучшшее\DSC_0931-25.jpg"/>
          <p:cNvPicPr>
            <a:picLocks noChangeAspect="1" noChangeArrowheads="1"/>
          </p:cNvPicPr>
          <p:nvPr/>
        </p:nvPicPr>
        <p:blipFill>
          <a:blip r:embed="rId6" cstate="print"/>
          <a:srcRect l="13733" r="4190"/>
          <a:stretch>
            <a:fillRect/>
          </a:stretch>
        </p:blipFill>
        <p:spPr bwMode="auto">
          <a:xfrm rot="21083005">
            <a:off x="3001797" y="2399205"/>
            <a:ext cx="2624959" cy="21241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30" name="Picture 6" descr="C:\Users\User\Desktop\Лучшшее\DSC_0933-25.jpg"/>
          <p:cNvPicPr>
            <a:picLocks noChangeAspect="1" noChangeArrowheads="1"/>
          </p:cNvPicPr>
          <p:nvPr/>
        </p:nvPicPr>
        <p:blipFill>
          <a:blip r:embed="rId7" cstate="print"/>
          <a:srcRect l="9619" r="5096"/>
          <a:stretch>
            <a:fillRect/>
          </a:stretch>
        </p:blipFill>
        <p:spPr bwMode="auto">
          <a:xfrm rot="21319638">
            <a:off x="3582213" y="667243"/>
            <a:ext cx="2864427" cy="223074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4" name="Picture 2" descr="C:\Users\User\Desktop\Лучшшее\DSC_0934-25.jpg"/>
          <p:cNvPicPr>
            <a:picLocks noChangeAspect="1" noChangeArrowheads="1"/>
          </p:cNvPicPr>
          <p:nvPr/>
        </p:nvPicPr>
        <p:blipFill>
          <a:blip r:embed="rId8" cstate="print"/>
          <a:srcRect l="23383"/>
          <a:stretch>
            <a:fillRect/>
          </a:stretch>
        </p:blipFill>
        <p:spPr bwMode="auto">
          <a:xfrm rot="20830699">
            <a:off x="213142" y="834502"/>
            <a:ext cx="2626261" cy="227664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6" name="Picture 2" descr="C:\Users\User\Desktop\ПРОЕКТ ПОБЕДА\IMG-20150518-WA0008.jpg"/>
          <p:cNvPicPr>
            <a:picLocks noChangeAspect="1" noChangeArrowheads="1"/>
          </p:cNvPicPr>
          <p:nvPr/>
        </p:nvPicPr>
        <p:blipFill>
          <a:blip r:embed="rId9"/>
          <a:srcRect t="16355" b="12535"/>
          <a:stretch>
            <a:fillRect/>
          </a:stretch>
        </p:blipFill>
        <p:spPr bwMode="auto">
          <a:xfrm rot="21221621">
            <a:off x="2526501" y="3509095"/>
            <a:ext cx="2546160" cy="321880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0" name="Picture 2" descr="C:\Users\User\Desktop\ПРОЕКТ ПОБЕДА\ВОВ мероприятия\70 летие Победы\Конкурс стихов, посвященный 70летию Победы\IMG-20150506-WA0110.jpg"/>
          <p:cNvPicPr>
            <a:picLocks noChangeAspect="1" noChangeArrowheads="1"/>
          </p:cNvPicPr>
          <p:nvPr/>
        </p:nvPicPr>
        <p:blipFill>
          <a:blip r:embed="rId10"/>
          <a:srcRect l="25865" r="25513"/>
          <a:stretch>
            <a:fillRect/>
          </a:stretch>
        </p:blipFill>
        <p:spPr bwMode="auto">
          <a:xfrm>
            <a:off x="4500562" y="3857629"/>
            <a:ext cx="2591230" cy="3000372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ПРОЕКТ ПОБЕДА\прозрачная картинка\0_7a025_a1ec57eb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2"/>
            <a:ext cx="6857999" cy="9144003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42976" y="1285860"/>
            <a:ext cx="721523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Цель проекта: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1. Дать представление детям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значимости Победы Советского народа в Великой Отечественной войне.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2. Активизировать работу по пропаганде патриотического воспитания через родное слово, музыкальное и физическое развитие детей.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3. Развивать интерес к военной истории нашей Родины, армии, народу.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C:\Users\User\Desktop\20170413_153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348764"/>
            <a:ext cx="3106226" cy="1747252"/>
          </a:xfrm>
          <a:prstGeom prst="round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ПРОЕКТ ПОБЕДА\картинки\Screenshot_2017-04-12-15-29-0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10257" cy="6857999"/>
          </a:xfrm>
          <a:prstGeom prst="rect">
            <a:avLst/>
          </a:prstGeom>
          <a:noFill/>
        </p:spPr>
      </p:pic>
      <p:pic>
        <p:nvPicPr>
          <p:cNvPr id="6" name="Содержимое 5" descr="DSC_1079-25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l="5639" t="947" b="28025"/>
          <a:stretch>
            <a:fillRect/>
          </a:stretch>
        </p:blipFill>
        <p:spPr>
          <a:xfrm rot="20457706">
            <a:off x="455688" y="2950225"/>
            <a:ext cx="3045875" cy="3451537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7" name="Содержимое 6" descr="DSC_1091-25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rcRect l="10450" t="2786" r="8830" b="26447"/>
          <a:stretch>
            <a:fillRect/>
          </a:stretch>
        </p:blipFill>
        <p:spPr>
          <a:xfrm rot="923335">
            <a:off x="5600832" y="2381540"/>
            <a:ext cx="3078826" cy="4063420"/>
          </a:xfrm>
          <a:prstGeom prst="ellipse">
            <a:avLst/>
          </a:prstGeom>
          <a:effectLst>
            <a:softEdge rad="635000"/>
          </a:effectLst>
        </p:spPr>
      </p:pic>
      <p:pic>
        <p:nvPicPr>
          <p:cNvPr id="3074" name="Picture 2" descr="C:\Users\User\Desktop\IMG-20150506-WA0117.jpg"/>
          <p:cNvPicPr>
            <a:picLocks noChangeAspect="1" noChangeArrowheads="1"/>
          </p:cNvPicPr>
          <p:nvPr/>
        </p:nvPicPr>
        <p:blipFill>
          <a:blip r:embed="rId5"/>
          <a:srcRect l="12346" t="-8223" r="15123"/>
          <a:stretch>
            <a:fillRect/>
          </a:stretch>
        </p:blipFill>
        <p:spPr bwMode="auto">
          <a:xfrm>
            <a:off x="3000364" y="0"/>
            <a:ext cx="3357586" cy="2820453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3075" name="Picture 3" descr="C:\Users\User\Desktop\DSC_0165-25.jpg"/>
          <p:cNvPicPr>
            <a:picLocks noChangeAspect="1" noChangeArrowheads="1"/>
          </p:cNvPicPr>
          <p:nvPr/>
        </p:nvPicPr>
        <p:blipFill>
          <a:blip r:embed="rId6" cstate="print"/>
          <a:srcRect l="11553" t="-7701" r="14606"/>
          <a:stretch>
            <a:fillRect/>
          </a:stretch>
        </p:blipFill>
        <p:spPr bwMode="auto">
          <a:xfrm rot="21022759">
            <a:off x="317832" y="477722"/>
            <a:ext cx="2969879" cy="2877027"/>
          </a:xfrm>
          <a:prstGeom prst="ellipse">
            <a:avLst/>
          </a:prstGeom>
          <a:noFill/>
          <a:effectLst>
            <a:softEdge rad="635000"/>
          </a:effectLst>
        </p:spPr>
      </p:pic>
      <p:pic>
        <p:nvPicPr>
          <p:cNvPr id="3076" name="Picture 4" descr="C:\Users\User\Desktop\ПРОЕКТ ПОБЕДА\23 фев 2017 Флегонтов\DSC_1139.jpg"/>
          <p:cNvPicPr>
            <a:picLocks noChangeAspect="1" noChangeArrowheads="1"/>
          </p:cNvPicPr>
          <p:nvPr/>
        </p:nvPicPr>
        <p:blipFill>
          <a:blip r:embed="rId7" cstate="print"/>
          <a:srcRect l="-4428" t="-5882"/>
          <a:stretch>
            <a:fillRect/>
          </a:stretch>
        </p:blipFill>
        <p:spPr bwMode="auto">
          <a:xfrm rot="574684">
            <a:off x="6456562" y="175680"/>
            <a:ext cx="1911047" cy="2917373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3077" name="Picture 5" descr="C:\Users\User\Desktop\ПРОЕКТ ПОБЕДА\ВОВ мероприятия\9 мая 2016\IMG-20160505-WA0093.jpg"/>
          <p:cNvPicPr>
            <a:picLocks noChangeAspect="1" noChangeArrowheads="1"/>
          </p:cNvPicPr>
          <p:nvPr/>
        </p:nvPicPr>
        <p:blipFill>
          <a:blip r:embed="rId8"/>
          <a:srcRect l="5842" r="10911"/>
          <a:stretch>
            <a:fillRect/>
          </a:stretch>
        </p:blipFill>
        <p:spPr bwMode="auto">
          <a:xfrm>
            <a:off x="2571736" y="2143116"/>
            <a:ext cx="4071966" cy="2753791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12" name="Picture 3" descr="C:\Users\User\Desktop\Лучшшее\DSC_0964-25.jpg"/>
          <p:cNvPicPr>
            <a:picLocks noChangeAspect="1" noChangeArrowheads="1"/>
          </p:cNvPicPr>
          <p:nvPr/>
        </p:nvPicPr>
        <p:blipFill>
          <a:blip r:embed="rId9" cstate="print"/>
          <a:srcRect r="8871"/>
          <a:stretch>
            <a:fillRect/>
          </a:stretch>
        </p:blipFill>
        <p:spPr bwMode="auto">
          <a:xfrm rot="524782">
            <a:off x="2997992" y="4589984"/>
            <a:ext cx="2832804" cy="206464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ПРОЕКТ ПОБЕДА\прозрачная картинка\0_7a025_a1ec57eb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2"/>
            <a:ext cx="6857999" cy="914400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1142984"/>
            <a:ext cx="750099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Задачи проекта:                      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Формировать у детей патриотические чувства, основанные на ознакомлении с боевыми традициями нашего народа и памятниками боевой славы.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Уточнить и расширить представления о защитниках страны в годы  Великой Отечественной войны.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Воспитывать любовь и уважение к защитникам Родины на основе ярких представлений, конкретных исторических фактов, доступных детям и вызывающих у них эмоциональные переживания.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Воспитывать у детей эмоционально – положительное, действенное отношение к воинам, которое выражалось бы в желании подражать им в ловкости, быстроте, смелости, в стремлении быть похожими на них.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Развивать способность воспринимать и анализировать литературные произведения, учить выражать свои чувства, обогащать словарный запас признаками, синонимами, связанными с военной тематикой.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Развивать связную речь.</a:t>
            </a:r>
            <a:endParaRPr lang="ru-RU" sz="1400" dirty="0" smtClean="0"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ПОБЕДА\прозрачная картинка\0_7a025_a1ec57eb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2999" y="-1143002"/>
            <a:ext cx="6857999" cy="9144003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071538" y="1214422"/>
            <a:ext cx="7215238" cy="450059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Мотив:</a:t>
            </a:r>
          </a:p>
          <a:p>
            <a:pPr>
              <a:buNone/>
            </a:pPr>
            <a:r>
              <a:rPr lang="ru-RU" sz="1800" dirty="0" smtClean="0">
                <a:latin typeface="Monotype Corsiva" pitchFamily="66" charset="0"/>
              </a:rPr>
              <a:t>Стержнем всего российского воспитания является патриотизм. Понятие «патриотизм» включает в себя любовь к Родине, к земле, где родился и вырос, гордость за исторические свершения народа. Но в силу последних перемен все более заметной стала утрата нашим обществом традиционного российского патриотического сознания. Поэтому необходимо ещё до школы сформировать у детей первоначальные достоверные представления об истории нашей Родины, интерес к её изучению в будущем.</a:t>
            </a:r>
          </a:p>
          <a:p>
            <a:pPr>
              <a:buNone/>
            </a:pPr>
            <a:r>
              <a:rPr lang="ru-RU" sz="1800" dirty="0" smtClean="0">
                <a:latin typeface="Monotype Corsiva" pitchFamily="66" charset="0"/>
              </a:rPr>
              <a:t>Без уважения к истории своего Отечества нельзя воспитать у детей чувство собственного достоинства и уверенность в себе. Ещё в дошкольном возрасте необходимо сформировать у детей первоначальные представления о подвиге нашего народа в Великой Отечественной войне, пробудить гордость за принадлежность к России.</a:t>
            </a:r>
          </a:p>
          <a:p>
            <a:pPr>
              <a:buNone/>
            </a:pPr>
            <a:r>
              <a:rPr lang="ru-RU" sz="1800" dirty="0" smtClean="0">
                <a:latin typeface="Monotype Corsiva" pitchFamily="66" charset="0"/>
              </a:rPr>
              <a:t>Патриотизм для детей – это корни, связывающие его с родным домом и ближайшим окружением, любовь к родным местам, гордость за свой народ, который из поколения в поколение несёт народная культура и историческое прошлое страны.</a:t>
            </a:r>
          </a:p>
          <a:p>
            <a:endParaRPr lang="ru-RU" sz="18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ПОБЕДА\прозрачная картинка\0_7a025_a1ec57eb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142999" y="-1143002"/>
            <a:ext cx="6857999" cy="9144003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1133356"/>
            <a:ext cx="71438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Актуальность проекта:</a:t>
            </a:r>
            <a:endParaRPr kumimoji="0" lang="ru-RU" b="0" i="0" u="none" strike="noStrike" cap="none" normalizeH="0" baseline="0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Патриотическое воспитание необходимо начинать с дошкольного возраста, так как именно в это время формируется личность ребёнка. Дошкольное детство - благоприятное время для привития чувства любви к Родине. Патриотическое воспитание всегда было одной из самых актуальных задач в формировании мировоззрения подрастающего поколения. Современные дети имеют недостаточный объём знаний об освобождении родной страны от немецко-фашистских захватчиков, плохо представляют, что такое война, поэтому очень важно донести им информацию о войне 1941-1945г. Создание проекта направлено на работу по воспитанию у дошкольников чувства гордости за свой народ, формированию любви к своей Родине и близким. Реализация проекта позволяет задействовать различные виды детской деятельности, предполагает привлечение детей и родителей к изучению знаменательных дат Великой Отечественной войны и участию в мероприятиях по подготовке и празднованию Победы.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(+)Кино идёт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User\Desktop\ПРОЕКТ КОСТЯ\Картинки\abstraktnye-fony-dlya-prezentacii-volny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" name="Picture 3" descr="C:\Users\User\Desktop\ПРОЕКТ ПОБЕДА\прозрачная картинка\0_117445_557c0b2f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8714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3108" y="571481"/>
            <a:ext cx="70008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Экскурсия в «Галерею Славы»,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Изготовление и возложение цветов к памятнику «Узел памяти»,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Смотр строя и песни «Юные защитники Отечества»,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Военно-патриотическая игра «Зарница»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Выступление с концертом в Молодежном Центре,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Выступление для ветеранов ВОВ в библиотеке им. </a:t>
            </a:r>
            <a:r>
              <a:rPr lang="ru-RU" sz="2400" dirty="0" err="1" smtClean="0">
                <a:latin typeface="Monotype Corsiva" pitchFamily="66" charset="0"/>
              </a:rPr>
              <a:t>О.Куваева</a:t>
            </a:r>
            <a:r>
              <a:rPr lang="ru-RU" sz="2400" dirty="0" smtClean="0">
                <a:latin typeface="Monotype Corsiva" pitchFamily="66" charset="0"/>
              </a:rPr>
              <a:t>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Литературно-музыкальный вечер «Правнуки Победы», посвященный ВОВ,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Сценические постановки для  младших групп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Monotype Corsiva" pitchFamily="66" charset="0"/>
              </a:rPr>
              <a:t>Участие в акции «Бессмертный полк».</a:t>
            </a:r>
          </a:p>
          <a:p>
            <a:pPr marL="457200" indent="-457200"/>
            <a:endParaRPr lang="ru-RU" sz="2400" dirty="0" smtClean="0">
              <a:latin typeface="Monotype Corsiva" pitchFamily="66" charset="0"/>
            </a:endParaRPr>
          </a:p>
          <a:p>
            <a:pPr marL="457200" indent="-457200"/>
            <a:endParaRPr lang="ru-RU" sz="2400" dirty="0" smtClean="0">
              <a:latin typeface="Monotype Corsiva" pitchFamily="66" charset="0"/>
            </a:endParaRPr>
          </a:p>
          <a:p>
            <a:pPr marL="457200" indent="-457200">
              <a:buAutoNum type="arabicPeriod"/>
            </a:pPr>
            <a:endParaRPr lang="ru-RU" sz="2400" b="1" dirty="0" smtClean="0"/>
          </a:p>
          <a:p>
            <a:pPr marL="457200" indent="-457200">
              <a:buAutoNum type="arabicPeriod"/>
            </a:pP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0"/>
            <a:ext cx="50006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u="sng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Мероприятия проекта:</a:t>
            </a:r>
            <a:endParaRPr lang="ru-RU" sz="4000" b="1" u="sng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ОЕКТ ПОБЕДА\картинки\Screenshot_2017-04-12-15-29-0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71" y="0"/>
            <a:ext cx="9110257" cy="6857999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Участие в выставке, посвященной </a:t>
            </a:r>
            <a:b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</a:br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70-летию Великой Победы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7" name="Содержимое 6" descr="20150514_0956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307" r="6249"/>
          <a:stretch>
            <a:fillRect/>
          </a:stretch>
        </p:blipFill>
        <p:spPr>
          <a:xfrm rot="21081478">
            <a:off x="507556" y="1684199"/>
            <a:ext cx="3571900" cy="2271713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Содержимое 7" descr="20150514_0957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25157" b="11949"/>
          <a:stretch>
            <a:fillRect/>
          </a:stretch>
        </p:blipFill>
        <p:spPr>
          <a:xfrm rot="324646">
            <a:off x="5429256" y="1500174"/>
            <a:ext cx="3252782" cy="1150756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3075" name="Picture 3" descr="C:\Users\User\Desktop\ПРОЕКТ ПОБЕДА\ВОВ мероприятия\70 летие Победы\Поделки\20150514_102722.jpg"/>
          <p:cNvPicPr>
            <a:picLocks noChangeAspect="1" noChangeArrowheads="1"/>
          </p:cNvPicPr>
          <p:nvPr/>
        </p:nvPicPr>
        <p:blipFill>
          <a:blip r:embed="rId5" cstate="print"/>
          <a:srcRect r="6446"/>
          <a:stretch>
            <a:fillRect/>
          </a:stretch>
        </p:blipFill>
        <p:spPr bwMode="auto">
          <a:xfrm rot="166514">
            <a:off x="2000232" y="3929066"/>
            <a:ext cx="2714644" cy="16322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076" name="Picture 4" descr="C:\Users\User\Desktop\ПРОЕКТ ПОБЕДА\ВОВ мероприятия\70 летие Победы\Поделки\20150514_095822.jpg"/>
          <p:cNvPicPr>
            <a:picLocks noChangeAspect="1" noChangeArrowheads="1"/>
          </p:cNvPicPr>
          <p:nvPr/>
        </p:nvPicPr>
        <p:blipFill>
          <a:blip r:embed="rId6" cstate="print"/>
          <a:srcRect l="7386" r="13832"/>
          <a:stretch>
            <a:fillRect/>
          </a:stretch>
        </p:blipFill>
        <p:spPr bwMode="auto">
          <a:xfrm rot="21335274">
            <a:off x="6500826" y="2928934"/>
            <a:ext cx="2286016" cy="16322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077" name="Picture 5" descr="C:\Users\User\Desktop\ПРОЕКТ ПОБЕДА\ВОВ мероприятия\70 летие Победы\Поделки\20150514_095725.jpg"/>
          <p:cNvPicPr>
            <a:picLocks noChangeAspect="1" noChangeArrowheads="1"/>
          </p:cNvPicPr>
          <p:nvPr/>
        </p:nvPicPr>
        <p:blipFill>
          <a:blip r:embed="rId7" cstate="print"/>
          <a:srcRect l="8124" r="10636"/>
          <a:stretch>
            <a:fillRect/>
          </a:stretch>
        </p:blipFill>
        <p:spPr bwMode="auto">
          <a:xfrm>
            <a:off x="2571736" y="5643578"/>
            <a:ext cx="1428760" cy="98926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079" name="Picture 7" descr="C:\Users\User\Desktop\ПРОЕКТ ПОБЕДА\ВОВ мероприятия\70 летие Победы\Поделки\20150514_095827.jpg"/>
          <p:cNvPicPr>
            <a:picLocks noChangeAspect="1" noChangeArrowheads="1"/>
          </p:cNvPicPr>
          <p:nvPr/>
        </p:nvPicPr>
        <p:blipFill>
          <a:blip r:embed="rId8" cstate="print"/>
          <a:srcRect l="19696" r="26142"/>
          <a:stretch>
            <a:fillRect/>
          </a:stretch>
        </p:blipFill>
        <p:spPr bwMode="auto">
          <a:xfrm>
            <a:off x="4429124" y="2428868"/>
            <a:ext cx="1571636" cy="16322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26" name="Picture 2" descr="C:\Users\User\Desktop\ПРОЕКТ ПОБЕДА\ВОВ мероприятия\70 летие Победы\Поделки\20170412_1042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431459">
            <a:off x="4929190" y="4286256"/>
            <a:ext cx="1300764" cy="231247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3074" name="Picture 2" descr="C:\Users\User\Desktop\ПРОЕКТ ПОБЕДА\ВОВ мероприятия\70 летие Победы\Поделки\20150514_0957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05831">
            <a:off x="571472" y="3857628"/>
            <a:ext cx="1428760" cy="254001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078" name="Picture 6" descr="C:\Users\User\Desktop\ПРОЕКТ ПОБЕДА\ВОВ мероприятия\70 летие Победы\Поделки\20150514_095748.jpg"/>
          <p:cNvPicPr>
            <a:picLocks noChangeAspect="1" noChangeArrowheads="1"/>
          </p:cNvPicPr>
          <p:nvPr/>
        </p:nvPicPr>
        <p:blipFill>
          <a:blip r:embed="rId11" cstate="print"/>
          <a:srcRect l="4924" r="11370"/>
          <a:stretch>
            <a:fillRect/>
          </a:stretch>
        </p:blipFill>
        <p:spPr bwMode="auto">
          <a:xfrm rot="216751">
            <a:off x="6264083" y="4789783"/>
            <a:ext cx="2428892" cy="163220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ОЕКТ ПОБЕДА\картинки\Screenshot_2017-04-12-15-36-12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5" name="Содержимое 4" descr="IMG-20150506-WA004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1349298">
            <a:off x="522719" y="1663453"/>
            <a:ext cx="3620949" cy="2715712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C00000"/>
                  </a:solidFill>
                </a:ln>
                <a:latin typeface="Monotype Corsiva" pitchFamily="66" charset="0"/>
              </a:rPr>
              <a:t>Литературно-музыкальный вечер «Память в сердце храним»</a:t>
            </a:r>
            <a:endParaRPr lang="ru-RU" dirty="0">
              <a:ln>
                <a:solidFill>
                  <a:srgbClr val="C00000"/>
                </a:solidFill>
              </a:ln>
              <a:latin typeface="Monotype Corsiva" pitchFamily="66" charset="0"/>
            </a:endParaRPr>
          </a:p>
        </p:txBody>
      </p:sp>
      <p:pic>
        <p:nvPicPr>
          <p:cNvPr id="6" name="Содержимое 5" descr="IMG-20160505-WA0059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211739">
            <a:off x="5256758" y="1539037"/>
            <a:ext cx="3737418" cy="4983224"/>
          </a:xfrm>
          <a:prstGeom prst="round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026" name="Picture 2" descr="C:\Users\User\Desktop\Лучшшее\IMG-20160505-WA0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6555">
            <a:off x="4041333" y="4652518"/>
            <a:ext cx="2466297" cy="184972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27" name="Picture 3" descr="C:\Users\User\Desktop\Лучшшее\IMG-20160505-WA00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98">
            <a:off x="2277137" y="4403771"/>
            <a:ext cx="1557342" cy="207645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28" name="Picture 4" descr="C:\Users\User\Desktop\Лучшшее\IMG-20160505-WA0048.jpg"/>
          <p:cNvPicPr>
            <a:picLocks noChangeAspect="1" noChangeArrowheads="1"/>
          </p:cNvPicPr>
          <p:nvPr/>
        </p:nvPicPr>
        <p:blipFill>
          <a:blip r:embed="rId7" cstate="print"/>
          <a:srcRect b="11827"/>
          <a:stretch>
            <a:fillRect/>
          </a:stretch>
        </p:blipFill>
        <p:spPr bwMode="auto">
          <a:xfrm rot="21250333">
            <a:off x="312374" y="4511124"/>
            <a:ext cx="1717817" cy="201953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739</Words>
  <PresentationFormat>Экран (4:3)</PresentationFormat>
  <Paragraphs>67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Участие в выставке, посвященной  70-летию Великой Победы</vt:lpstr>
      <vt:lpstr>Литературно-музыкальный вечер «Память в сердце храним»</vt:lpstr>
      <vt:lpstr>Экскурсия в «Галерею Славы»</vt:lpstr>
      <vt:lpstr>Конкурс поздравительных открыток  для ветеранов (совместный проект с гимназией №13)</vt:lpstr>
      <vt:lpstr>Смотр строя и песни  «Юные защитники Отечества»</vt:lpstr>
      <vt:lpstr>Возложение цветов к памятнику  «Узел Памяти»</vt:lpstr>
      <vt:lpstr>Военно-патриотическая игра «Зарница»</vt:lpstr>
      <vt:lpstr>Выступление в библиотеке  им. О. Куваева</vt:lpstr>
      <vt:lpstr>Выступление с концертом в «Молодежном центре»</vt:lpstr>
      <vt:lpstr>Участие в Акции  «Бессмертный полк»</vt:lpstr>
      <vt:lpstr>Сценические постановки для младших групп</vt:lpstr>
      <vt:lpstr>Литературный вечер  «Правнуки Победы»</vt:lpstr>
      <vt:lpstr>Родители активные помощники и участники</vt:lpstr>
      <vt:lpstr>Слайд 21</vt:lpstr>
      <vt:lpstr>Слайд 22</vt:lpstr>
      <vt:lpstr>Магаданская правда</vt:lpstr>
      <vt:lpstr>2-ое и 3-е место в интернет-конкурсе фотографий в группе  «Дошкольное воспитание»</vt:lpstr>
      <vt:lpstr>Слайд 25</vt:lpstr>
      <vt:lpstr>Слайд 26</vt:lpstr>
      <vt:lpstr>Слайд 27</vt:lpstr>
      <vt:lpstr>Слайд 28</vt:lpstr>
      <vt:lpstr>Мы за мирное небо над головой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38</cp:revision>
  <dcterms:created xsi:type="dcterms:W3CDTF">2017-03-09T05:05:24Z</dcterms:created>
  <dcterms:modified xsi:type="dcterms:W3CDTF">2017-04-19T05:41:57Z</dcterms:modified>
</cp:coreProperties>
</file>