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2" r:id="rId4"/>
    <p:sldId id="277" r:id="rId5"/>
    <p:sldId id="273" r:id="rId6"/>
    <p:sldId id="274" r:id="rId7"/>
    <p:sldId id="275" r:id="rId8"/>
    <p:sldId id="259" r:id="rId9"/>
    <p:sldId id="263" r:id="rId10"/>
    <p:sldId id="264" r:id="rId11"/>
    <p:sldId id="279" r:id="rId12"/>
    <p:sldId id="283" r:id="rId13"/>
    <p:sldId id="281" r:id="rId14"/>
    <p:sldId id="288" r:id="rId15"/>
    <p:sldId id="28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71FFC6"/>
    <a:srgbClr val="FF7575"/>
    <a:srgbClr val="FFCCCC"/>
    <a:srgbClr val="FF8181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0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allpaper_1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 userDrawn="1"/>
        </p:nvSpPr>
        <p:spPr>
          <a:xfrm>
            <a:off x="1214414" y="3929066"/>
            <a:ext cx="4857784" cy="1857388"/>
          </a:xfrm>
          <a:prstGeom prst="wedgeRoundRectCallout">
            <a:avLst>
              <a:gd name="adj1" fmla="val 59428"/>
              <a:gd name="adj2" fmla="val 11902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 userDrawn="1"/>
        </p:nvSpPr>
        <p:spPr>
          <a:xfrm>
            <a:off x="928662" y="857232"/>
            <a:ext cx="7215238" cy="2357454"/>
          </a:xfrm>
          <a:prstGeom prst="cloudCallout">
            <a:avLst>
              <a:gd name="adj1" fmla="val 28779"/>
              <a:gd name="adj2" fmla="val 67110"/>
            </a:avLst>
          </a:prstGeom>
          <a:solidFill>
            <a:srgbClr val="FFCCCC"/>
          </a:solidFill>
          <a:ln>
            <a:solidFill>
              <a:srgbClr val="FF757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1438" y="71438"/>
            <a:ext cx="9001156" cy="6715148"/>
          </a:xfrm>
          <a:prstGeom prst="rect">
            <a:avLst/>
          </a:prstGeom>
          <a:noFill/>
          <a:ln w="57150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28596" y="357166"/>
            <a:ext cx="8286808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D727-27CD-4E07-8BCC-54F7ACA67BF1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FF818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31172" cy="36004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ОБРАЗОВАТЕЛЬНОЕ УЧРЕЖДЕНИЕ ДЕТСКИЙ САД  № 63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«Лесные гномики 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познавательно-исследовательской  деятельности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наблюдения  и эксперименты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–  «Юный исследователь»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4784576" cy="1224136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подготовила: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 Е.Е. - воспитатель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016" y="1385392"/>
            <a:ext cx="3888431" cy="5472608"/>
          </a:xfrm>
        </p:spPr>
        <p:txBody>
          <a:bodyPr>
            <a:normAutofit lnSpcReduction="10000"/>
          </a:bodyPr>
          <a:lstStyle/>
          <a:p>
            <a:pPr marL="0" indent="541338">
              <a:buNone/>
            </a:pPr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парах.</a:t>
            </a:r>
          </a:p>
          <a:p>
            <a:pPr marL="0" indent="1809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1809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экспериментов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опытов.</a:t>
            </a:r>
          </a:p>
          <a:p>
            <a:pPr marL="0" indent="1809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Умение делать выводы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полученной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информации; </a:t>
            </a:r>
          </a:p>
          <a:p>
            <a:pPr marL="0" indent="180975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Умение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результата;</a:t>
            </a:r>
          </a:p>
          <a:p>
            <a:pPr marL="0" indent="180975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Умение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выслушать другого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прийти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общему решению;</a:t>
            </a:r>
          </a:p>
          <a:p>
            <a:pPr marL="0" indent="180975">
              <a:lnSpc>
                <a:spcPct val="9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Умение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преодолевать </a:t>
            </a:r>
          </a:p>
          <a:p>
            <a:pPr marL="0" indent="180975">
              <a:lnSpc>
                <a:spcPct val="9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89" y="2492896"/>
            <a:ext cx="4734703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814808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1338" algn="ctr">
              <a:lnSpc>
                <a:spcPct val="70000"/>
              </a:lnSpc>
            </a:pPr>
            <a:endParaRPr lang="ru-RU" sz="20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indent="541338" algn="ctr">
              <a:lnSpc>
                <a:spcPct val="70000"/>
              </a:lnSpc>
            </a:pPr>
            <a:r>
              <a:rPr lang="ru-RU" sz="3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Сотрудничество </a:t>
            </a: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 условие развития продуктивной детской </a:t>
            </a:r>
          </a:p>
          <a:p>
            <a:pPr indent="90488" algn="ctr">
              <a:lnSpc>
                <a:spcPct val="70000"/>
              </a:lnSpc>
            </a:pPr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деятельности.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5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60" y="1628800"/>
            <a:ext cx="8892480" cy="2116832"/>
          </a:xfrm>
        </p:spPr>
        <p:txBody>
          <a:bodyPr>
            <a:normAutofit fontScale="70000" lnSpcReduction="20000"/>
          </a:bodyPr>
          <a:lstStyle/>
          <a:p>
            <a:pPr marL="0" indent="541338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приобщения детей и родителей к совместной деятельности</a:t>
            </a:r>
          </a:p>
          <a:p>
            <a:pPr marL="0" indent="90488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 в группе проводился  день открытых дверей «Волшебные </a:t>
            </a:r>
          </a:p>
          <a:p>
            <a:pPr marL="0" indent="90488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превращения», где дети и родители вместе с детьми принимали участие </a:t>
            </a:r>
          </a:p>
          <a:p>
            <a:pPr marL="0" indent="90488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исследовательской и экспериментальной деятельности  с различными </a:t>
            </a:r>
          </a:p>
          <a:p>
            <a:pPr marL="0" indent="90488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E:\фото 2017 садик\20171031_153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08" y="3573016"/>
            <a:ext cx="4187956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CIM\Camera\20171110_172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45624" cy="121014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799"/>
            <a:ext cx="8548414" cy="4980279"/>
          </a:xfrm>
        </p:spPr>
        <p:txBody>
          <a:bodyPr>
            <a:normAutofit/>
          </a:bodyPr>
          <a:lstStyle/>
          <a:p>
            <a:pPr marL="0" indent="360363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приемной нашей группы лежат пака с названием «Советы от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Любознайки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где мы предлагаем родителям советы, как устроить домашнюю лабораторию, какие опыты провести с ребенком дома. Результаты опытов предлагаем зарисовать  или сфотографировать, или изготовить книжку-малышку, где в свободой форме изложить результаты своих  исследований.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E:\фото 2017 садик\20171031_140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867894" cy="29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Camera\20171110_183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/>
          <a:stretch/>
        </p:blipFill>
        <p:spPr bwMode="auto">
          <a:xfrm>
            <a:off x="2123728" y="3653319"/>
            <a:ext cx="2625756" cy="295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336705"/>
          </a:xfrm>
        </p:spPr>
        <p:txBody>
          <a:bodyPr>
            <a:noAutofit/>
          </a:bodyPr>
          <a:lstStyle/>
          <a:p>
            <a:pPr marL="0" indent="180975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Рисуем воском. Таинство природы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Свечи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Белая бумага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Акварельная краски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Кисточка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Газета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задание: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Застелите стол газетой.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Расстелите лист белой бумаги и, </a:t>
            </a:r>
          </a:p>
          <a:p>
            <a:pPr marL="176213" indent="4763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нажимая, сделайте свечой </a:t>
            </a:r>
          </a:p>
          <a:p>
            <a:pPr marL="180975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какой-нибудь рисунок.</a:t>
            </a:r>
          </a:p>
          <a:p>
            <a:pPr indent="17463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Рисуйте поверх этого рисунка </a:t>
            </a:r>
          </a:p>
          <a:p>
            <a:pPr marL="180975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акварельными красками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85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детей и родителей в домашних условиях</a:t>
            </a:r>
          </a:p>
          <a:p>
            <a:pPr marL="0" indent="180975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принесла свои результаты. Родители с удовольствием откликнулись </a:t>
            </a:r>
          </a:p>
          <a:p>
            <a:pPr marL="0" indent="180975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опыты для других родителей и детей.</a:t>
            </a:r>
          </a:p>
          <a:p>
            <a:endParaRPr lang="ru-RU" sz="1400" dirty="0"/>
          </a:p>
        </p:txBody>
      </p:sp>
      <p:pic>
        <p:nvPicPr>
          <p:cNvPr id="7170" name="Picture 2" descr="http://photo.7ya.ru/ph/2014/9/8/1410163999944.jpg?rnd=19600433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56792"/>
            <a:ext cx="30280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macibora-nfdou1.edumsko.ru/uploads/4000/15230/persona/folders/295ea26927fd4971b0efde5e98e15345.jpg.jpg?1491461217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573016"/>
            <a:ext cx="2528741" cy="179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586551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/>
          <a:stretch/>
        </p:blipFill>
        <p:spPr bwMode="auto">
          <a:xfrm>
            <a:off x="4860032" y="404664"/>
            <a:ext cx="3513376" cy="285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 r="3453"/>
          <a:stretch/>
        </p:blipFill>
        <p:spPr bwMode="auto">
          <a:xfrm>
            <a:off x="539552" y="404664"/>
            <a:ext cx="3387148" cy="286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"/>
          <a:stretch/>
        </p:blipFill>
        <p:spPr bwMode="auto">
          <a:xfrm>
            <a:off x="792965" y="3361045"/>
            <a:ext cx="2880321" cy="327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6"/>
          <a:stretch/>
        </p:blipFill>
        <p:spPr bwMode="auto">
          <a:xfrm>
            <a:off x="5220072" y="3361789"/>
            <a:ext cx="2990878" cy="327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0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41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i="1" dirty="0" smtClean="0"/>
              <a:t>СПАСИБО ЗА ВНИМАНИЕ</a:t>
            </a:r>
            <a:endParaRPr lang="ru-RU" sz="4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32856"/>
            <a:ext cx="4464056" cy="44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85313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ДОУ – поддержать и развить в ребенке интерес к исследованиям, открытиям, создать необходимые для этого условия , развитие наблюдательности, мыслительных операций (анализ, сравнение, обобщение, классификация, наблюдение);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любознательности, познавательной активности;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комплексно обследовать предмет.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5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оборудованию уголка экспериментирования в ДОУ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61952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Безопасность для жизни и здоровья детей;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Достаточность;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Доступность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расположения.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5277576" cy="439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8" y="3618000"/>
            <a:ext cx="3240000" cy="312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2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8042"/>
            <a:ext cx="4474840" cy="50691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книги (фото писателей);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альбомы;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наблюдений;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прогулок и наблюдений в природе;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опытно-исследовательской деятельности;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гры;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алгоритмов проведения опытов.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 b="3486"/>
          <a:stretch/>
        </p:blipFill>
        <p:spPr bwMode="auto">
          <a:xfrm>
            <a:off x="4716016" y="2318196"/>
            <a:ext cx="4162984" cy="334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техники безопасности при проведении опытов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 пользоваться с емкостью для воды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пробовать на вкус вещества;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наклоняться над сосудом в котором происходит реакция;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 поддерживать порядок на рабочем столе;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нужно аккуратно, результат опыта зависит от чистоты проведения эксперимента;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разбавлении кислот (уксус) подходить к столу нельзя.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проведения экспериментов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8761938" cy="266429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цель эксперимента: для чего мы проводим опыт;</a:t>
            </a:r>
          </a:p>
          <a:p>
            <a:pPr>
              <a:lnSpc>
                <a:spcPct val="70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все необходимые материалы для проведения опыта;</a:t>
            </a:r>
          </a:p>
          <a:p>
            <a:pPr>
              <a:lnSpc>
                <a:spcPct val="70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план исследования;</a:t>
            </a:r>
          </a:p>
          <a:p>
            <a:pPr>
              <a:lnSpc>
                <a:spcPct val="70000"/>
              </a:lnSpc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правила безопасности жизнедеятельности в ходу осуществления экспериментов;</a:t>
            </a:r>
          </a:p>
          <a:p>
            <a:pPr>
              <a:lnSpc>
                <a:spcPct val="7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Распределить детей на подгруппы;</a:t>
            </a:r>
          </a:p>
          <a:p>
            <a:pPr>
              <a:lnSpc>
                <a:spcPct val="7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анализ и обобщение полученных детьми результатов экспериментирования;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8194" name="Picture 2" descr="F:\DCIM\Camera\20171110_184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2656"/>
          <a:stretch/>
        </p:blipFill>
        <p:spPr bwMode="auto">
          <a:xfrm>
            <a:off x="1907704" y="4201541"/>
            <a:ext cx="5665594" cy="247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алгоритм проведения занятия по экспериментированию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54699"/>
            <a:ext cx="3456384" cy="4798832"/>
          </a:xfrm>
        </p:spPr>
        <p:txBody>
          <a:bodyPr>
            <a:normAutofit/>
          </a:bodyPr>
          <a:lstStyle/>
          <a:p>
            <a:pPr marL="0" indent="-180000">
              <a:spcBef>
                <a:spcPts val="0"/>
              </a:spcBef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работа;</a:t>
            </a:r>
          </a:p>
          <a:p>
            <a:pPr marL="0" indent="-180000">
              <a:spcBef>
                <a:spcPts val="0"/>
              </a:spcBef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вида занятия;</a:t>
            </a:r>
          </a:p>
          <a:p>
            <a:pPr marL="0" indent="-180000">
              <a:spcBef>
                <a:spcPts val="0"/>
              </a:spcBef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темы занятия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180000">
              <a:spcBef>
                <a:spcPts val="0"/>
              </a:spcBef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цели, задач;</a:t>
            </a:r>
          </a:p>
          <a:p>
            <a:pPr marL="0" indent="-180000">
              <a:spcBef>
                <a:spcPts val="0"/>
              </a:spcBef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пособия и оборудования.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88840"/>
            <a:ext cx="5089106" cy="44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1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4104456" cy="43924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Проблема;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Постановка задачи;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Варианты решения;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 эксперимента;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Выбор оборудования;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Правила безопасности;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Эксперимент;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Вывод;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Связь с жизнью; </a:t>
            </a:r>
          </a:p>
          <a:p>
            <a:pPr>
              <a:lnSpc>
                <a:spcPct val="70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Обобщение.</a:t>
            </a:r>
            <a:endParaRPr lang="ru-RU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434824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Примерная структура эксперимента</a:t>
            </a:r>
            <a:endParaRPr lang="ru-RU" sz="4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20" y="1611526"/>
            <a:ext cx="30099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45" y="5349615"/>
            <a:ext cx="28860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82" y="4108054"/>
            <a:ext cx="29337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32456"/>
            <a:ext cx="4786318" cy="5616624"/>
          </a:xfrm>
        </p:spPr>
        <p:txBody>
          <a:bodyPr>
            <a:normAutofit fontScale="62500" lnSpcReduction="20000"/>
          </a:bodyPr>
          <a:lstStyle/>
          <a:p>
            <a:pPr marL="0" indent="360363" algn="ctr">
              <a:buNone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Беседа.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</a:t>
            </a:r>
          </a:p>
          <a:p>
            <a:pPr marL="0" indent="360363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аудиозаписи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«Шум моря».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Наблюдения за водой: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</a:p>
          <a:p>
            <a:pPr marL="0" indent="360363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видели, как использовали, где </a:t>
            </a:r>
          </a:p>
          <a:p>
            <a:pPr marL="0" indent="360363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обнаружить воду, для чего </a:t>
            </a:r>
          </a:p>
          <a:p>
            <a:pPr marL="0" indent="360363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её используем.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Рассматривание  иллюстраций:</a:t>
            </a:r>
          </a:p>
          <a:p>
            <a:pPr marL="0" indent="360363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«Вода в природе».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Опыт № 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«Вода прозрачная».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Опыт № 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воды нет вкуса и</a:t>
            </a:r>
          </a:p>
          <a:p>
            <a:pPr marL="0" indent="360363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запаха».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Опыт № 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Вода может  течь».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Опыт № 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«Вода может  быть </a:t>
            </a:r>
          </a:p>
          <a:p>
            <a:pPr marL="0" indent="360363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теплой и холодной». </a:t>
            </a:r>
          </a:p>
          <a:p>
            <a:pPr marL="0" indent="360363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Рисование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пальчиками: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«Море</a:t>
            </a:r>
          </a:p>
          <a:p>
            <a:pPr marL="0" indent="360363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обитатели».</a:t>
            </a:r>
          </a:p>
          <a:p>
            <a:pPr marL="0" indent="360363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7845"/>
            <a:ext cx="306208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551" y="438973"/>
            <a:ext cx="906235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60363" algn="ctr"/>
            <a:r>
              <a:rPr lang="ru-RU" sz="3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Тематическая неделя «Вода вокруг нас».</a:t>
            </a:r>
          </a:p>
          <a:p>
            <a:pPr indent="360363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17" y="4254599"/>
            <a:ext cx="3028950" cy="244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633</Words>
  <Application>Microsoft Office PowerPoint</Application>
  <PresentationFormat>Экран (4:3)</PresentationFormat>
  <Paragraphs>111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 ДОШКОЛЬНОЕ ОБРАЗОВАТЕЛЬНОЕ УЧРЕЖДЕНИЕ ДЕТСКИЙ САД  № 63  «Лесные гномики »   Развитие познавательно-исследовательской  деятельности дошкольников через наблюдения  и эксперименты Лаборатория –  «Юный исследователь»</vt:lpstr>
      <vt:lpstr>Задачи:</vt:lpstr>
      <vt:lpstr>Требования к оборудованию уголка экспериментирования в ДОУ</vt:lpstr>
      <vt:lpstr>Дидактический материал</vt:lpstr>
      <vt:lpstr>Правила техники безопасности при проведении опытов</vt:lpstr>
      <vt:lpstr>Правила проведения экспериментов</vt:lpstr>
      <vt:lpstr>Примерный алгоритм проведения занятия по экспериментированию</vt:lpstr>
      <vt:lpstr>Презентация PowerPoint</vt:lpstr>
      <vt:lpstr>Презентация PowerPoint</vt:lpstr>
      <vt:lpstr>Презентация PowerPoint</vt:lpstr>
      <vt:lpstr>День открытых дверей</vt:lpstr>
      <vt:lpstr>Работа с родителями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Corowina</dc:creator>
  <cp:lastModifiedBy>stinger.rru@outlook.com</cp:lastModifiedBy>
  <cp:revision>79</cp:revision>
  <dcterms:created xsi:type="dcterms:W3CDTF">2013-02-09T17:45:17Z</dcterms:created>
  <dcterms:modified xsi:type="dcterms:W3CDTF">2017-11-21T06:24:35Z</dcterms:modified>
</cp:coreProperties>
</file>