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73" r:id="rId2"/>
    <p:sldId id="274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5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986A-7BB6-4929-959E-4FC6D2816A17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FB6B4-DD07-487B-92A5-0DEFEA855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986A-7BB6-4929-959E-4FC6D2816A17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FB6B4-DD07-487B-92A5-0DEFEA855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986A-7BB6-4929-959E-4FC6D2816A17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FB6B4-DD07-487B-92A5-0DEFEA855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986A-7BB6-4929-959E-4FC6D2816A17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FB6B4-DD07-487B-92A5-0DEFEA855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986A-7BB6-4929-959E-4FC6D2816A17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FB6B4-DD07-487B-92A5-0DEFEA855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986A-7BB6-4929-959E-4FC6D2816A17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FB6B4-DD07-487B-92A5-0DEFEA855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986A-7BB6-4929-959E-4FC6D2816A17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FB6B4-DD07-487B-92A5-0DEFEA855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986A-7BB6-4929-959E-4FC6D2816A17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FB6B4-DD07-487B-92A5-0DEFEA855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986A-7BB6-4929-959E-4FC6D2816A17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FB6B4-DD07-487B-92A5-0DEFEA855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986A-7BB6-4929-959E-4FC6D2816A17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FB6B4-DD07-487B-92A5-0DEFEA855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986A-7BB6-4929-959E-4FC6D2816A17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FB6B4-DD07-487B-92A5-0DEFEA855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B986A-7BB6-4929-959E-4FC6D2816A17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FB6B4-DD07-487B-92A5-0DEFEA855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d3mlntcv38ck9k.cloudfront.net/content/konspekt_image/145809/071be670_dd76_0131_e962_12313c0dade2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d3mlntcv38ck9k.cloudfront.net/content/konspekt_image/145811/09de9710_dd76_0131_e964_12313c0dade2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836712"/>
            <a:ext cx="7570088" cy="936104"/>
          </a:xfrm>
        </p:spPr>
        <p:txBody>
          <a:bodyPr>
            <a:noAutofit/>
          </a:bodyPr>
          <a:lstStyle/>
          <a:p>
            <a:r>
              <a:rPr lang="ru-RU" sz="6000" b="1" smtClean="0">
                <a:solidFill>
                  <a:srgbClr val="00B050"/>
                </a:solidFill>
              </a:rPr>
              <a:t>Мастер-класс</a:t>
            </a:r>
            <a:r>
              <a:rPr lang="ru-RU" sz="6000" b="1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6000" b="1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sz="60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331640" y="1484784"/>
            <a:ext cx="7602048" cy="5373216"/>
          </a:xfrm>
        </p:spPr>
        <p:txBody>
          <a:bodyPr/>
          <a:lstStyle/>
          <a:p>
            <a:pPr>
              <a:buNone/>
            </a:pPr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1988840"/>
            <a:ext cx="54543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Подготовка</a:t>
            </a:r>
          </a:p>
          <a:p>
            <a:r>
              <a:rPr lang="ru-RU" sz="3600" b="1" i="1" dirty="0" smtClean="0">
                <a:solidFill>
                  <a:srgbClr val="FF0000"/>
                </a:solidFill>
              </a:rPr>
              <a:t>к </a:t>
            </a:r>
            <a:r>
              <a:rPr lang="ru-RU" sz="3600" b="1" i="1" dirty="0" smtClean="0">
                <a:solidFill>
                  <a:srgbClr val="FF0000"/>
                </a:solidFill>
              </a:rPr>
              <a:t>сочинению по   повести «Тарас </a:t>
            </a:r>
            <a:r>
              <a:rPr lang="ru-RU" sz="3600" b="1" i="1" dirty="0" err="1" smtClean="0">
                <a:solidFill>
                  <a:srgbClr val="FF0000"/>
                </a:solidFill>
              </a:rPr>
              <a:t>Бульба</a:t>
            </a:r>
            <a:r>
              <a:rPr lang="ru-RU" sz="3600" b="1" i="1" dirty="0" smtClean="0">
                <a:solidFill>
                  <a:srgbClr val="FF0000"/>
                </a:solidFill>
              </a:rPr>
              <a:t>»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70892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499992" y="4797152"/>
            <a:ext cx="40862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ru-RU" sz="2400" i="1" dirty="0" smtClean="0">
                <a:cs typeface="Times New Roman" pitchFamily="18" charset="0"/>
              </a:rPr>
              <a:t>Артамонова Людмила Александровна</a:t>
            </a:r>
          </a:p>
          <a:p>
            <a:pPr>
              <a:spcBef>
                <a:spcPct val="0"/>
              </a:spcBef>
            </a:pPr>
            <a:r>
              <a:rPr lang="ru-RU" sz="2400" i="1" dirty="0" smtClean="0">
                <a:cs typeface="Times New Roman" pitchFamily="18" charset="0"/>
              </a:rPr>
              <a:t>МБОУ СШ №31</a:t>
            </a:r>
          </a:p>
          <a:p>
            <a:pPr>
              <a:spcBef>
                <a:spcPct val="0"/>
              </a:spcBef>
            </a:pPr>
            <a:r>
              <a:rPr lang="ru-RU" sz="2400" i="1" dirty="0" smtClean="0">
                <a:cs typeface="Times New Roman" pitchFamily="18" charset="0"/>
              </a:rPr>
              <a:t>Город Ульяновск</a:t>
            </a:r>
          </a:p>
          <a:p>
            <a:pPr>
              <a:spcBef>
                <a:spcPct val="0"/>
              </a:spcBef>
            </a:pPr>
            <a:endParaRPr lang="ru-RU" i="1" dirty="0" smtClean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 работать над сочинением.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Вступление.</a:t>
            </a:r>
            <a:r>
              <a:rPr lang="ru-RU" dirty="0" smtClean="0"/>
              <a:t> Остап и </a:t>
            </a:r>
            <a:r>
              <a:rPr lang="ru-RU" dirty="0" err="1" smtClean="0"/>
              <a:t>Андрий</a:t>
            </a:r>
            <a:r>
              <a:rPr lang="ru-RU" dirty="0" smtClean="0"/>
              <a:t> – главные герои повести. Проблемный вопрос: почему же братья стали врагами?</a:t>
            </a:r>
          </a:p>
          <a:p>
            <a:pPr lvl="0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Основная часть. </a:t>
            </a:r>
            <a:r>
              <a:rPr lang="ru-RU" dirty="0" smtClean="0"/>
              <a:t>Раскрытие пункта.</a:t>
            </a:r>
          </a:p>
          <a:p>
            <a:pPr lvl="0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Вывод.</a:t>
            </a:r>
            <a:r>
              <a:rPr lang="ru-RU" dirty="0" smtClean="0"/>
              <a:t> Мое отношение к героям и их поступкам.</a:t>
            </a:r>
          </a:p>
          <a:p>
            <a:pPr lvl="0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Подберите материал. Наполните каждый пункт планам конкретными эпизодами и цитатами.</a:t>
            </a:r>
          </a:p>
          <a:p>
            <a:endParaRPr lang="ru-RU" dirty="0"/>
          </a:p>
        </p:txBody>
      </p:sp>
    </p:spTree>
  </p:cSld>
  <p:clrMapOvr>
    <a:masterClrMapping/>
  </p:clrMapOvr>
  <p:transition advTm="3135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Образ Тараса </a:t>
            </a:r>
            <a:r>
              <a:rPr lang="ru-RU" dirty="0" err="1" smtClean="0"/>
              <a:t>Бульбы</a:t>
            </a:r>
            <a:r>
              <a:rPr lang="ru-RU" dirty="0" smtClean="0"/>
              <a:t> в героической повести Н.В.Гоголя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72066" y="1850064"/>
            <a:ext cx="3767134" cy="450789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   </a:t>
            </a: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"Это был один из тех характеров, которые могли возникнуть только в тяжелый XV век на </a:t>
            </a:r>
            <a:r>
              <a:rPr lang="ru-RU" b="1" i="1" dirty="0" err="1" smtClean="0">
                <a:solidFill>
                  <a:schemeClr val="accent3">
                    <a:lumMod val="75000"/>
                  </a:schemeClr>
                </a:solidFill>
              </a:rPr>
              <a:t>полукочующем</a:t>
            </a: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 углу Европы, ...когда бранным пламенем </a:t>
            </a:r>
            <a:r>
              <a:rPr lang="ru-RU" b="1" i="1" dirty="0" err="1" smtClean="0">
                <a:solidFill>
                  <a:schemeClr val="accent3">
                    <a:lumMod val="75000"/>
                  </a:schemeClr>
                </a:solidFill>
              </a:rPr>
              <a:t>объялся</a:t>
            </a: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3">
                    <a:lumMod val="75000"/>
                  </a:schemeClr>
                </a:solidFill>
              </a:rPr>
              <a:t>древле-мирный</a:t>
            </a: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 славянский дух и завелось </a:t>
            </a:r>
            <a:r>
              <a:rPr lang="ru-RU" b="1" i="1" dirty="0" err="1" smtClean="0">
                <a:solidFill>
                  <a:schemeClr val="accent3">
                    <a:lumMod val="75000"/>
                  </a:schemeClr>
                </a:solidFill>
              </a:rPr>
              <a:t>козачество</a:t>
            </a: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 - широкая, разгульная замашка русской природы..."</a:t>
            </a:r>
            <a:endParaRPr lang="ru-RU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Объект 13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98463"/>
            <a:ext cx="5237163" cy="5611812"/>
          </a:xfrm>
        </p:spPr>
      </p:pic>
      <p:pic>
        <p:nvPicPr>
          <p:cNvPr id="1026" name="Picture 2" descr="C:\Users\Надежда\Documents\Тарас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8728" y="1857364"/>
            <a:ext cx="3423292" cy="4572008"/>
          </a:xfrm>
          <a:prstGeom prst="rect">
            <a:avLst/>
          </a:prstGeom>
          <a:noFill/>
        </p:spPr>
      </p:pic>
    </p:spTree>
  </p:cSld>
  <p:clrMapOvr>
    <a:masterClrMapping/>
  </p:clrMapOvr>
  <p:transition advTm="4618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Главная мысль сочинения.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3636458" cy="4838720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 smtClean="0"/>
              <a:t>Наша с вами задача, доказать в сочинении по повести, что автор сумел показать в образе Тараса </a:t>
            </a:r>
            <a:r>
              <a:rPr lang="ru-RU" b="1" i="1" dirty="0" err="1" smtClean="0"/>
              <a:t>Бульбы</a:t>
            </a:r>
            <a:r>
              <a:rPr lang="ru-RU" b="1" i="1" dirty="0" smtClean="0"/>
              <a:t> героический характер.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122" name="Picture 2" descr="C:\Users\Надежда\Documents\бульб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1500174"/>
            <a:ext cx="3357586" cy="4429156"/>
          </a:xfrm>
          <a:prstGeom prst="rect">
            <a:avLst/>
          </a:prstGeom>
          <a:noFill/>
        </p:spPr>
      </p:pic>
    </p:spTree>
  </p:cSld>
  <p:clrMapOvr>
    <a:masterClrMapping/>
  </p:clrMapOvr>
  <p:transition advTm="2184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    Анализ образа Тараса </a:t>
            </a:r>
            <a:r>
              <a:rPr lang="ru-RU" b="1" i="1" dirty="0" err="1" smtClean="0"/>
              <a:t>Бульбы</a:t>
            </a:r>
            <a:r>
              <a:rPr lang="ru-RU" b="1" i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071546"/>
            <a:ext cx="7498080" cy="5176854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smtClean="0"/>
              <a:t>1. Встреча с сыновьями.</a:t>
            </a:r>
            <a:endParaRPr lang="ru-RU" dirty="0" smtClean="0"/>
          </a:p>
          <a:p>
            <a:r>
              <a:rPr lang="ru-RU" b="1" i="1" dirty="0" smtClean="0"/>
              <a:t>2. Отправление сыновей в Запорожскую Сечь.</a:t>
            </a:r>
            <a:endParaRPr lang="ru-RU" dirty="0" smtClean="0"/>
          </a:p>
          <a:p>
            <a:r>
              <a:rPr lang="ru-RU" b="1" i="1" dirty="0" smtClean="0"/>
              <a:t>3. Отношение к жене.</a:t>
            </a:r>
            <a:endParaRPr lang="ru-RU" dirty="0" smtClean="0"/>
          </a:p>
          <a:p>
            <a:r>
              <a:rPr lang="ru-RU" b="1" i="1" dirty="0" smtClean="0"/>
              <a:t>4. Отношение к сыновьям.</a:t>
            </a:r>
            <a:endParaRPr lang="ru-RU" dirty="0" smtClean="0"/>
          </a:p>
          <a:p>
            <a:r>
              <a:rPr lang="ru-RU" b="1" i="1" dirty="0" smtClean="0"/>
              <a:t>5. Тарас </a:t>
            </a:r>
            <a:r>
              <a:rPr lang="ru-RU" b="1" i="1" dirty="0" err="1" smtClean="0"/>
              <a:t>Бульба</a:t>
            </a:r>
            <a:r>
              <a:rPr lang="ru-RU" b="1" i="1" dirty="0" smtClean="0"/>
              <a:t> — кошевой атаман.</a:t>
            </a:r>
            <a:endParaRPr lang="ru-RU" dirty="0" smtClean="0"/>
          </a:p>
          <a:p>
            <a:r>
              <a:rPr lang="ru-RU" b="1" i="1" dirty="0" smtClean="0"/>
              <a:t>6. Речь </a:t>
            </a:r>
            <a:r>
              <a:rPr lang="ru-RU" b="1" i="1" dirty="0" err="1" smtClean="0"/>
              <a:t>Бульбы</a:t>
            </a:r>
            <a:r>
              <a:rPr lang="ru-RU" b="1" i="1" dirty="0" smtClean="0"/>
              <a:t> о товариществе.</a:t>
            </a:r>
            <a:endParaRPr lang="ru-RU" dirty="0" smtClean="0"/>
          </a:p>
          <a:p>
            <a:r>
              <a:rPr lang="ru-RU" b="1" i="1" dirty="0" smtClean="0"/>
              <a:t>7. Казнь </a:t>
            </a:r>
            <a:r>
              <a:rPr lang="ru-RU" b="1" i="1" dirty="0" err="1" smtClean="0"/>
              <a:t>Андрия</a:t>
            </a:r>
            <a:r>
              <a:rPr lang="ru-RU" b="1" i="1" dirty="0" smtClean="0"/>
              <a:t>.</a:t>
            </a:r>
            <a:endParaRPr lang="ru-RU" dirty="0" smtClean="0"/>
          </a:p>
          <a:p>
            <a:r>
              <a:rPr lang="ru-RU" b="1" i="1" dirty="0" smtClean="0"/>
              <a:t>8. Возвращение к жизни после тяжелых ранений.</a:t>
            </a:r>
            <a:endParaRPr lang="ru-RU" dirty="0" smtClean="0"/>
          </a:p>
          <a:p>
            <a:r>
              <a:rPr lang="ru-RU" b="1" i="1" dirty="0" smtClean="0"/>
              <a:t>9. Прощание с Остапом.</a:t>
            </a:r>
            <a:endParaRPr lang="ru-RU" dirty="0" smtClean="0"/>
          </a:p>
          <a:p>
            <a:r>
              <a:rPr lang="ru-RU" b="1" i="1" dirty="0" smtClean="0"/>
              <a:t>10. Смерть на костре.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advTm="2480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Идея повести, воплощённая прежде всего в главном герое.</a:t>
            </a:r>
            <a:endParaRPr lang="ru-RU" dirty="0"/>
          </a:p>
        </p:txBody>
      </p:sp>
      <p:pic>
        <p:nvPicPr>
          <p:cNvPr id="6146" name="Picture 2" descr="C:\Users\Надежда\Documents\Illyustracii-k-povesti-NGogolya-Taras-Bulb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500174"/>
            <a:ext cx="3592449" cy="4800600"/>
          </a:xfrm>
          <a:prstGeom prst="rect">
            <a:avLst/>
          </a:prstGeom>
          <a:noFill/>
        </p:spPr>
      </p:pic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0"/>
            <a:ext cx="18473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14942" y="1571612"/>
            <a:ext cx="371477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Страна крепка, пока люди ее живут одной идеей,</a:t>
            </a:r>
            <a:endParaRPr lang="ru-RU" sz="20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«дышат одним духом», так же как Запорожская Сечь</a:t>
            </a:r>
            <a:endParaRPr lang="ru-RU" sz="20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была крепка духом товарищества. В то же время этот</a:t>
            </a:r>
            <a:endParaRPr lang="ru-RU" sz="20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дух товарищества не мыслим без православной веры</a:t>
            </a:r>
            <a:endParaRPr lang="ru-RU" sz="20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(соборность) и любви к своей Родине — России (Тарас</a:t>
            </a:r>
            <a:endParaRPr lang="ru-RU" sz="20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и казаки воспринимают Украину как наследницу</a:t>
            </a:r>
            <a:endParaRPr lang="ru-RU" sz="20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000" b="1" i="1" dirty="0">
                <a:solidFill>
                  <a:schemeClr val="accent3">
                    <a:lumMod val="50000"/>
                  </a:schemeClr>
                </a:solidFill>
              </a:rPr>
              <a:t>и продолжательницу дел Древней Руси).</a:t>
            </a:r>
            <a:endParaRPr lang="ru-RU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Tm="1903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3438" y="274638"/>
            <a:ext cx="4290250" cy="5368940"/>
          </a:xfrm>
        </p:spPr>
        <p:txBody>
          <a:bodyPr>
            <a:normAutofit/>
          </a:bodyPr>
          <a:lstStyle/>
          <a:p>
            <a:r>
              <a:rPr lang="ru-RU" dirty="0" smtClean="0"/>
              <a:t>Это </a:t>
            </a:r>
            <a:r>
              <a:rPr lang="ru-RU" sz="3600" dirty="0" smtClean="0"/>
              <a:t>могучий образ, по выражению Гоголя, </a:t>
            </a:r>
            <a:r>
              <a:rPr lang="ru-RU" sz="3600" i="1" dirty="0" smtClean="0"/>
              <a:t>"необыкновенное явление русской силы".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pic>
        <p:nvPicPr>
          <p:cNvPr id="27650" name="Picture 2" descr="C:\Users\Надежда\Documents\на костре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785794"/>
            <a:ext cx="3490915" cy="5053018"/>
          </a:xfrm>
          <a:prstGeom prst="rect">
            <a:avLst/>
          </a:prstGeom>
          <a:noFill/>
        </p:spPr>
      </p:pic>
    </p:spTree>
  </p:cSld>
  <p:clrMapOvr>
    <a:masterClrMapping/>
  </p:clrMapOvr>
  <p:transition advTm="998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Материал к сочинению.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285860"/>
            <a:ext cx="7498080" cy="496254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Работая над повестью…,</a:t>
            </a:r>
            <a:r>
              <a:rPr lang="ru-RU" dirty="0" smtClean="0"/>
              <a:t> Гоголь мечтал…</a:t>
            </a:r>
          </a:p>
          <a:p>
            <a:r>
              <a:rPr lang="ru-RU" dirty="0" smtClean="0"/>
              <a:t>Таким героем стал …</a:t>
            </a:r>
          </a:p>
          <a:p>
            <a:r>
              <a:rPr lang="ru-RU" b="1" dirty="0" smtClean="0"/>
              <a:t>Сражаясь в бою под Дубно</a:t>
            </a:r>
            <a:r>
              <a:rPr lang="ru-RU" dirty="0" smtClean="0"/>
              <a:t>, Тарас проявил себя…</a:t>
            </a:r>
          </a:p>
          <a:p>
            <a:r>
              <a:rPr lang="ru-RU" dirty="0" smtClean="0"/>
              <a:t>Тарас любил своих сыновей и гордился ими, но, </a:t>
            </a:r>
            <a:r>
              <a:rPr lang="ru-RU" b="1" dirty="0" smtClean="0"/>
              <a:t>узнав о  предательстве </a:t>
            </a:r>
            <a:r>
              <a:rPr lang="ru-RU" b="1" dirty="0" err="1" smtClean="0"/>
              <a:t>Андрия</a:t>
            </a:r>
            <a:r>
              <a:rPr lang="ru-RU" b="1" dirty="0" smtClean="0"/>
              <a:t>, </a:t>
            </a:r>
            <a:r>
              <a:rPr lang="ru-RU" dirty="0" smtClean="0"/>
              <a:t>он …</a:t>
            </a:r>
          </a:p>
          <a:p>
            <a:r>
              <a:rPr lang="ru-RU" b="1" dirty="0" smtClean="0"/>
              <a:t>Желая узнать о судьбе Остапа,</a:t>
            </a:r>
            <a:r>
              <a:rPr lang="ru-RU" dirty="0" smtClean="0"/>
              <a:t> Тарас …</a:t>
            </a:r>
          </a:p>
          <a:p>
            <a:r>
              <a:rPr lang="ru-RU" b="1" dirty="0" smtClean="0"/>
              <a:t>Рискуя жизнью,</a:t>
            </a:r>
            <a:r>
              <a:rPr lang="ru-RU" dirty="0" smtClean="0"/>
              <a:t> он…</a:t>
            </a:r>
          </a:p>
          <a:p>
            <a:r>
              <a:rPr lang="ru-RU" dirty="0" smtClean="0"/>
              <a:t>Особенно ярко героическая натура </a:t>
            </a:r>
            <a:r>
              <a:rPr lang="ru-RU" dirty="0" err="1" smtClean="0"/>
              <a:t>Бульбы</a:t>
            </a:r>
            <a:r>
              <a:rPr lang="ru-RU" dirty="0" smtClean="0"/>
              <a:t> проявляется в сцене гибели:…</a:t>
            </a:r>
          </a:p>
          <a:p>
            <a:r>
              <a:rPr lang="ru-RU" dirty="0" smtClean="0"/>
              <a:t>Гоголь сумел показать в повести…</a:t>
            </a:r>
          </a:p>
          <a:p>
            <a:r>
              <a:rPr lang="ru-RU" dirty="0" smtClean="0"/>
              <a:t>Мне понравилось это произведение…</a:t>
            </a:r>
          </a:p>
          <a:p>
            <a:r>
              <a:rPr lang="ru-RU" dirty="0" smtClean="0"/>
              <a:t>Повесть «Тарас </a:t>
            </a:r>
            <a:r>
              <a:rPr lang="ru-RU" dirty="0" err="1" smtClean="0"/>
              <a:t>Бульба</a:t>
            </a:r>
            <a:r>
              <a:rPr lang="ru-RU" dirty="0" smtClean="0"/>
              <a:t>» учит нас…</a:t>
            </a:r>
          </a:p>
          <a:p>
            <a:endParaRPr lang="ru-RU" dirty="0"/>
          </a:p>
        </p:txBody>
      </p:sp>
    </p:spTree>
  </p:cSld>
  <p:clrMapOvr>
    <a:masterClrMapping/>
  </p:clrMapOvr>
  <p:transition advTm="1498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5" name="Picture 3" descr="C:\Users\Надежда\Documents\Слёзы по Остапу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962275" y="1701006"/>
            <a:ext cx="3219450" cy="43243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428729" y="357167"/>
            <a:ext cx="4000528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Домашнее задание.</a:t>
            </a:r>
          </a:p>
          <a:p>
            <a:r>
              <a:rPr lang="ru-RU" sz="2800" b="1" i="1" dirty="0"/>
              <a:t> Н</a:t>
            </a:r>
            <a:r>
              <a:rPr lang="ru-RU" sz="2800" b="1" i="1" dirty="0" smtClean="0"/>
              <a:t>аписать сочинение на одну </a:t>
            </a:r>
          </a:p>
          <a:p>
            <a:r>
              <a:rPr lang="ru-RU" sz="2800" b="1" i="1" dirty="0" smtClean="0"/>
              <a:t>из предложенных тем:</a:t>
            </a:r>
          </a:p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1) «Остап и </a:t>
            </a:r>
            <a:r>
              <a:rPr lang="ru-RU" sz="2800" b="1" i="1" dirty="0" err="1" smtClean="0">
                <a:solidFill>
                  <a:schemeClr val="accent3">
                    <a:lumMod val="50000"/>
                  </a:schemeClr>
                </a:solidFill>
              </a:rPr>
              <a:t>Андрий</a:t>
            </a: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 – братья и враги».</a:t>
            </a:r>
          </a:p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2)«Тарас </a:t>
            </a:r>
            <a:r>
              <a:rPr lang="ru-RU" sz="2800" b="1" i="1" dirty="0" err="1" smtClean="0">
                <a:solidFill>
                  <a:schemeClr val="accent3">
                    <a:lumMod val="50000"/>
                  </a:schemeClr>
                </a:solidFill>
              </a:rPr>
              <a:t>Бульба</a:t>
            </a: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 – характер,</a:t>
            </a:r>
          </a:p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 рожденный временем».</a:t>
            </a:r>
          </a:p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3)«Три смерти».</a:t>
            </a:r>
          </a:p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4) «Запорожская сечь. Воплощение</a:t>
            </a:r>
          </a:p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</a:rPr>
              <a:t> авторских идеалов».</a:t>
            </a:r>
          </a:p>
          <a:p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sz="2800" b="1" i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sz="2400" b="1" i="1" dirty="0" smtClean="0"/>
          </a:p>
          <a:p>
            <a:endParaRPr lang="ru-RU" sz="2400" b="1" i="1" dirty="0"/>
          </a:p>
        </p:txBody>
      </p:sp>
    </p:spTree>
  </p:cSld>
  <p:clrMapOvr>
    <a:masterClrMapping/>
  </p:clrMapOvr>
  <p:transition advTm="2356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3985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      </a:t>
            </a:r>
            <a:br>
              <a:rPr lang="ru-RU" b="1" dirty="0" smtClean="0"/>
            </a:br>
            <a:r>
              <a:rPr lang="ru-RU" b="1" dirty="0" smtClean="0"/>
              <a:t> 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i="1" dirty="0"/>
          </a:p>
        </p:txBody>
      </p:sp>
      <p:pic>
        <p:nvPicPr>
          <p:cNvPr id="4" name="Содержимое 3" descr="Иллюстрация к повести">
            <a:hlinkClick r:id="rId2" tgtFrame="&quot;_blank&quot;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1785926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286248" y="2071678"/>
            <a:ext cx="43577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rgbClr val="C00000"/>
                </a:solidFill>
              </a:rPr>
              <a:t>"Это был один из тех характеров</a:t>
            </a:r>
            <a:r>
              <a:rPr lang="ru-RU" sz="2000" b="1" i="1" dirty="0" smtClean="0">
                <a:solidFill>
                  <a:srgbClr val="C00000"/>
                </a:solidFill>
              </a:rPr>
              <a:t>,</a:t>
            </a:r>
          </a:p>
          <a:p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>
                <a:solidFill>
                  <a:srgbClr val="C00000"/>
                </a:solidFill>
              </a:rPr>
              <a:t>которые могли возникнуть </a:t>
            </a:r>
            <a:r>
              <a:rPr lang="ru-RU" sz="2000" b="1" i="1" dirty="0" smtClean="0">
                <a:solidFill>
                  <a:srgbClr val="C00000"/>
                </a:solidFill>
              </a:rPr>
              <a:t>только</a:t>
            </a:r>
          </a:p>
          <a:p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>
                <a:solidFill>
                  <a:srgbClr val="C00000"/>
                </a:solidFill>
              </a:rPr>
              <a:t>в тяжелый XV век на </a:t>
            </a:r>
            <a:r>
              <a:rPr lang="ru-RU" sz="2000" b="1" i="1" dirty="0" err="1">
                <a:solidFill>
                  <a:srgbClr val="C00000"/>
                </a:solidFill>
              </a:rPr>
              <a:t>полукочующем</a:t>
            </a:r>
            <a:r>
              <a:rPr lang="ru-RU" sz="2000" b="1" i="1" dirty="0">
                <a:solidFill>
                  <a:srgbClr val="C00000"/>
                </a:solidFill>
              </a:rPr>
              <a:t> </a:t>
            </a:r>
            <a:endParaRPr lang="ru-RU" sz="2000" b="1" i="1" dirty="0" smtClean="0">
              <a:solidFill>
                <a:srgbClr val="C00000"/>
              </a:solidFill>
            </a:endParaRPr>
          </a:p>
          <a:p>
            <a:r>
              <a:rPr lang="ru-RU" sz="2000" b="1" i="1" dirty="0" smtClean="0">
                <a:solidFill>
                  <a:srgbClr val="C00000"/>
                </a:solidFill>
              </a:rPr>
              <a:t>углу </a:t>
            </a:r>
            <a:r>
              <a:rPr lang="ru-RU" sz="2000" b="1" i="1" dirty="0">
                <a:solidFill>
                  <a:srgbClr val="C00000"/>
                </a:solidFill>
              </a:rPr>
              <a:t>Европы, ...когда </a:t>
            </a:r>
            <a:r>
              <a:rPr lang="ru-RU" sz="2000" b="1" i="1" dirty="0" smtClean="0">
                <a:solidFill>
                  <a:srgbClr val="C00000"/>
                </a:solidFill>
              </a:rPr>
              <a:t>бранным</a:t>
            </a:r>
          </a:p>
          <a:p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>
                <a:solidFill>
                  <a:srgbClr val="C00000"/>
                </a:solidFill>
              </a:rPr>
              <a:t>пламенем </a:t>
            </a:r>
            <a:r>
              <a:rPr lang="ru-RU" sz="2000" b="1" i="1" dirty="0" err="1">
                <a:solidFill>
                  <a:srgbClr val="C00000"/>
                </a:solidFill>
              </a:rPr>
              <a:t>объялся</a:t>
            </a:r>
            <a:r>
              <a:rPr lang="ru-RU" sz="2000" b="1" i="1" dirty="0">
                <a:solidFill>
                  <a:srgbClr val="C00000"/>
                </a:solidFill>
              </a:rPr>
              <a:t>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древле-мирный</a:t>
            </a:r>
            <a:endParaRPr lang="ru-RU" sz="2000" b="1" i="1" dirty="0" smtClean="0">
              <a:solidFill>
                <a:srgbClr val="C00000"/>
              </a:solidFill>
            </a:endParaRPr>
          </a:p>
          <a:p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>
                <a:solidFill>
                  <a:srgbClr val="C00000"/>
                </a:solidFill>
              </a:rPr>
              <a:t>славянский дух и завелось </a:t>
            </a:r>
            <a:r>
              <a:rPr lang="ru-RU" sz="2000" b="1" i="1" dirty="0" err="1">
                <a:solidFill>
                  <a:srgbClr val="C00000"/>
                </a:solidFill>
              </a:rPr>
              <a:t>козачество</a:t>
            </a:r>
            <a:r>
              <a:rPr lang="ru-RU" sz="2000" b="1" i="1" dirty="0">
                <a:solidFill>
                  <a:srgbClr val="C00000"/>
                </a:solidFill>
              </a:rPr>
              <a:t> </a:t>
            </a:r>
            <a:r>
              <a:rPr lang="ru-RU" sz="2000" b="1" i="1" dirty="0" smtClean="0">
                <a:solidFill>
                  <a:srgbClr val="C00000"/>
                </a:solidFill>
              </a:rPr>
              <a:t>–</a:t>
            </a:r>
          </a:p>
          <a:p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>
                <a:solidFill>
                  <a:srgbClr val="C00000"/>
                </a:solidFill>
              </a:rPr>
              <a:t>широкая, разгульная замашка </a:t>
            </a:r>
            <a:r>
              <a:rPr lang="ru-RU" sz="2000" b="1" i="1" dirty="0" smtClean="0">
                <a:solidFill>
                  <a:srgbClr val="C00000"/>
                </a:solidFill>
              </a:rPr>
              <a:t>русской</a:t>
            </a:r>
          </a:p>
          <a:p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>
                <a:solidFill>
                  <a:srgbClr val="C00000"/>
                </a:solidFill>
              </a:rPr>
              <a:t>природы</a:t>
            </a:r>
            <a:r>
              <a:rPr lang="ru-RU" sz="2000" b="1" i="1" dirty="0" smtClean="0">
                <a:solidFill>
                  <a:srgbClr val="C00000"/>
                </a:solidFill>
              </a:rPr>
              <a:t>...«</a:t>
            </a:r>
          </a:p>
          <a:p>
            <a:r>
              <a:rPr lang="ru-RU" sz="2000" b="1" i="1" dirty="0">
                <a:solidFill>
                  <a:srgbClr val="C00000"/>
                </a:solidFill>
              </a:rPr>
              <a:t> </a:t>
            </a:r>
            <a:r>
              <a:rPr lang="ru-RU" sz="2000" b="1" i="1" dirty="0" smtClean="0">
                <a:solidFill>
                  <a:srgbClr val="C00000"/>
                </a:solidFill>
              </a:rPr>
              <a:t>                                Н.В.Гоголь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advTm="5273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57166"/>
            <a:ext cx="7494110" cy="314327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«... Да разве найдутся на свете такие огни и муки и сила такая, которая бы пересилила  русскую силу!»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 – так заканчивает свою повесть Н. В. Гоголь, рассказав нам печальную историю о жизни запорожцев, их борьбе за свободу родной земли, за христианскую веру.</a:t>
            </a:r>
          </a:p>
          <a:p>
            <a:endParaRPr lang="ru-RU" dirty="0"/>
          </a:p>
        </p:txBody>
      </p:sp>
      <p:pic>
        <p:nvPicPr>
          <p:cNvPr id="4" name="Рисунок 3" descr="Запорожцы пишут письмо турецкому султану. Худ.  И.Е. Репин">
            <a:hlinkClick r:id="rId2" tgtFrame="&quot;_blank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3357562"/>
            <a:ext cx="5643602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072330" y="3571876"/>
            <a:ext cx="1928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И.Е.Репин «Запорожцы пишут письмо </a:t>
            </a:r>
          </a:p>
          <a:p>
            <a:r>
              <a:rPr lang="ru-RU" dirty="0" smtClean="0"/>
              <a:t>турецкому султану»</a:t>
            </a:r>
            <a:endParaRPr lang="ru-RU" dirty="0"/>
          </a:p>
        </p:txBody>
      </p:sp>
    </p:spTree>
  </p:cSld>
  <p:clrMapOvr>
    <a:masterClrMapping/>
  </p:clrMapOvr>
  <p:transition advTm="561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Основные вопросы повести.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Обращение к прошлому, к трагическим момента истории – это не уход от действительности, а ответ на многочисленные вопросы:</a:t>
            </a:r>
          </a:p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Каково место человека в обществе? Что происходит в политической жизни страны? Каким должен быть человек?</a:t>
            </a:r>
          </a:p>
          <a:p>
            <a:endParaRPr lang="ru-RU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Tm="94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Проблема предательства.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Еще одним сложнейшим вопросом гоголевской повести является вопрос об отношении к предательству. Этот вопрос волновал самого Гоголя, и об этом нам говорит вторая редакция повести. Например, в сцене гибели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Андрия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основное внимание уделяется его мыслям, переживаниям. Причем, не только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Андрия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но и отца. В то время как в первой редакции Н. В. Гоголь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Андрия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сделал подлым трусом, он прятался в бою за спины противника, молил о пощаде. В первой редакции такая боязнь объясняется еще и тем, что он чувствовал, что душа его не совсем чиста.</a:t>
            </a:r>
          </a:p>
          <a:p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Tm="16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Авторская позиция.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Авторская позиция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проявляется в сопоставлении сцен смерти Остапа 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Андрия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Андрия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осознает свою вину, поэтому беспрекословно слезает с коня по приказу отца. Он боится смерти, но не может ослушаться отца, потому что чувствует, что только отец вправе наказать его за измену. Даже перед лицом смерти он не просит о пощаде, он не раскаивается, он твердо сделал свой выбор и умирает с именем прекрасной полячки на устах.  </a:t>
            </a:r>
          </a:p>
          <a:p>
            <a:endParaRPr lang="ru-RU" dirty="0"/>
          </a:p>
        </p:txBody>
      </p:sp>
    </p:spTree>
  </p:cSld>
  <p:clrMapOvr>
    <a:masterClrMapping/>
  </p:clrMapOvr>
  <p:transition advTm="15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Надежда\Documents\перед казнью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500042"/>
            <a:ext cx="3616271" cy="48006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00628" y="357166"/>
            <a:ext cx="385765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3">
                    <a:lumMod val="50000"/>
                  </a:schemeClr>
                </a:solidFill>
              </a:rPr>
              <a:t>В поведение Остапа перед смертью есть сознание свой правоты, есть твердость духа.</a:t>
            </a:r>
          </a:p>
          <a:p>
            <a:r>
              <a:rPr lang="ru-RU" sz="2000" dirty="0"/>
              <a:t>«И упал он силою и воскликнул в душевной немощи:</a:t>
            </a:r>
          </a:p>
          <a:p>
            <a:r>
              <a:rPr lang="ru-RU" sz="2000" dirty="0"/>
              <a:t>- </a:t>
            </a:r>
            <a:r>
              <a:rPr lang="ru-RU" sz="2000" dirty="0" err="1"/>
              <a:t>Батько</a:t>
            </a:r>
            <a:r>
              <a:rPr lang="ru-RU" sz="2000" dirty="0"/>
              <a:t>! где ты! Слышишь ли ты?</a:t>
            </a:r>
          </a:p>
          <a:p>
            <a:r>
              <a:rPr lang="ru-RU" sz="2000" dirty="0"/>
              <a:t>- Слышу! - раздалось среди всеобщей тишины, и весь миллион народа в одно время вздрогнул».</a:t>
            </a:r>
          </a:p>
          <a:p>
            <a:r>
              <a:rPr lang="ru-RU" sz="2000" b="1" dirty="0">
                <a:solidFill>
                  <a:schemeClr val="accent3">
                    <a:lumMod val="50000"/>
                  </a:schemeClr>
                </a:solidFill>
              </a:rPr>
              <a:t>Остап просит поддержки, просит услышать голос отца, и отец, отвечая ему, вселяет в сына твердость духа. Остап умирает смертью героя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,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</a:rPr>
              <a:t>в этом и есть главное отличие гибели двух братьев. Одного казнят, как героя, другого – как преступника.</a:t>
            </a:r>
          </a:p>
          <a:p>
            <a:endParaRPr lang="ru-RU" sz="2000" dirty="0"/>
          </a:p>
        </p:txBody>
      </p:sp>
    </p:spTree>
  </p:cSld>
  <p:clrMapOvr>
    <a:masterClrMapping/>
  </p:clrMapOvr>
  <p:transition advTm="1045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500042"/>
            <a:ext cx="7498080" cy="64294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               Темы сочинений: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785794"/>
            <a:ext cx="7498080" cy="3286148"/>
          </a:xfrm>
        </p:spPr>
        <p:txBody>
          <a:bodyPr>
            <a:normAutofit fontScale="92500"/>
          </a:bodyPr>
          <a:lstStyle/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«Остап и </a:t>
            </a:r>
            <a:r>
              <a:rPr lang="ru-RU" b="1" i="1" dirty="0" err="1" smtClean="0">
                <a:solidFill>
                  <a:schemeClr val="accent3">
                    <a:lumMod val="50000"/>
                  </a:schemeClr>
                </a:solidFill>
              </a:rPr>
              <a:t>Андрий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 – братья и враги».</a:t>
            </a:r>
          </a:p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«Тарас </a:t>
            </a:r>
            <a:r>
              <a:rPr lang="ru-RU" b="1" i="1" dirty="0" err="1" smtClean="0">
                <a:solidFill>
                  <a:schemeClr val="accent3">
                    <a:lumMod val="50000"/>
                  </a:schemeClr>
                </a:solidFill>
              </a:rPr>
              <a:t>Бульба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 – характер, рожденный временем».</a:t>
            </a:r>
          </a:p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«Три смерти».</a:t>
            </a:r>
          </a:p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«Запорожская сечь. Воплощение авторских идеалов»</a:t>
            </a:r>
          </a:p>
          <a:p>
            <a:endParaRPr lang="ru-RU" dirty="0"/>
          </a:p>
        </p:txBody>
      </p:sp>
      <p:pic>
        <p:nvPicPr>
          <p:cNvPr id="3074" name="Picture 2" descr="C:\Users\Надежда\Documents\бульба и сыновь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4000504"/>
            <a:ext cx="3812397" cy="2643206"/>
          </a:xfrm>
          <a:prstGeom prst="rect">
            <a:avLst/>
          </a:prstGeom>
          <a:noFill/>
        </p:spPr>
      </p:pic>
    </p:spTree>
  </p:cSld>
  <p:clrMapOvr>
    <a:masterClrMapping/>
  </p:clrMapOvr>
  <p:transition advTm="717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9697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Какую бы тему вы ни выбрали, работа должна идти </a:t>
            </a:r>
            <a:r>
              <a:rPr lang="ru-RU" sz="3600" b="1" dirty="0" smtClean="0"/>
              <a:t>по следующему плану: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214422"/>
            <a:ext cx="4350838" cy="503397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Расшифровка темы: </a:t>
            </a:r>
            <a:r>
              <a:rPr lang="ru-RU" dirty="0" smtClean="0"/>
              <a:t>перефразируйте тему в вопросительное предложение (Например, в чем сходство и в чем различие братьев?).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Сформулируйте ответ на вопрос. </a:t>
            </a:r>
            <a:r>
              <a:rPr lang="ru-RU" dirty="0" smtClean="0"/>
              <a:t>Сходство: одна семья, воспитание, окружение. Различие: внешность, характер, отношение к людям, отношение к войне. Составьте план сочинения:</a:t>
            </a:r>
          </a:p>
          <a:p>
            <a:endParaRPr lang="ru-RU" dirty="0"/>
          </a:p>
        </p:txBody>
      </p:sp>
      <p:pic>
        <p:nvPicPr>
          <p:cNvPr id="4098" name="Picture 2" descr="C:\Users\Надежда\Documents\Остап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1357298"/>
            <a:ext cx="2276475" cy="1428750"/>
          </a:xfrm>
          <a:prstGeom prst="rect">
            <a:avLst/>
          </a:prstGeom>
          <a:noFill/>
        </p:spPr>
      </p:pic>
      <p:pic>
        <p:nvPicPr>
          <p:cNvPr id="4099" name="Picture 3" descr="C:\Users\Надежда\Documents\андрий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4000504"/>
            <a:ext cx="2286000" cy="1428750"/>
          </a:xfrm>
          <a:prstGeom prst="rect">
            <a:avLst/>
          </a:prstGeom>
          <a:noFill/>
        </p:spPr>
      </p:pic>
    </p:spTree>
  </p:cSld>
  <p:clrMapOvr>
    <a:masterClrMapping/>
  </p:clrMapOvr>
  <p:transition advTm="1139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929</Words>
  <Application>Microsoft Office PowerPoint</Application>
  <PresentationFormat>Экран (4:3)</PresentationFormat>
  <Paragraphs>90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Мастер-класс </vt:lpstr>
      <vt:lpstr>          </vt:lpstr>
      <vt:lpstr>Слайд 3</vt:lpstr>
      <vt:lpstr>Основные вопросы повести.</vt:lpstr>
      <vt:lpstr>    Проблема предательства.</vt:lpstr>
      <vt:lpstr>        Авторская позиция.</vt:lpstr>
      <vt:lpstr>Слайд 7</vt:lpstr>
      <vt:lpstr>                Темы сочинений: </vt:lpstr>
      <vt:lpstr>Какую бы тему вы ни выбрали, работа должна идти по следующему плану: </vt:lpstr>
      <vt:lpstr>Как работать над сочинением.</vt:lpstr>
      <vt:lpstr>           Образ Тараса Бульбы в героической повести Н.В.Гоголя</vt:lpstr>
      <vt:lpstr>  Главная мысль сочинения.</vt:lpstr>
      <vt:lpstr>    Анализ образа Тараса Бульбы. </vt:lpstr>
      <vt:lpstr>Идея повести, воплощённая прежде всего в главном герое.</vt:lpstr>
      <vt:lpstr>Это могучий образ, по выражению Гоголя, "необыкновенное явление русской силы". </vt:lpstr>
      <vt:lpstr>        Материал к сочинению.</vt:lpstr>
      <vt:lpstr>Слайд 17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 Тараса Бульбы в героической повести Н.В.Гоголя</dc:title>
  <dc:creator>Кормашова</dc:creator>
  <cp:lastModifiedBy>Людмила</cp:lastModifiedBy>
  <cp:revision>17</cp:revision>
  <dcterms:created xsi:type="dcterms:W3CDTF">2014-12-24T18:32:46Z</dcterms:created>
  <dcterms:modified xsi:type="dcterms:W3CDTF">2018-01-14T11:50:31Z</dcterms:modified>
</cp:coreProperties>
</file>