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10" r:id="rId2"/>
    <p:sldId id="422" r:id="rId3"/>
    <p:sldId id="412" r:id="rId4"/>
    <p:sldId id="415" r:id="rId5"/>
    <p:sldId id="413" r:id="rId6"/>
    <p:sldId id="417" r:id="rId7"/>
    <p:sldId id="390" r:id="rId8"/>
    <p:sldId id="420" r:id="rId9"/>
    <p:sldId id="399" r:id="rId10"/>
    <p:sldId id="400" r:id="rId11"/>
    <p:sldId id="401" r:id="rId12"/>
    <p:sldId id="402" r:id="rId13"/>
    <p:sldId id="389" r:id="rId14"/>
    <p:sldId id="403" r:id="rId15"/>
    <p:sldId id="397" r:id="rId16"/>
    <p:sldId id="398" r:id="rId17"/>
    <p:sldId id="395" r:id="rId18"/>
    <p:sldId id="396" r:id="rId19"/>
    <p:sldId id="392" r:id="rId20"/>
    <p:sldId id="419" r:id="rId21"/>
    <p:sldId id="393" r:id="rId22"/>
    <p:sldId id="394" r:id="rId23"/>
    <p:sldId id="385" r:id="rId24"/>
    <p:sldId id="404" r:id="rId25"/>
    <p:sldId id="40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69591E-C312-40F9-8D84-E1C16A548123}" type="doc">
      <dgm:prSet loTypeId="urn:microsoft.com/office/officeart/2005/8/layout/hList3" loCatId="list" qsTypeId="urn:microsoft.com/office/officeart/2005/8/quickstyle/3d5" qsCatId="3D" csTypeId="urn:microsoft.com/office/officeart/2005/8/colors/accent4_4" csCatId="accent4" phldr="1"/>
      <dgm:spPr/>
      <dgm:t>
        <a:bodyPr/>
        <a:lstStyle/>
        <a:p>
          <a:endParaRPr lang="ru-RU"/>
        </a:p>
      </dgm:t>
    </dgm:pt>
    <dgm:pt modelId="{C014448F-C0C9-489F-84C1-2F55944B90B0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совместная</a:t>
          </a:r>
        </a:p>
        <a:p>
          <a:r>
            <a: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творческая</a:t>
          </a:r>
        </a:p>
        <a:p>
          <a:r>
            <a: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деятельность.</a:t>
          </a:r>
          <a:endParaRPr lang="ru-RU" sz="3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25679DD-1C93-4311-A5EC-2C484FD21534}" type="parTrans" cxnId="{98B0DA31-FB72-480A-AFC0-5E71E49AA8B7}">
      <dgm:prSet/>
      <dgm:spPr/>
      <dgm:t>
        <a:bodyPr/>
        <a:lstStyle/>
        <a:p>
          <a:endParaRPr lang="ru-RU"/>
        </a:p>
      </dgm:t>
    </dgm:pt>
    <dgm:pt modelId="{5AEE0785-4929-4C1A-82C8-13BAF5E9E262}" type="sibTrans" cxnId="{98B0DA31-FB72-480A-AFC0-5E71E49AA8B7}">
      <dgm:prSet/>
      <dgm:spPr/>
      <dgm:t>
        <a:bodyPr/>
        <a:lstStyle/>
        <a:p>
          <a:endParaRPr lang="ru-RU"/>
        </a:p>
      </dgm:t>
    </dgm:pt>
    <dgm:pt modelId="{0B94EB14-B438-485E-892E-DFB88706DFF4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постановка</a:t>
          </a:r>
        </a:p>
        <a:p>
          <a:r>
            <a:rPr lang="ru-RU" dirty="0" smtClean="0">
              <a:solidFill>
                <a:srgbClr val="002060"/>
              </a:solidFill>
            </a:rPr>
            <a:t>музыкальных сказок</a:t>
          </a:r>
        </a:p>
        <a:p>
          <a:endParaRPr lang="ru-RU" dirty="0"/>
        </a:p>
      </dgm:t>
    </dgm:pt>
    <dgm:pt modelId="{67F232F1-5739-4C03-8006-842F8F4ABDCB}" type="parTrans" cxnId="{757A37CE-A185-4D9F-8783-3867BC944E4B}">
      <dgm:prSet/>
      <dgm:spPr/>
      <dgm:t>
        <a:bodyPr/>
        <a:lstStyle/>
        <a:p>
          <a:endParaRPr lang="ru-RU"/>
        </a:p>
      </dgm:t>
    </dgm:pt>
    <dgm:pt modelId="{D717954E-770E-4682-A629-96F4E04C8A1B}" type="sibTrans" cxnId="{757A37CE-A185-4D9F-8783-3867BC944E4B}">
      <dgm:prSet/>
      <dgm:spPr/>
      <dgm:t>
        <a:bodyPr/>
        <a:lstStyle/>
        <a:p>
          <a:endParaRPr lang="ru-RU"/>
        </a:p>
      </dgm:t>
    </dgm:pt>
    <dgm:pt modelId="{487CF600-733D-4F0A-B735-3CDDF20385FE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концертная</a:t>
          </a:r>
        </a:p>
        <a:p>
          <a:r>
            <a:rPr lang="ru-RU" dirty="0" smtClean="0">
              <a:solidFill>
                <a:srgbClr val="002060"/>
              </a:solidFill>
            </a:rPr>
            <a:t>деятельность</a:t>
          </a:r>
          <a:endParaRPr lang="ru-RU" dirty="0">
            <a:solidFill>
              <a:srgbClr val="002060"/>
            </a:solidFill>
          </a:endParaRPr>
        </a:p>
      </dgm:t>
    </dgm:pt>
    <dgm:pt modelId="{81AFB3E0-BBB3-4DF7-B684-9CE2E93A6EB6}" type="parTrans" cxnId="{99FDAA3D-DB10-4341-95ED-00A1CEF2D1E5}">
      <dgm:prSet/>
      <dgm:spPr/>
      <dgm:t>
        <a:bodyPr/>
        <a:lstStyle/>
        <a:p>
          <a:endParaRPr lang="ru-RU"/>
        </a:p>
      </dgm:t>
    </dgm:pt>
    <dgm:pt modelId="{59BB445A-349D-401A-A494-EE99DF85A1D5}" type="sibTrans" cxnId="{99FDAA3D-DB10-4341-95ED-00A1CEF2D1E5}">
      <dgm:prSet/>
      <dgm:spPr/>
      <dgm:t>
        <a:bodyPr/>
        <a:lstStyle/>
        <a:p>
          <a:endParaRPr lang="ru-RU"/>
        </a:p>
      </dgm:t>
    </dgm:pt>
    <dgm:pt modelId="{85AD1E1F-7FAC-4265-9FD8-0C1DCB346520}" type="pres">
      <dgm:prSet presAssocID="{5969591E-C312-40F9-8D84-E1C16A54812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C99933-D382-4A12-849F-8B5AA5CA3E1E}" type="pres">
      <dgm:prSet presAssocID="{C014448F-C0C9-489F-84C1-2F55944B90B0}" presName="roof" presStyleLbl="dkBgShp" presStyleIdx="0" presStyleCnt="2"/>
      <dgm:spPr/>
      <dgm:t>
        <a:bodyPr/>
        <a:lstStyle/>
        <a:p>
          <a:endParaRPr lang="ru-RU"/>
        </a:p>
      </dgm:t>
    </dgm:pt>
    <dgm:pt modelId="{6C8320EB-3E23-4314-A86C-ED4AE2A78201}" type="pres">
      <dgm:prSet presAssocID="{C014448F-C0C9-489F-84C1-2F55944B90B0}" presName="pillars" presStyleCnt="0"/>
      <dgm:spPr/>
    </dgm:pt>
    <dgm:pt modelId="{676E4145-6CB8-4D5C-901E-89BBE866D1C9}" type="pres">
      <dgm:prSet presAssocID="{C014448F-C0C9-489F-84C1-2F55944B90B0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37303F-F482-4736-9DEC-92B4D24D9950}" type="pres">
      <dgm:prSet presAssocID="{487CF600-733D-4F0A-B735-3CDDF20385FE}" presName="pillarX" presStyleLbl="node1" presStyleIdx="1" presStyleCnt="2" custLinFactNeighborX="-4688" custLinFactNeighborY="30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5FB346-2317-453C-A598-7595A4C77F30}" type="pres">
      <dgm:prSet presAssocID="{C014448F-C0C9-489F-84C1-2F55944B90B0}" presName="base" presStyleLbl="dkBgShp" presStyleIdx="1" presStyleCnt="2" custLinFactNeighborX="13672" custLinFactNeighborY="-58730"/>
      <dgm:spPr/>
    </dgm:pt>
  </dgm:ptLst>
  <dgm:cxnLst>
    <dgm:cxn modelId="{67994508-0C99-47DF-8E10-C4AE2EB8F429}" type="presOf" srcId="{487CF600-733D-4F0A-B735-3CDDF20385FE}" destId="{1D37303F-F482-4736-9DEC-92B4D24D9950}" srcOrd="0" destOrd="0" presId="urn:microsoft.com/office/officeart/2005/8/layout/hList3"/>
    <dgm:cxn modelId="{757A37CE-A185-4D9F-8783-3867BC944E4B}" srcId="{C014448F-C0C9-489F-84C1-2F55944B90B0}" destId="{0B94EB14-B438-485E-892E-DFB88706DFF4}" srcOrd="0" destOrd="0" parTransId="{67F232F1-5739-4C03-8006-842F8F4ABDCB}" sibTransId="{D717954E-770E-4682-A629-96F4E04C8A1B}"/>
    <dgm:cxn modelId="{99FDAA3D-DB10-4341-95ED-00A1CEF2D1E5}" srcId="{C014448F-C0C9-489F-84C1-2F55944B90B0}" destId="{487CF600-733D-4F0A-B735-3CDDF20385FE}" srcOrd="1" destOrd="0" parTransId="{81AFB3E0-BBB3-4DF7-B684-9CE2E93A6EB6}" sibTransId="{59BB445A-349D-401A-A494-EE99DF85A1D5}"/>
    <dgm:cxn modelId="{14823577-F29F-4364-9171-62C33D2EE051}" type="presOf" srcId="{5969591E-C312-40F9-8D84-E1C16A548123}" destId="{85AD1E1F-7FAC-4265-9FD8-0C1DCB346520}" srcOrd="0" destOrd="0" presId="urn:microsoft.com/office/officeart/2005/8/layout/hList3"/>
    <dgm:cxn modelId="{B3486FFC-06B5-44E7-8AAD-8310919F3596}" type="presOf" srcId="{C014448F-C0C9-489F-84C1-2F55944B90B0}" destId="{F5C99933-D382-4A12-849F-8B5AA5CA3E1E}" srcOrd="0" destOrd="0" presId="urn:microsoft.com/office/officeart/2005/8/layout/hList3"/>
    <dgm:cxn modelId="{6FCBCFE8-88E5-4035-82E9-07B6EE30B80F}" type="presOf" srcId="{0B94EB14-B438-485E-892E-DFB88706DFF4}" destId="{676E4145-6CB8-4D5C-901E-89BBE866D1C9}" srcOrd="0" destOrd="0" presId="urn:microsoft.com/office/officeart/2005/8/layout/hList3"/>
    <dgm:cxn modelId="{98B0DA31-FB72-480A-AFC0-5E71E49AA8B7}" srcId="{5969591E-C312-40F9-8D84-E1C16A548123}" destId="{C014448F-C0C9-489F-84C1-2F55944B90B0}" srcOrd="0" destOrd="0" parTransId="{B25679DD-1C93-4311-A5EC-2C484FD21534}" sibTransId="{5AEE0785-4929-4C1A-82C8-13BAF5E9E262}"/>
    <dgm:cxn modelId="{F5B3CEB8-80EC-4680-B29C-461A68C15F5E}" type="presParOf" srcId="{85AD1E1F-7FAC-4265-9FD8-0C1DCB346520}" destId="{F5C99933-D382-4A12-849F-8B5AA5CA3E1E}" srcOrd="0" destOrd="0" presId="urn:microsoft.com/office/officeart/2005/8/layout/hList3"/>
    <dgm:cxn modelId="{EC3026D1-731B-4784-8FE9-440A88879D66}" type="presParOf" srcId="{85AD1E1F-7FAC-4265-9FD8-0C1DCB346520}" destId="{6C8320EB-3E23-4314-A86C-ED4AE2A78201}" srcOrd="1" destOrd="0" presId="urn:microsoft.com/office/officeart/2005/8/layout/hList3"/>
    <dgm:cxn modelId="{1C990B44-8D48-49E1-8218-52BF9EADD38F}" type="presParOf" srcId="{6C8320EB-3E23-4314-A86C-ED4AE2A78201}" destId="{676E4145-6CB8-4D5C-901E-89BBE866D1C9}" srcOrd="0" destOrd="0" presId="urn:microsoft.com/office/officeart/2005/8/layout/hList3"/>
    <dgm:cxn modelId="{BD07D95F-9A28-41DE-A66C-DB1760C5D618}" type="presParOf" srcId="{6C8320EB-3E23-4314-A86C-ED4AE2A78201}" destId="{1D37303F-F482-4736-9DEC-92B4D24D9950}" srcOrd="1" destOrd="0" presId="urn:microsoft.com/office/officeart/2005/8/layout/hList3"/>
    <dgm:cxn modelId="{E8731EC2-B456-49F1-8216-1E5D066E813A}" type="presParOf" srcId="{85AD1E1F-7FAC-4265-9FD8-0C1DCB346520}" destId="{475FB346-2317-453C-A598-7595A4C77F30}" srcOrd="2" destOrd="0" presId="urn:microsoft.com/office/officeart/2005/8/layout/hLis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8031D-6797-439F-AC63-80098053E4DE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961A2-ECFE-4D20-9ACF-03AFA62A3DD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961A2-ECFE-4D20-9ACF-03AFA62A3DDD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961A2-ECFE-4D20-9ACF-03AFA62A3DDD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367FB-D1DE-4018-AEA1-9E8777DCDD68}" type="datetimeFigureOut">
              <a:rPr lang="ru-RU"/>
              <a:pPr>
                <a:defRPr/>
              </a:pPr>
              <a:t>02.03.2017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0E721-A368-4135-899C-9CA2BC25ABD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89404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Подзаголовок 2"/>
          <p:cNvSpPr>
            <a:spLocks/>
          </p:cNvSpPr>
          <p:nvPr/>
        </p:nvSpPr>
        <p:spPr bwMode="auto">
          <a:xfrm>
            <a:off x="377825" y="941388"/>
            <a:ext cx="84963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altLang="ru-RU" sz="2400" b="1">
              <a:solidFill>
                <a:srgbClr val="993300"/>
              </a:solidFill>
              <a:latin typeface="Century Schoolbook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1428736"/>
            <a:ext cx="8429684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 Совместное творчество –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Как форма взаимодействия родителей. Педагогов</a:t>
            </a: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 детей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821630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51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785794"/>
            <a:ext cx="3833936" cy="2908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  <a:sp3d>
            <a:bevelT w="152400" h="50800" prst="softRound"/>
          </a:sp3d>
        </p:spPr>
      </p:pic>
      <p:pic>
        <p:nvPicPr>
          <p:cNvPr id="3" name="Рисунок 2" descr="DSC051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928670"/>
            <a:ext cx="3643306" cy="2732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HeroicExtremeLeftFacing"/>
            <a:lightRig rig="threePt" dir="t"/>
          </a:scene3d>
          <a:sp3d>
            <a:bevelT/>
          </a:sp3d>
        </p:spPr>
      </p:pic>
      <p:pic>
        <p:nvPicPr>
          <p:cNvPr id="4" name="Рисунок 3" descr="DSC051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4744" y="3429000"/>
            <a:ext cx="3929090" cy="2946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HeroicExtremeRightFacing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xmlns="" val="1575313793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8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643182"/>
            <a:ext cx="4000496" cy="3000372"/>
          </a:xfrm>
          <a:prstGeom prst="rect">
            <a:avLst/>
          </a:prstGeom>
          <a:ln>
            <a:solidFill>
              <a:srgbClr val="0070C0"/>
            </a:solidFill>
          </a:ln>
          <a:effectLst>
            <a:softEdge rad="112500"/>
          </a:effectLst>
        </p:spPr>
      </p:pic>
      <p:pic>
        <p:nvPicPr>
          <p:cNvPr id="3" name="Рисунок 2" descr="DSC081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2786058"/>
            <a:ext cx="3619493" cy="271462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000100" y="857233"/>
            <a:ext cx="7215238" cy="13234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Сказка</a:t>
            </a:r>
          </a:p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 Золотой ключик»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531379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81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785794"/>
            <a:ext cx="4190997" cy="3143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12700" stA="33000" endPos="28000" dist="5000" dir="5400000" sy="-100000" algn="bl" rotWithShape="0"/>
          </a:effectLst>
          <a:scene3d>
            <a:camera prst="perspectiveHeroicExtremeRightFacing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 descr="DSC081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642918"/>
            <a:ext cx="4000496" cy="3000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12700" stA="38000" endPos="28000" dist="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" name="Рисунок 3" descr="DSC081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1802" y="3571876"/>
            <a:ext cx="4000496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7531379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50320_1629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357298"/>
            <a:ext cx="3800431" cy="28864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 descr="20150320_1614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8" y="3429000"/>
            <a:ext cx="3630153" cy="30003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928662" y="642918"/>
            <a:ext cx="7919636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anchor="b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 гостях у веснянки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 descr="20150320_1609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1643050"/>
            <a:ext cx="4077015" cy="29420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393265875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2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071678"/>
            <a:ext cx="3071834" cy="28220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 descr="DSC098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2071678"/>
            <a:ext cx="2857520" cy="28756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DSC031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7422" y="3143248"/>
            <a:ext cx="4071966" cy="32077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42844" y="714356"/>
            <a:ext cx="857256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День дошкольного  работника.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265875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DC19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714356"/>
            <a:ext cx="3805425" cy="32146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 descr="GEDC19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714356"/>
            <a:ext cx="3616544" cy="27040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 descr="осень-38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6050" y="3000372"/>
            <a:ext cx="3341910" cy="3357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32658750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сень-38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642918"/>
            <a:ext cx="2714644" cy="28497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 descr="осень-37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642918"/>
            <a:ext cx="2930837" cy="3347409"/>
          </a:xfrm>
          <a:prstGeom prst="rect">
            <a:avLst/>
          </a:prstGeom>
          <a:ln w="127000" cap="rnd">
            <a:solidFill>
              <a:srgbClr val="00B0F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осень-37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43174" y="2071678"/>
            <a:ext cx="2428892" cy="4380928"/>
          </a:xfrm>
          <a:prstGeom prst="rect">
            <a:avLst/>
          </a:prstGeom>
          <a:ln>
            <a:solidFill>
              <a:srgbClr val="00B0F0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32658750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има-74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2571744"/>
            <a:ext cx="3659229" cy="27860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 descr="зима-73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2285992"/>
            <a:ext cx="3571900" cy="3447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28596" y="785794"/>
            <a:ext cx="8072494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Юбилей детского сада.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2658750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uiExpand="1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38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714356"/>
            <a:ext cx="3491412" cy="2899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3" name="Рисунок 2" descr="DSCN39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714356"/>
            <a:ext cx="3038670" cy="3090861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" name="Рисунок 3" descr="DSCN39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8860" y="3571876"/>
            <a:ext cx="3316587" cy="2509931"/>
          </a:xfrm>
          <a:prstGeom prst="rect">
            <a:avLst/>
          </a:prstGeom>
          <a:ln w="3492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32658750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9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278" y="2285992"/>
            <a:ext cx="3432094" cy="3359908"/>
          </a:xfrm>
          <a:prstGeom prst="rect">
            <a:avLst/>
          </a:prstGeom>
        </p:spPr>
      </p:pic>
      <p:pic>
        <p:nvPicPr>
          <p:cNvPr id="3" name="Рисунок 2" descr="DSC079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2285992"/>
            <a:ext cx="3643338" cy="32347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0034" y="785794"/>
            <a:ext cx="8215370" cy="7694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Минута славы.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265875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Подзаголовок 2"/>
          <p:cNvSpPr>
            <a:spLocks/>
          </p:cNvSpPr>
          <p:nvPr/>
        </p:nvSpPr>
        <p:spPr bwMode="auto">
          <a:xfrm>
            <a:off x="377825" y="941388"/>
            <a:ext cx="84963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altLang="ru-RU" sz="2400" b="1">
              <a:solidFill>
                <a:srgbClr val="993300"/>
              </a:solidFill>
              <a:latin typeface="Century Schoolbook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571480"/>
            <a:ext cx="8001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1 января 2014 года введен в действие Федеральный государственный образовательный стандарт дошкольного образования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428736"/>
            <a:ext cx="77867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условиях реализации новых нормативно-содержательных подходов перед дошкольным образованием поставлены целевые ориентиры, предполагающие открытость, тесное сотрудничество и взаимодействие с родителями.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2786058"/>
            <a:ext cx="807249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общения педагога с родителями воспитанников остается одной из наиболее сложных проблем в деятельности дошкольного образовательного учреждения.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Современные родители в большинстве своем люди грамотные, осведомленные.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Поэтому позиция наставления и простой пропаганды педагогических знаний сегодня вряд ли принесет положительные результаты.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Гораздо эффективнее будут создание атмосферы взаимопомощи и поддержки , тесного творческого сотрудничества.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821630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8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500042"/>
            <a:ext cx="3860164" cy="3357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Righ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DSC078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641848"/>
            <a:ext cx="3662667" cy="3644384"/>
          </a:xfrm>
          <a:prstGeom prst="rect">
            <a:avLst/>
          </a:prstGeom>
          <a:ln w="1905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relaxedInset"/>
            <a:extrusionClr>
              <a:srgbClr val="000000"/>
            </a:extrusionClr>
          </a:sp3d>
        </p:spPr>
      </p:pic>
      <p:pic>
        <p:nvPicPr>
          <p:cNvPr id="7" name="Рисунок 6" descr="DSC079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08" y="4214818"/>
            <a:ext cx="3298645" cy="2405796"/>
          </a:xfrm>
          <a:prstGeom prst="rect">
            <a:avLst/>
          </a:prstGeom>
          <a:ln w="1905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Left"/>
            <a:lightRig rig="threePt" dir="t">
              <a:rot lat="0" lon="0" rev="2100000"/>
            </a:lightRig>
          </a:scene3d>
          <a:sp3d extrusionH="25400">
            <a:bevelT w="304800" h="152400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93265875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9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714356"/>
            <a:ext cx="2863447" cy="26431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 descr="DSC079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714356"/>
            <a:ext cx="3645686" cy="3643314"/>
          </a:xfrm>
          <a:prstGeom prst="rect">
            <a:avLst/>
          </a:prstGeom>
          <a:ln w="1270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DSC078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0232" y="2857496"/>
            <a:ext cx="2839625" cy="37861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32658750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3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285992"/>
            <a:ext cx="4286248" cy="32146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Left"/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Рисунок 2" descr="DSC034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1857364"/>
            <a:ext cx="2821644" cy="3857628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sp>
        <p:nvSpPr>
          <p:cNvPr id="4" name="Прямоугольник 3"/>
          <p:cNvSpPr/>
          <p:nvPr/>
        </p:nvSpPr>
        <p:spPr>
          <a:xfrm>
            <a:off x="357158" y="785794"/>
            <a:ext cx="8501122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Песни, опаленные войной.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2658750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 uiExpand="1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3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071546"/>
            <a:ext cx="4857752" cy="3643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Рисунок 2" descr="DSC034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32" y="1357298"/>
            <a:ext cx="3038470" cy="4357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97195805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33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571480"/>
            <a:ext cx="4086168" cy="3333168"/>
          </a:xfrm>
          <a:prstGeom prst="rect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DSC033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2071678"/>
            <a:ext cx="3732608" cy="3185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9719580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000109"/>
            <a:ext cx="8215370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Спасибо</a:t>
            </a:r>
          </a:p>
          <a:p>
            <a:pPr algn="ctr"/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 </a:t>
            </a:r>
          </a:p>
          <a:p>
            <a:pPr algn="ctr"/>
            <a:r>
              <a:rPr lang="ru-RU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Внимание!!!</a:t>
            </a:r>
            <a:endParaRPr lang="ru-RU" sz="6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7195805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2" grpI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Подзаголовок 2"/>
          <p:cNvSpPr>
            <a:spLocks/>
          </p:cNvSpPr>
          <p:nvPr/>
        </p:nvSpPr>
        <p:spPr bwMode="auto">
          <a:xfrm>
            <a:off x="377825" y="941388"/>
            <a:ext cx="84963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altLang="ru-RU" sz="2400" b="1">
              <a:solidFill>
                <a:srgbClr val="993300"/>
              </a:solidFill>
              <a:latin typeface="Century Schoolbook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142984"/>
            <a:ext cx="864399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мастер-классы,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день самоуправления.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дни открытых дверей,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совместные праздники, досуги, развлечения, чаепития,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участие родителей в семейных конкурсах, выставках,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оказание дополнительных образовательных услуг,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организация совместной трудовой деятельности,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наглядное оформление стендов, уголков, фотовыставки,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консультации,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анкетирование,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индивидуальные беседы  и др.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500042"/>
            <a:ext cx="785818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Формы работы с родителями.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821630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Подзаголовок 2"/>
          <p:cNvSpPr>
            <a:spLocks/>
          </p:cNvSpPr>
          <p:nvPr/>
        </p:nvSpPr>
        <p:spPr bwMode="auto">
          <a:xfrm>
            <a:off x="377825" y="941388"/>
            <a:ext cx="84963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altLang="ru-RU" sz="2400" b="1">
              <a:solidFill>
                <a:srgbClr val="993300"/>
              </a:solidFill>
              <a:latin typeface="Century Schoolbook" pitchFamily="18" charset="0"/>
            </a:endParaRPr>
          </a:p>
        </p:txBody>
      </p:sp>
      <p:grpSp>
        <p:nvGrpSpPr>
          <p:cNvPr id="5" name="Diagram group"/>
          <p:cNvGrpSpPr/>
          <p:nvPr/>
        </p:nvGrpSpPr>
        <p:grpSpPr>
          <a:xfrm rot="965023">
            <a:off x="1428728" y="1571612"/>
            <a:ext cx="5786477" cy="3571900"/>
            <a:chOff x="1404923" y="-412591"/>
            <a:chExt cx="3143281" cy="1843175"/>
          </a:xfr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scene3d>
            <a:camera prst="perspectiveLeft" zoom="95000"/>
            <a:lightRig rig="harsh" dir="t">
              <a:rot lat="0" lon="0" rev="3000000"/>
            </a:lightRig>
          </a:scene3d>
        </p:grpSpPr>
        <p:grpSp>
          <p:nvGrpSpPr>
            <p:cNvPr id="6" name="Группа 5"/>
            <p:cNvGrpSpPr/>
            <p:nvPr/>
          </p:nvGrpSpPr>
          <p:grpSpPr>
            <a:xfrm>
              <a:off x="1404923" y="-412591"/>
              <a:ext cx="3143281" cy="1843175"/>
              <a:chOff x="1404923" y="-412591"/>
              <a:chExt cx="3143281" cy="1843175"/>
            </a:xfrm>
            <a:grpFill/>
          </p:grpSpPr>
          <p:sp>
            <p:nvSpPr>
              <p:cNvPr id="7" name="Скругленный прямоугольник 6"/>
              <p:cNvSpPr/>
              <p:nvPr/>
            </p:nvSpPr>
            <p:spPr>
              <a:xfrm>
                <a:off x="1404923" y="-412591"/>
                <a:ext cx="3143281" cy="1843175"/>
              </a:xfrm>
              <a:prstGeom prst="roundRect">
                <a:avLst>
                  <a:gd name="adj" fmla="val 10000"/>
                </a:avLst>
              </a:prstGeom>
              <a:grpFill/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</p:sp>
          <p:sp>
            <p:nvSpPr>
              <p:cNvPr id="9" name="Скругленный прямоугольник 4"/>
              <p:cNvSpPr/>
              <p:nvPr/>
            </p:nvSpPr>
            <p:spPr>
              <a:xfrm>
                <a:off x="1458908" y="-358606"/>
                <a:ext cx="3035311" cy="1735205"/>
              </a:xfrm>
              <a:prstGeom prst="rect">
                <a:avLst/>
              </a:prstGeom>
              <a:grpFill/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spcFirstLastPara="0" vert="horz" wrap="square" lIns="99060" tIns="99060" rIns="99060" bIns="99060" numCol="1" spcCol="1270" anchor="ctr" anchorCtr="0">
                <a:noAutofit/>
              </a:bodyPr>
              <a:lstStyle/>
              <a:p>
                <a:pPr lvl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4000" kern="12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Совместная</a:t>
                </a:r>
              </a:p>
              <a:p>
                <a:pPr lvl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4000" kern="12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творческая</a:t>
                </a:r>
              </a:p>
              <a:p>
                <a:pPr lvl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4000" kern="12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деятельность</a:t>
                </a:r>
                <a:endParaRPr lang="ru-RU" sz="4000" kern="1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198216308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Подзаголовок 2"/>
          <p:cNvSpPr>
            <a:spLocks/>
          </p:cNvSpPr>
          <p:nvPr/>
        </p:nvSpPr>
        <p:spPr bwMode="auto">
          <a:xfrm>
            <a:off x="377825" y="941388"/>
            <a:ext cx="84963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altLang="ru-RU" sz="2400" b="1">
              <a:solidFill>
                <a:srgbClr val="993300"/>
              </a:solidFill>
              <a:latin typeface="Century Schoolbook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1714488"/>
            <a:ext cx="81439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Совместное творчество детей и родителей формирует хорошие доверительные отношения.</a:t>
            </a:r>
          </a:p>
          <a:p>
            <a:pPr>
              <a:buFont typeface="Wingdings" pitchFamily="2" charset="2"/>
              <a:buChar char="Ø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Оказывает положительное влияние на развитие ребенка и приучает его сотрудничать. </a:t>
            </a:r>
          </a:p>
          <a:p>
            <a:pPr>
              <a:buFont typeface="Wingdings" pitchFamily="2" charset="2"/>
              <a:buChar char="Ø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Творческий процесс стимулирует всестороннее развитие ребёнка.</a:t>
            </a:r>
          </a:p>
          <a:p>
            <a:pPr>
              <a:buFont typeface="Wingdings" pitchFamily="2" charset="2"/>
              <a:buChar char="Ø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Совершенствуются моторные навыки, формируется воображение, раскрывается творческий потенциал. </a:t>
            </a:r>
          </a:p>
          <a:p>
            <a:pPr>
              <a:buFont typeface="Wingdings" pitchFamily="2" charset="2"/>
              <a:buChar char="Ø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Помимо этого совместная творческая деятельность – интересное и увлекательное времяпровождение. </a:t>
            </a:r>
          </a:p>
          <a:p>
            <a:pPr>
              <a:buFont typeface="Wingdings" pitchFamily="2" charset="2"/>
              <a:buChar char="Ø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Совместное творчество восполняет недостаток родительского внимания.</a:t>
            </a:r>
          </a:p>
          <a:p>
            <a:pPr>
              <a:buFont typeface="Wingdings" pitchFamily="2" charset="2"/>
              <a:buChar char="Ø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Снимает давление авторитета родителей, позволяет ребёнку выразить себя, ощутить свою значимость. 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571481"/>
            <a:ext cx="835824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Значение  совместной творческой деятельности.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821630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Подзаголовок 2"/>
          <p:cNvSpPr>
            <a:spLocks/>
          </p:cNvSpPr>
          <p:nvPr/>
        </p:nvSpPr>
        <p:spPr bwMode="auto">
          <a:xfrm>
            <a:off x="377825" y="941388"/>
            <a:ext cx="84963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altLang="ru-RU" sz="2400" b="1">
              <a:solidFill>
                <a:srgbClr val="993300"/>
              </a:solidFill>
              <a:latin typeface="Century Schoolbook" pitchFamily="18" charset="0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1524000" y="928670"/>
          <a:ext cx="6096000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19821630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Подзаголовок 2"/>
          <p:cNvSpPr>
            <a:spLocks/>
          </p:cNvSpPr>
          <p:nvPr/>
        </p:nvSpPr>
        <p:spPr bwMode="auto">
          <a:xfrm>
            <a:off x="377825" y="941388"/>
            <a:ext cx="84963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altLang="ru-RU" sz="2400" b="1">
              <a:solidFill>
                <a:srgbClr val="993300"/>
              </a:solidFill>
              <a:latin typeface="Century Schoolbook" pitchFamily="18" charset="0"/>
            </a:endParaRPr>
          </a:p>
        </p:txBody>
      </p:sp>
      <p:pic>
        <p:nvPicPr>
          <p:cNvPr id="5" name="Рисунок 4" descr="SDC116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2214554"/>
            <a:ext cx="3238490" cy="24288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SDC116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504" y="1928802"/>
            <a:ext cx="3571900" cy="2678925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555655" y="714357"/>
            <a:ext cx="8091319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Сказка: </a:t>
            </a: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 Колобок»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SDC116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28860" y="3857628"/>
            <a:ext cx="3571868" cy="2678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98216308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Подзаголовок 2"/>
          <p:cNvSpPr>
            <a:spLocks/>
          </p:cNvSpPr>
          <p:nvPr/>
        </p:nvSpPr>
        <p:spPr bwMode="auto">
          <a:xfrm>
            <a:off x="377825" y="941388"/>
            <a:ext cx="84963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altLang="ru-RU" sz="2400" b="1">
              <a:solidFill>
                <a:srgbClr val="993300"/>
              </a:solidFill>
              <a:latin typeface="Century Schoolbook" pitchFamily="18" charset="0"/>
            </a:endParaRPr>
          </a:p>
        </p:txBody>
      </p:sp>
      <p:pic>
        <p:nvPicPr>
          <p:cNvPr id="9" name="Рисунок 8" descr="DSC035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571612"/>
            <a:ext cx="3606170" cy="24005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DSC035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1643050"/>
            <a:ext cx="3820799" cy="2543464"/>
          </a:xfrm>
          <a:prstGeom prst="rect">
            <a:avLst/>
          </a:prstGeom>
          <a:ln w="1905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DSC0355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488" y="4214818"/>
            <a:ext cx="3434060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428596" y="428604"/>
            <a:ext cx="8143932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Сказка: «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Заюшкина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избушка»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8216308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52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3725154"/>
            <a:ext cx="3214710" cy="28223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71472" y="642918"/>
            <a:ext cx="8001056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Сказка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Бременские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музыканты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052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2071678"/>
            <a:ext cx="3772288" cy="2695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DSC051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2071678"/>
            <a:ext cx="3357586" cy="2608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75313793"/>
      </p:ext>
    </p:ext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2384</TotalTime>
  <Words>259</Words>
  <Application>Microsoft Office PowerPoint</Application>
  <PresentationFormat>Экран (4:3)</PresentationFormat>
  <Paragraphs>57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Samsung</dc:creator>
  <cp:lastModifiedBy>Admin</cp:lastModifiedBy>
  <cp:revision>185</cp:revision>
  <dcterms:created xsi:type="dcterms:W3CDTF">2015-11-21T11:44:16Z</dcterms:created>
  <dcterms:modified xsi:type="dcterms:W3CDTF">2017-03-02T00:45:53Z</dcterms:modified>
</cp:coreProperties>
</file>