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23"/>
  </p:notesMasterIdLst>
  <p:sldIdLst>
    <p:sldId id="257" r:id="rId2"/>
    <p:sldId id="284" r:id="rId3"/>
    <p:sldId id="285" r:id="rId4"/>
    <p:sldId id="287" r:id="rId5"/>
    <p:sldId id="286" r:id="rId6"/>
    <p:sldId id="289" r:id="rId7"/>
    <p:sldId id="290" r:id="rId8"/>
    <p:sldId id="304" r:id="rId9"/>
    <p:sldId id="292" r:id="rId10"/>
    <p:sldId id="293" r:id="rId11"/>
    <p:sldId id="295" r:id="rId12"/>
    <p:sldId id="296" r:id="rId13"/>
    <p:sldId id="301" r:id="rId14"/>
    <p:sldId id="303" r:id="rId15"/>
    <p:sldId id="302" r:id="rId16"/>
    <p:sldId id="299" r:id="rId17"/>
    <p:sldId id="300" r:id="rId18"/>
    <p:sldId id="260" r:id="rId19"/>
    <p:sldId id="298" r:id="rId20"/>
    <p:sldId id="278" r:id="rId21"/>
    <p:sldId id="283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E5040-C59B-477F-BCFD-CA21D8D7B4F6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0EE1E8-0790-44AC-8BFE-BEC1B8C01EA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0EE1E8-0790-44AC-8BFE-BEC1B8C01EA3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5903DAD-82EF-4239-A60C-0AA160AAE924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2B50C6D-912D-43B1-96D4-9BD712176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903DAD-82EF-4239-A60C-0AA160AAE924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B50C6D-912D-43B1-96D4-9BD712176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903DAD-82EF-4239-A60C-0AA160AAE924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B50C6D-912D-43B1-96D4-9BD712176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903DAD-82EF-4239-A60C-0AA160AAE924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B50C6D-912D-43B1-96D4-9BD7121761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903DAD-82EF-4239-A60C-0AA160AAE924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B50C6D-912D-43B1-96D4-9BD7121761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903DAD-82EF-4239-A60C-0AA160AAE924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B50C6D-912D-43B1-96D4-9BD7121761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903DAD-82EF-4239-A60C-0AA160AAE924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B50C6D-912D-43B1-96D4-9BD712176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903DAD-82EF-4239-A60C-0AA160AAE924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B50C6D-912D-43B1-96D4-9BD7121761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903DAD-82EF-4239-A60C-0AA160AAE924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B50C6D-912D-43B1-96D4-9BD712176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5903DAD-82EF-4239-A60C-0AA160AAE924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B50C6D-912D-43B1-96D4-9BD712176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5903DAD-82EF-4239-A60C-0AA160AAE924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2B50C6D-912D-43B1-96D4-9BD7121761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5903DAD-82EF-4239-A60C-0AA160AAE924}" type="datetimeFigureOut">
              <a:rPr lang="ru-RU" smtClean="0"/>
              <a:pPr/>
              <a:t>24.01.2018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2B50C6D-912D-43B1-96D4-9BD7121761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827584" y="1340768"/>
            <a:ext cx="6984504" cy="2629570"/>
          </a:xfrm>
        </p:spPr>
        <p:txBody>
          <a:bodyPr/>
          <a:lstStyle/>
          <a:p>
            <a:pPr eaLnBrk="1" hangingPunct="1"/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ea typeface="ヒラギノ角ゴ ProN W6" charset="0"/>
                <a:cs typeface="ヒラギノ角ゴ ProN W6" charset="0"/>
              </a:rPr>
              <a:t>Формирование картографических умений и навыков при подготовке к ГИА по географии</a:t>
            </a:r>
            <a:endParaRPr lang="en-US" sz="2800" b="1" dirty="0" smtClean="0">
              <a:solidFill>
                <a:schemeClr val="tx2">
                  <a:lumMod val="50000"/>
                </a:schemeClr>
              </a:solidFill>
              <a:ea typeface="ヒラギノ角ゴ ProN W6" charset="0"/>
              <a:cs typeface="ヒラギノ角ゴ ProN W6" charset="0"/>
            </a:endParaRPr>
          </a:p>
        </p:txBody>
      </p:sp>
      <p:sp>
        <p:nvSpPr>
          <p:cNvPr id="19460" name="Rectangle 3"/>
          <p:cNvSpPr>
            <a:spLocks/>
          </p:cNvSpPr>
          <p:nvPr/>
        </p:nvSpPr>
        <p:spPr bwMode="auto">
          <a:xfrm>
            <a:off x="4716016" y="4149080"/>
            <a:ext cx="3827785" cy="1442418"/>
          </a:xfrm>
          <a:prstGeom prst="rect">
            <a:avLst/>
          </a:prstGeom>
          <a:noFill/>
          <a:ln w="12700" cap="rnd">
            <a:noFill/>
            <a:round/>
            <a:headEnd/>
            <a:tailEnd/>
          </a:ln>
        </p:spPr>
        <p:txBody>
          <a:bodyPr lIns="38100" tIns="38100" rIns="38100" bIns="38100"/>
          <a:lstStyle/>
          <a:p>
            <a:pPr algn="r"/>
            <a:r>
              <a:rPr lang="ru-RU" sz="1400" dirty="0" smtClean="0">
                <a:latin typeface="Times New Roman" pitchFamily="18" charset="0"/>
                <a:ea typeface="Lucida Grande" charset="0"/>
                <a:cs typeface="Times New Roman" pitchFamily="18" charset="0"/>
                <a:sym typeface="Lucida Grande" charset="0"/>
              </a:rPr>
              <a:t>Из опыта работы</a:t>
            </a:r>
          </a:p>
          <a:p>
            <a:pPr algn="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ea typeface="Lucida Grande" charset="0"/>
                <a:cs typeface="Times New Roman" pitchFamily="18" charset="0"/>
                <a:sym typeface="Lucida Grande" charset="0"/>
              </a:rPr>
              <a:t>у</a:t>
            </a:r>
            <a:r>
              <a:rPr lang="en-US" sz="1400" dirty="0" err="1" smtClean="0">
                <a:solidFill>
                  <a:schemeClr val="tx1"/>
                </a:solidFill>
                <a:latin typeface="Times New Roman" pitchFamily="18" charset="0"/>
                <a:ea typeface="Lucida Grande" charset="0"/>
                <a:cs typeface="Times New Roman" pitchFamily="18" charset="0"/>
                <a:sym typeface="Lucida Grande" charset="0"/>
              </a:rPr>
              <a:t>чител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ea typeface="Lucida Grande" charset="0"/>
                <a:cs typeface="Times New Roman" pitchFamily="18" charset="0"/>
                <a:sym typeface="Lucida Grande" charset="0"/>
              </a:rPr>
              <a:t>я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ea typeface="Lucida Grande" charset="0"/>
                <a:cs typeface="Times New Roman" pitchFamily="18" charset="0"/>
                <a:sym typeface="Lucida Grande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imes New Roman" pitchFamily="18" charset="0"/>
                <a:ea typeface="Lucida Grande" charset="0"/>
                <a:cs typeface="Times New Roman" pitchFamily="18" charset="0"/>
                <a:sym typeface="Lucida Grande" charset="0"/>
              </a:rPr>
              <a:t>географии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ea typeface="Lucida Grande" charset="0"/>
                <a:cs typeface="Times New Roman" pitchFamily="18" charset="0"/>
                <a:sym typeface="Lucida Grande" charset="0"/>
              </a:rPr>
              <a:t> 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ea typeface="Lucida Grande" charset="0"/>
              <a:cs typeface="Times New Roman" pitchFamily="18" charset="0"/>
              <a:sym typeface="Lucida Grande" charset="0"/>
            </a:endParaRPr>
          </a:p>
          <a:p>
            <a:pPr algn="r"/>
            <a:r>
              <a:rPr lang="ru-RU" sz="1400" dirty="0" smtClean="0">
                <a:latin typeface="Times New Roman" pitchFamily="18" charset="0"/>
                <a:ea typeface="Lucida Grande" charset="0"/>
                <a:cs typeface="Times New Roman" pitchFamily="18" charset="0"/>
                <a:sym typeface="Lucida Grande" charset="0"/>
              </a:rPr>
              <a:t>МБОУ «Гимназия»</a:t>
            </a:r>
          </a:p>
          <a:p>
            <a:pPr algn="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ea typeface="Lucida Grande" charset="0"/>
                <a:cs typeface="Times New Roman" pitchFamily="18" charset="0"/>
                <a:sym typeface="Lucida Grande" charset="0"/>
              </a:rPr>
              <a:t>Бюльгер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ea typeface="Lucida Grande" charset="0"/>
                <a:cs typeface="Times New Roman" pitchFamily="18" charset="0"/>
                <a:sym typeface="Lucida Grande" charset="0"/>
              </a:rPr>
              <a:t> Ю.Н</a:t>
            </a:r>
            <a:r>
              <a:rPr lang="ru-RU" sz="14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.</a:t>
            </a:r>
            <a:endParaRPr lang="en-US" sz="1800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pic>
        <p:nvPicPr>
          <p:cNvPr id="1946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899999">
            <a:off x="6719531" y="203314"/>
            <a:ext cx="1809289" cy="1809289"/>
          </a:xfrm>
          <a:prstGeom prst="rect">
            <a:avLst/>
          </a:prstGeom>
          <a:noFill/>
          <a:ln w="12700" cap="rnd">
            <a:noFill/>
            <a:round/>
            <a:headEnd/>
            <a:tailEnd/>
          </a:ln>
        </p:spPr>
      </p:pic>
      <p:pic>
        <p:nvPicPr>
          <p:cNvPr id="19463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356992"/>
            <a:ext cx="4176464" cy="3132814"/>
          </a:xfrm>
          <a:prstGeom prst="rect">
            <a:avLst/>
          </a:prstGeom>
          <a:noFill/>
          <a:ln w="12700" cap="rnd">
            <a:noFill/>
            <a:round/>
            <a:headEnd/>
            <a:tailEnd/>
          </a:ln>
        </p:spPr>
      </p:pic>
      <p:sp>
        <p:nvSpPr>
          <p:cNvPr id="19464" name="Rectangle 7"/>
          <p:cNvSpPr>
            <a:spLocks/>
          </p:cNvSpPr>
          <p:nvPr/>
        </p:nvSpPr>
        <p:spPr bwMode="auto">
          <a:xfrm>
            <a:off x="2411413" y="333375"/>
            <a:ext cx="4927600" cy="876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/>
            <a:endParaRPr lang="en-US" sz="1800" b="1" dirty="0">
              <a:solidFill>
                <a:schemeClr val="tx1"/>
              </a:solidFill>
              <a:latin typeface="Monotype Corsiva" pitchFamily="66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45058" name="AutoShape 2" descr="Картинки по запросу г.Полярный карт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5060" name="AutoShape 4" descr="Картинки по запросу г.Полярный карт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5062" name="Picture 6" descr="Картинки по запросу г.Полярный карт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44" y="-357214"/>
            <a:ext cx="4714908" cy="235743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77809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836712"/>
            <a:ext cx="4104456" cy="5710547"/>
          </a:xfrm>
          <a:prstGeom prst="rect">
            <a:avLst/>
          </a:prstGeom>
        </p:spPr>
      </p:pic>
      <p:pic>
        <p:nvPicPr>
          <p:cNvPr id="3" name="Рисунок 2" descr="778099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3438" y="3214686"/>
            <a:ext cx="4247954" cy="2952328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561975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>Примеры тренировочных заданий по работе с планом местности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932040" y="1412776"/>
            <a:ext cx="26460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Отработка  приемов работы с условными знаками плана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Отработка приёма построения профиля:</a:t>
            </a:r>
            <a:br>
              <a:rPr lang="ru-RU" sz="2400" b="1" dirty="0" smtClean="0">
                <a:solidFill>
                  <a:srgbClr val="C00000"/>
                </a:solidFill>
              </a:rPr>
            </a:br>
            <a:endParaRPr lang="ru-RU" sz="1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57188" y="1095167"/>
            <a:ext cx="8143875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algn="just" eaLnBrk="0" hangingPunct="0">
              <a:buAutoNum type="arabicPeriod"/>
            </a:pPr>
            <a:endParaRPr lang="ru-RU" sz="2400" dirty="0" smtClean="0">
              <a:ea typeface="Calibri" pitchFamily="34" charset="0"/>
              <a:cs typeface="Times New Roman" pitchFamily="18" charset="0"/>
            </a:endParaRPr>
          </a:p>
          <a:p>
            <a:pPr marL="457200" indent="-457200" algn="just" eaLnBrk="0" hangingPunct="0">
              <a:buAutoNum type="arabicPeriod"/>
            </a:pPr>
            <a:r>
              <a:rPr lang="ru-RU" sz="2400" dirty="0" smtClean="0">
                <a:ea typeface="Calibri" pitchFamily="34" charset="0"/>
                <a:cs typeface="Times New Roman" pitchFamily="18" charset="0"/>
              </a:rPr>
              <a:t>Подготовить основу для построения профиля. Выбрать горизонтальный и вертикальный масштаб.</a:t>
            </a:r>
          </a:p>
          <a:p>
            <a:pPr marL="457200" indent="-457200" algn="just" eaLnBrk="0" hangingPunct="0"/>
            <a:endParaRPr lang="ru-RU" sz="2400" dirty="0"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ru-RU" sz="2400" dirty="0">
                <a:ea typeface="Calibri" pitchFamily="34" charset="0"/>
                <a:cs typeface="Times New Roman" pitchFamily="18" charset="0"/>
              </a:rPr>
              <a:t>2. Измерить расстояния от пересечением линии профиля с каждой горизонталью и отложить их на основе профиля</a:t>
            </a:r>
            <a:r>
              <a:rPr lang="ru-RU" sz="2400" dirty="0" smtClean="0">
                <a:ea typeface="Calibri" pitchFamily="34" charset="0"/>
                <a:cs typeface="Times New Roman" pitchFamily="18" charset="0"/>
              </a:rPr>
              <a:t>.</a:t>
            </a:r>
          </a:p>
          <a:p>
            <a:pPr algn="just" eaLnBrk="0" hangingPunct="0"/>
            <a:endParaRPr lang="ru-RU" sz="2400" dirty="0"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ru-RU" sz="2400" dirty="0">
                <a:ea typeface="Calibri" pitchFamily="34" charset="0"/>
                <a:cs typeface="Times New Roman" pitchFamily="18" charset="0"/>
              </a:rPr>
              <a:t>3. Из каждой отметки восстановить перпендикуляры до необходимой высоты</a:t>
            </a:r>
            <a:r>
              <a:rPr lang="ru-RU" sz="2400" dirty="0" smtClean="0">
                <a:ea typeface="Calibri" pitchFamily="34" charset="0"/>
                <a:cs typeface="Times New Roman" pitchFamily="18" charset="0"/>
              </a:rPr>
              <a:t>.</a:t>
            </a:r>
          </a:p>
          <a:p>
            <a:pPr algn="just" eaLnBrk="0" hangingPunct="0"/>
            <a:endParaRPr lang="ru-RU" sz="2400" dirty="0"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ru-RU" sz="2400" dirty="0">
                <a:ea typeface="Calibri" pitchFamily="34" charset="0"/>
                <a:cs typeface="Times New Roman" pitchFamily="18" charset="0"/>
              </a:rPr>
              <a:t>4. На пересечении вертикальных линий с соответствующими на основе горизонталями поставить точки</a:t>
            </a:r>
            <a:r>
              <a:rPr lang="ru-RU" sz="2400" dirty="0" smtClean="0">
                <a:ea typeface="Calibri" pitchFamily="34" charset="0"/>
                <a:cs typeface="Times New Roman" pitchFamily="18" charset="0"/>
              </a:rPr>
              <a:t>.</a:t>
            </a:r>
          </a:p>
          <a:p>
            <a:pPr algn="just" eaLnBrk="0" hangingPunct="0"/>
            <a:endParaRPr lang="ru-RU" sz="2400" dirty="0"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ru-RU" sz="2400" dirty="0">
                <a:ea typeface="Calibri" pitchFamily="34" charset="0"/>
                <a:cs typeface="Times New Roman" pitchFamily="18" charset="0"/>
              </a:rPr>
              <a:t>5. Соединить полученные точки от руки плавной кривой линией.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5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5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5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3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53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53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53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53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53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00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53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53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53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3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53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53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75"/>
            <a:ext cx="8229600" cy="785813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Приём построения профиля: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лилиния 2"/>
          <p:cNvSpPr/>
          <p:nvPr/>
        </p:nvSpPr>
        <p:spPr>
          <a:xfrm>
            <a:off x="1857375" y="928688"/>
            <a:ext cx="5143500" cy="1214437"/>
          </a:xfrm>
          <a:custGeom>
            <a:avLst/>
            <a:gdLst>
              <a:gd name="connsiteX0" fmla="*/ 1729839 w 3800104"/>
              <a:gd name="connsiteY0" fmla="*/ 201881 h 1084614"/>
              <a:gd name="connsiteX1" fmla="*/ 1136073 w 3800104"/>
              <a:gd name="connsiteY1" fmla="*/ 71252 h 1084614"/>
              <a:gd name="connsiteX2" fmla="*/ 696686 w 3800104"/>
              <a:gd name="connsiteY2" fmla="*/ 106878 h 1084614"/>
              <a:gd name="connsiteX3" fmla="*/ 340426 w 3800104"/>
              <a:gd name="connsiteY3" fmla="*/ 296883 h 1084614"/>
              <a:gd name="connsiteX4" fmla="*/ 55418 w 3800104"/>
              <a:gd name="connsiteY4" fmla="*/ 380011 h 1084614"/>
              <a:gd name="connsiteX5" fmla="*/ 31668 w 3800104"/>
              <a:gd name="connsiteY5" fmla="*/ 522515 h 1084614"/>
              <a:gd name="connsiteX6" fmla="*/ 245424 w 3800104"/>
              <a:gd name="connsiteY6" fmla="*/ 760021 h 1084614"/>
              <a:gd name="connsiteX7" fmla="*/ 459180 w 3800104"/>
              <a:gd name="connsiteY7" fmla="*/ 1045029 h 1084614"/>
              <a:gd name="connsiteX8" fmla="*/ 922317 w 3800104"/>
              <a:gd name="connsiteY8" fmla="*/ 997528 h 1084614"/>
              <a:gd name="connsiteX9" fmla="*/ 1361704 w 3800104"/>
              <a:gd name="connsiteY9" fmla="*/ 1068780 h 1084614"/>
              <a:gd name="connsiteX10" fmla="*/ 1848592 w 3800104"/>
              <a:gd name="connsiteY10" fmla="*/ 950026 h 1084614"/>
              <a:gd name="connsiteX11" fmla="*/ 2454234 w 3800104"/>
              <a:gd name="connsiteY11" fmla="*/ 688769 h 1084614"/>
              <a:gd name="connsiteX12" fmla="*/ 2869870 w 3800104"/>
              <a:gd name="connsiteY12" fmla="*/ 843148 h 1084614"/>
              <a:gd name="connsiteX13" fmla="*/ 3428011 w 3800104"/>
              <a:gd name="connsiteY13" fmla="*/ 831273 h 1084614"/>
              <a:gd name="connsiteX14" fmla="*/ 3760520 w 3800104"/>
              <a:gd name="connsiteY14" fmla="*/ 546265 h 1084614"/>
              <a:gd name="connsiteX15" fmla="*/ 3665517 w 3800104"/>
              <a:gd name="connsiteY15" fmla="*/ 249382 h 1084614"/>
              <a:gd name="connsiteX16" fmla="*/ 3428011 w 3800104"/>
              <a:gd name="connsiteY16" fmla="*/ 118754 h 1084614"/>
              <a:gd name="connsiteX17" fmla="*/ 3119252 w 3800104"/>
              <a:gd name="connsiteY17" fmla="*/ 0 h 1084614"/>
              <a:gd name="connsiteX18" fmla="*/ 2691741 w 3800104"/>
              <a:gd name="connsiteY18" fmla="*/ 118754 h 1084614"/>
              <a:gd name="connsiteX19" fmla="*/ 2406733 w 3800104"/>
              <a:gd name="connsiteY19" fmla="*/ 130629 h 1084614"/>
              <a:gd name="connsiteX20" fmla="*/ 2014847 w 3800104"/>
              <a:gd name="connsiteY20" fmla="*/ 261257 h 1084614"/>
              <a:gd name="connsiteX21" fmla="*/ 1848592 w 3800104"/>
              <a:gd name="connsiteY21" fmla="*/ 261257 h 1084614"/>
              <a:gd name="connsiteX22" fmla="*/ 1729839 w 3800104"/>
              <a:gd name="connsiteY22" fmla="*/ 201881 h 108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3800104" h="1084614">
                <a:moveTo>
                  <a:pt x="1729839" y="201881"/>
                </a:moveTo>
                <a:cubicBezTo>
                  <a:pt x="1611086" y="170214"/>
                  <a:pt x="1308265" y="87086"/>
                  <a:pt x="1136073" y="71252"/>
                </a:cubicBezTo>
                <a:cubicBezTo>
                  <a:pt x="963881" y="55418"/>
                  <a:pt x="829294" y="69273"/>
                  <a:pt x="696686" y="106878"/>
                </a:cubicBezTo>
                <a:cubicBezTo>
                  <a:pt x="564078" y="144483"/>
                  <a:pt x="447304" y="251361"/>
                  <a:pt x="340426" y="296883"/>
                </a:cubicBezTo>
                <a:cubicBezTo>
                  <a:pt x="233548" y="342405"/>
                  <a:pt x="106877" y="342406"/>
                  <a:pt x="55418" y="380011"/>
                </a:cubicBezTo>
                <a:cubicBezTo>
                  <a:pt x="3959" y="417616"/>
                  <a:pt x="0" y="459180"/>
                  <a:pt x="31668" y="522515"/>
                </a:cubicBezTo>
                <a:cubicBezTo>
                  <a:pt x="63336" y="585850"/>
                  <a:pt x="174172" y="672935"/>
                  <a:pt x="245424" y="760021"/>
                </a:cubicBezTo>
                <a:cubicBezTo>
                  <a:pt x="316676" y="847107"/>
                  <a:pt x="346364" y="1005444"/>
                  <a:pt x="459180" y="1045029"/>
                </a:cubicBezTo>
                <a:cubicBezTo>
                  <a:pt x="571996" y="1084614"/>
                  <a:pt x="771896" y="993570"/>
                  <a:pt x="922317" y="997528"/>
                </a:cubicBezTo>
                <a:cubicBezTo>
                  <a:pt x="1072738" y="1001487"/>
                  <a:pt x="1207325" y="1076697"/>
                  <a:pt x="1361704" y="1068780"/>
                </a:cubicBezTo>
                <a:cubicBezTo>
                  <a:pt x="1516083" y="1060863"/>
                  <a:pt x="1666504" y="1013361"/>
                  <a:pt x="1848592" y="950026"/>
                </a:cubicBezTo>
                <a:cubicBezTo>
                  <a:pt x="2030680" y="886691"/>
                  <a:pt x="2284021" y="706582"/>
                  <a:pt x="2454234" y="688769"/>
                </a:cubicBezTo>
                <a:cubicBezTo>
                  <a:pt x="2624447" y="670956"/>
                  <a:pt x="2707574" y="819397"/>
                  <a:pt x="2869870" y="843148"/>
                </a:cubicBezTo>
                <a:cubicBezTo>
                  <a:pt x="3032166" y="866899"/>
                  <a:pt x="3279569" y="880754"/>
                  <a:pt x="3428011" y="831273"/>
                </a:cubicBezTo>
                <a:cubicBezTo>
                  <a:pt x="3576453" y="781792"/>
                  <a:pt x="3720936" y="643247"/>
                  <a:pt x="3760520" y="546265"/>
                </a:cubicBezTo>
                <a:cubicBezTo>
                  <a:pt x="3800104" y="449283"/>
                  <a:pt x="3720935" y="320634"/>
                  <a:pt x="3665517" y="249382"/>
                </a:cubicBezTo>
                <a:cubicBezTo>
                  <a:pt x="3610099" y="178130"/>
                  <a:pt x="3519055" y="160318"/>
                  <a:pt x="3428011" y="118754"/>
                </a:cubicBezTo>
                <a:cubicBezTo>
                  <a:pt x="3336967" y="77190"/>
                  <a:pt x="3241964" y="0"/>
                  <a:pt x="3119252" y="0"/>
                </a:cubicBezTo>
                <a:cubicBezTo>
                  <a:pt x="2996540" y="0"/>
                  <a:pt x="2810494" y="96983"/>
                  <a:pt x="2691741" y="118754"/>
                </a:cubicBezTo>
                <a:cubicBezTo>
                  <a:pt x="2572988" y="140525"/>
                  <a:pt x="2519549" y="106879"/>
                  <a:pt x="2406733" y="130629"/>
                </a:cubicBezTo>
                <a:cubicBezTo>
                  <a:pt x="2293917" y="154379"/>
                  <a:pt x="2107870" y="239486"/>
                  <a:pt x="2014847" y="261257"/>
                </a:cubicBezTo>
                <a:cubicBezTo>
                  <a:pt x="1921824" y="283028"/>
                  <a:pt x="1898072" y="271153"/>
                  <a:pt x="1848592" y="261257"/>
                </a:cubicBezTo>
                <a:cubicBezTo>
                  <a:pt x="1799112" y="251361"/>
                  <a:pt x="1848592" y="233549"/>
                  <a:pt x="1729839" y="201881"/>
                </a:cubicBez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5555</a:t>
            </a:r>
          </a:p>
        </p:txBody>
      </p:sp>
      <p:sp>
        <p:nvSpPr>
          <p:cNvPr id="10" name="Полилиния 9"/>
          <p:cNvSpPr/>
          <p:nvPr/>
        </p:nvSpPr>
        <p:spPr>
          <a:xfrm>
            <a:off x="2628900" y="1058863"/>
            <a:ext cx="3978275" cy="687387"/>
          </a:xfrm>
          <a:custGeom>
            <a:avLst/>
            <a:gdLst>
              <a:gd name="connsiteX0" fmla="*/ 1337953 w 3978234"/>
              <a:gd name="connsiteY0" fmla="*/ 188025 h 686789"/>
              <a:gd name="connsiteX1" fmla="*/ 1266701 w 3978234"/>
              <a:gd name="connsiteY1" fmla="*/ 164274 h 686789"/>
              <a:gd name="connsiteX2" fmla="*/ 803564 w 3978234"/>
              <a:gd name="connsiteY2" fmla="*/ 128648 h 686789"/>
              <a:gd name="connsiteX3" fmla="*/ 435429 w 3978234"/>
              <a:gd name="connsiteY3" fmla="*/ 223651 h 686789"/>
              <a:gd name="connsiteX4" fmla="*/ 245424 w 3978234"/>
              <a:gd name="connsiteY4" fmla="*/ 294903 h 686789"/>
              <a:gd name="connsiteX5" fmla="*/ 7917 w 3978234"/>
              <a:gd name="connsiteY5" fmla="*/ 413656 h 686789"/>
              <a:gd name="connsiteX6" fmla="*/ 197922 w 3978234"/>
              <a:gd name="connsiteY6" fmla="*/ 627412 h 686789"/>
              <a:gd name="connsiteX7" fmla="*/ 661060 w 3978234"/>
              <a:gd name="connsiteY7" fmla="*/ 686789 h 686789"/>
              <a:gd name="connsiteX8" fmla="*/ 1373579 w 3978234"/>
              <a:gd name="connsiteY8" fmla="*/ 663038 h 686789"/>
              <a:gd name="connsiteX9" fmla="*/ 1967346 w 3978234"/>
              <a:gd name="connsiteY9" fmla="*/ 425532 h 686789"/>
              <a:gd name="connsiteX10" fmla="*/ 2549237 w 3978234"/>
              <a:gd name="connsiteY10" fmla="*/ 401781 h 686789"/>
              <a:gd name="connsiteX11" fmla="*/ 3083626 w 3978234"/>
              <a:gd name="connsiteY11" fmla="*/ 473033 h 686789"/>
              <a:gd name="connsiteX12" fmla="*/ 3784270 w 3978234"/>
              <a:gd name="connsiteY12" fmla="*/ 496784 h 686789"/>
              <a:gd name="connsiteX13" fmla="*/ 3938650 w 3978234"/>
              <a:gd name="connsiteY13" fmla="*/ 188025 h 686789"/>
              <a:gd name="connsiteX14" fmla="*/ 3546764 w 3978234"/>
              <a:gd name="connsiteY14" fmla="*/ 21771 h 686789"/>
              <a:gd name="connsiteX15" fmla="*/ 3143003 w 3978234"/>
              <a:gd name="connsiteY15" fmla="*/ 57397 h 686789"/>
              <a:gd name="connsiteX16" fmla="*/ 2501735 w 3978234"/>
              <a:gd name="connsiteY16" fmla="*/ 152399 h 686789"/>
              <a:gd name="connsiteX17" fmla="*/ 1907969 w 3978234"/>
              <a:gd name="connsiteY17" fmla="*/ 318654 h 686789"/>
              <a:gd name="connsiteX18" fmla="*/ 1468582 w 3978234"/>
              <a:gd name="connsiteY18" fmla="*/ 223651 h 686789"/>
              <a:gd name="connsiteX19" fmla="*/ 1337953 w 3978234"/>
              <a:gd name="connsiteY19" fmla="*/ 188025 h 686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78234" h="686789">
                <a:moveTo>
                  <a:pt x="1337953" y="188025"/>
                </a:moveTo>
                <a:cubicBezTo>
                  <a:pt x="1304306" y="178129"/>
                  <a:pt x="1355766" y="174170"/>
                  <a:pt x="1266701" y="164274"/>
                </a:cubicBezTo>
                <a:cubicBezTo>
                  <a:pt x="1177636" y="154378"/>
                  <a:pt x="942109" y="118752"/>
                  <a:pt x="803564" y="128648"/>
                </a:cubicBezTo>
                <a:cubicBezTo>
                  <a:pt x="665019" y="138544"/>
                  <a:pt x="528452" y="195942"/>
                  <a:pt x="435429" y="223651"/>
                </a:cubicBezTo>
                <a:cubicBezTo>
                  <a:pt x="342406" y="251360"/>
                  <a:pt x="316676" y="263236"/>
                  <a:pt x="245424" y="294903"/>
                </a:cubicBezTo>
                <a:cubicBezTo>
                  <a:pt x="174172" y="326570"/>
                  <a:pt x="15834" y="358238"/>
                  <a:pt x="7917" y="413656"/>
                </a:cubicBezTo>
                <a:cubicBezTo>
                  <a:pt x="0" y="469074"/>
                  <a:pt x="89065" y="581890"/>
                  <a:pt x="197922" y="627412"/>
                </a:cubicBezTo>
                <a:cubicBezTo>
                  <a:pt x="306779" y="672934"/>
                  <a:pt x="465117" y="680851"/>
                  <a:pt x="661060" y="686789"/>
                </a:cubicBezTo>
                <a:lnTo>
                  <a:pt x="1373579" y="663038"/>
                </a:lnTo>
                <a:cubicBezTo>
                  <a:pt x="1591293" y="619495"/>
                  <a:pt x="1771403" y="469075"/>
                  <a:pt x="1967346" y="425532"/>
                </a:cubicBezTo>
                <a:cubicBezTo>
                  <a:pt x="2163289" y="381989"/>
                  <a:pt x="2363190" y="393864"/>
                  <a:pt x="2549237" y="401781"/>
                </a:cubicBezTo>
                <a:cubicBezTo>
                  <a:pt x="2735284" y="409698"/>
                  <a:pt x="2877787" y="457199"/>
                  <a:pt x="3083626" y="473033"/>
                </a:cubicBezTo>
                <a:cubicBezTo>
                  <a:pt x="3289465" y="488867"/>
                  <a:pt x="3641766" y="544285"/>
                  <a:pt x="3784270" y="496784"/>
                </a:cubicBezTo>
                <a:cubicBezTo>
                  <a:pt x="3926774" y="449283"/>
                  <a:pt x="3978234" y="267194"/>
                  <a:pt x="3938650" y="188025"/>
                </a:cubicBezTo>
                <a:cubicBezTo>
                  <a:pt x="3899066" y="108856"/>
                  <a:pt x="3679372" y="43542"/>
                  <a:pt x="3546764" y="21771"/>
                </a:cubicBezTo>
                <a:cubicBezTo>
                  <a:pt x="3414156" y="0"/>
                  <a:pt x="3317174" y="35626"/>
                  <a:pt x="3143003" y="57397"/>
                </a:cubicBezTo>
                <a:cubicBezTo>
                  <a:pt x="2968832" y="79168"/>
                  <a:pt x="2707574" y="108856"/>
                  <a:pt x="2501735" y="152399"/>
                </a:cubicBezTo>
                <a:cubicBezTo>
                  <a:pt x="2295896" y="195942"/>
                  <a:pt x="2080161" y="306779"/>
                  <a:pt x="1907969" y="318654"/>
                </a:cubicBezTo>
                <a:cubicBezTo>
                  <a:pt x="1735777" y="330529"/>
                  <a:pt x="1565564" y="247402"/>
                  <a:pt x="1468582" y="223651"/>
                </a:cubicBezTo>
                <a:cubicBezTo>
                  <a:pt x="1371600" y="199900"/>
                  <a:pt x="1371600" y="197921"/>
                  <a:pt x="1337953" y="188025"/>
                </a:cubicBez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1" name="Полилиния 10"/>
          <p:cNvSpPr/>
          <p:nvPr/>
        </p:nvSpPr>
        <p:spPr>
          <a:xfrm>
            <a:off x="3063875" y="1368425"/>
            <a:ext cx="965200" cy="293688"/>
          </a:xfrm>
          <a:custGeom>
            <a:avLst/>
            <a:gdLst>
              <a:gd name="connsiteX0" fmla="*/ 391885 w 965860"/>
              <a:gd name="connsiteY0" fmla="*/ 33646 h 294903"/>
              <a:gd name="connsiteX1" fmla="*/ 23750 w 965860"/>
              <a:gd name="connsiteY1" fmla="*/ 104898 h 294903"/>
              <a:gd name="connsiteX2" fmla="*/ 249382 w 965860"/>
              <a:gd name="connsiteY2" fmla="*/ 211776 h 294903"/>
              <a:gd name="connsiteX3" fmla="*/ 641267 w 965860"/>
              <a:gd name="connsiteY3" fmla="*/ 283028 h 294903"/>
              <a:gd name="connsiteX4" fmla="*/ 950026 w 965860"/>
              <a:gd name="connsiteY4" fmla="*/ 140524 h 294903"/>
              <a:gd name="connsiteX5" fmla="*/ 736270 w 965860"/>
              <a:gd name="connsiteY5" fmla="*/ 21771 h 294903"/>
              <a:gd name="connsiteX6" fmla="*/ 546265 w 965860"/>
              <a:gd name="connsiteY6" fmla="*/ 9896 h 294903"/>
              <a:gd name="connsiteX7" fmla="*/ 463137 w 965860"/>
              <a:gd name="connsiteY7" fmla="*/ 45522 h 294903"/>
              <a:gd name="connsiteX8" fmla="*/ 391885 w 965860"/>
              <a:gd name="connsiteY8" fmla="*/ 33646 h 294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65860" h="294903">
                <a:moveTo>
                  <a:pt x="391885" y="33646"/>
                </a:moveTo>
                <a:cubicBezTo>
                  <a:pt x="318654" y="43542"/>
                  <a:pt x="47500" y="75210"/>
                  <a:pt x="23750" y="104898"/>
                </a:cubicBezTo>
                <a:cubicBezTo>
                  <a:pt x="0" y="134586"/>
                  <a:pt x="146463" y="182088"/>
                  <a:pt x="249382" y="211776"/>
                </a:cubicBezTo>
                <a:cubicBezTo>
                  <a:pt x="352302" y="241464"/>
                  <a:pt x="524493" y="294903"/>
                  <a:pt x="641267" y="283028"/>
                </a:cubicBezTo>
                <a:cubicBezTo>
                  <a:pt x="758041" y="271153"/>
                  <a:pt x="934192" y="184067"/>
                  <a:pt x="950026" y="140524"/>
                </a:cubicBezTo>
                <a:cubicBezTo>
                  <a:pt x="965860" y="96981"/>
                  <a:pt x="803563" y="43542"/>
                  <a:pt x="736270" y="21771"/>
                </a:cubicBezTo>
                <a:cubicBezTo>
                  <a:pt x="668977" y="0"/>
                  <a:pt x="591787" y="5937"/>
                  <a:pt x="546265" y="9896"/>
                </a:cubicBezTo>
                <a:cubicBezTo>
                  <a:pt x="500743" y="13855"/>
                  <a:pt x="488867" y="39584"/>
                  <a:pt x="463137" y="45522"/>
                </a:cubicBezTo>
                <a:cubicBezTo>
                  <a:pt x="437407" y="51460"/>
                  <a:pt x="465116" y="23750"/>
                  <a:pt x="391885" y="33646"/>
                </a:cubicBez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15</a:t>
            </a:r>
          </a:p>
        </p:txBody>
      </p:sp>
      <p:sp>
        <p:nvSpPr>
          <p:cNvPr id="12" name="Полилиния 11"/>
          <p:cNvSpPr/>
          <p:nvPr/>
        </p:nvSpPr>
        <p:spPr>
          <a:xfrm>
            <a:off x="5537200" y="1217613"/>
            <a:ext cx="852488" cy="236537"/>
          </a:xfrm>
          <a:custGeom>
            <a:avLst/>
            <a:gdLst>
              <a:gd name="connsiteX0" fmla="*/ 518556 w 851064"/>
              <a:gd name="connsiteY0" fmla="*/ 5937 h 237507"/>
              <a:gd name="connsiteX1" fmla="*/ 79169 w 851064"/>
              <a:gd name="connsiteY1" fmla="*/ 29688 h 237507"/>
              <a:gd name="connsiteX2" fmla="*/ 55418 w 851064"/>
              <a:gd name="connsiteY2" fmla="*/ 148441 h 237507"/>
              <a:gd name="connsiteX3" fmla="*/ 411678 w 851064"/>
              <a:gd name="connsiteY3" fmla="*/ 231569 h 237507"/>
              <a:gd name="connsiteX4" fmla="*/ 803563 w 851064"/>
              <a:gd name="connsiteY4" fmla="*/ 184067 h 237507"/>
              <a:gd name="connsiteX5" fmla="*/ 696685 w 851064"/>
              <a:gd name="connsiteY5" fmla="*/ 29688 h 237507"/>
              <a:gd name="connsiteX6" fmla="*/ 518556 w 851064"/>
              <a:gd name="connsiteY6" fmla="*/ 5937 h 237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1064" h="237507">
                <a:moveTo>
                  <a:pt x="518556" y="5937"/>
                </a:moveTo>
                <a:cubicBezTo>
                  <a:pt x="415637" y="5937"/>
                  <a:pt x="156359" y="5937"/>
                  <a:pt x="79169" y="29688"/>
                </a:cubicBezTo>
                <a:cubicBezTo>
                  <a:pt x="1979" y="53439"/>
                  <a:pt x="0" y="114794"/>
                  <a:pt x="55418" y="148441"/>
                </a:cubicBezTo>
                <a:cubicBezTo>
                  <a:pt x="110836" y="182088"/>
                  <a:pt x="286987" y="225631"/>
                  <a:pt x="411678" y="231569"/>
                </a:cubicBezTo>
                <a:cubicBezTo>
                  <a:pt x="536369" y="237507"/>
                  <a:pt x="756062" y="217714"/>
                  <a:pt x="803563" y="184067"/>
                </a:cubicBezTo>
                <a:cubicBezTo>
                  <a:pt x="851064" y="150420"/>
                  <a:pt x="748145" y="59376"/>
                  <a:pt x="696685" y="29688"/>
                </a:cubicBezTo>
                <a:cubicBezTo>
                  <a:pt x="645225" y="0"/>
                  <a:pt x="621475" y="5937"/>
                  <a:pt x="518556" y="5937"/>
                </a:cubicBez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6000750" y="1357313"/>
            <a:ext cx="46038" cy="460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3643313" y="1428750"/>
            <a:ext cx="46037" cy="460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2" name="Прямая соединительная линия 21"/>
          <p:cNvCxnSpPr>
            <a:stCxn id="3" idx="14"/>
          </p:cNvCxnSpPr>
          <p:nvPr/>
        </p:nvCxnSpPr>
        <p:spPr>
          <a:xfrm flipV="1">
            <a:off x="6946900" y="1500188"/>
            <a:ext cx="125413" cy="396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572250" y="1428750"/>
            <a:ext cx="714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12" idx="4"/>
          </p:cNvCxnSpPr>
          <p:nvPr/>
        </p:nvCxnSpPr>
        <p:spPr>
          <a:xfrm>
            <a:off x="6342063" y="1401763"/>
            <a:ext cx="87312" cy="269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stCxn id="12" idx="1"/>
          </p:cNvCxnSpPr>
          <p:nvPr/>
        </p:nvCxnSpPr>
        <p:spPr>
          <a:xfrm flipH="1">
            <a:off x="5500688" y="1246188"/>
            <a:ext cx="115887" cy="396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>
            <a:stCxn id="11" idx="4"/>
          </p:cNvCxnSpPr>
          <p:nvPr/>
        </p:nvCxnSpPr>
        <p:spPr>
          <a:xfrm flipV="1">
            <a:off x="4013200" y="1500188"/>
            <a:ext cx="130175" cy="79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stCxn id="11" idx="1"/>
          </p:cNvCxnSpPr>
          <p:nvPr/>
        </p:nvCxnSpPr>
        <p:spPr>
          <a:xfrm flipH="1">
            <a:off x="3000375" y="1473200"/>
            <a:ext cx="87313" cy="26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stCxn id="10" idx="5"/>
          </p:cNvCxnSpPr>
          <p:nvPr/>
        </p:nvCxnSpPr>
        <p:spPr>
          <a:xfrm flipH="1">
            <a:off x="2571750" y="1473200"/>
            <a:ext cx="65088" cy="26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>
            <a:stCxn id="3" idx="5"/>
          </p:cNvCxnSpPr>
          <p:nvPr/>
        </p:nvCxnSpPr>
        <p:spPr>
          <a:xfrm flipH="1" flipV="1">
            <a:off x="1785938" y="1500188"/>
            <a:ext cx="114300" cy="142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000250" y="1500188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/>
              <a:t>5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2714625" y="1500188"/>
            <a:ext cx="441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10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3143250" y="1428750"/>
            <a:ext cx="441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15</a:t>
            </a: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3571875" y="1214438"/>
            <a:ext cx="441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16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5929313" y="1143000"/>
            <a:ext cx="441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19</a:t>
            </a: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V="1">
            <a:off x="1857356" y="1357298"/>
            <a:ext cx="5100673" cy="84996"/>
          </a:xfrm>
          <a:prstGeom prst="line">
            <a:avLst/>
          </a:prstGeom>
          <a:ln w="31750">
            <a:solidFill>
              <a:srgbClr val="FF0000"/>
            </a:solidFill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1500188" y="1071563"/>
            <a:ext cx="3381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0000"/>
                </a:solidFill>
              </a:rPr>
              <a:t>А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7000875" y="1071563"/>
            <a:ext cx="3365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0000"/>
                </a:solidFill>
              </a:rPr>
              <a:t>Б</a:t>
            </a:r>
          </a:p>
        </p:txBody>
      </p:sp>
      <p:cxnSp>
        <p:nvCxnSpPr>
          <p:cNvPr id="60" name="Прямая со стрелкой 59"/>
          <p:cNvCxnSpPr/>
          <p:nvPr/>
        </p:nvCxnSpPr>
        <p:spPr>
          <a:xfrm rot="5400000" flipH="1" flipV="1">
            <a:off x="322262" y="3963988"/>
            <a:ext cx="3071813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1857375" y="5500688"/>
            <a:ext cx="5072063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 rot="5400000" flipH="1" flipV="1">
            <a:off x="5429251" y="4000500"/>
            <a:ext cx="3001962" cy="15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1857375" y="4357688"/>
            <a:ext cx="5072063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1857375" y="3786188"/>
            <a:ext cx="5072063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1714500" y="5643563"/>
            <a:ext cx="338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А</a:t>
            </a:r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6715125" y="5643563"/>
            <a:ext cx="3365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Б</a:t>
            </a:r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1500188" y="5286375"/>
            <a:ext cx="3127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0</a:t>
            </a:r>
          </a:p>
        </p:txBody>
      </p:sp>
      <p:cxnSp>
        <p:nvCxnSpPr>
          <p:cNvPr id="78" name="Прямая соединительная линия 77"/>
          <p:cNvCxnSpPr/>
          <p:nvPr/>
        </p:nvCxnSpPr>
        <p:spPr>
          <a:xfrm>
            <a:off x="1857375" y="3714750"/>
            <a:ext cx="5072063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>
            <a:off x="1857375" y="3214688"/>
            <a:ext cx="5072063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>
            <a:off x="1857375" y="3286125"/>
            <a:ext cx="5072063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>
            <a:spLocks noChangeArrowheads="1"/>
          </p:cNvSpPr>
          <p:nvPr/>
        </p:nvSpPr>
        <p:spPr bwMode="auto">
          <a:xfrm>
            <a:off x="1428750" y="4214813"/>
            <a:ext cx="441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10</a:t>
            </a:r>
          </a:p>
        </p:txBody>
      </p:sp>
      <p:sp>
        <p:nvSpPr>
          <p:cNvPr id="84" name="TextBox 83"/>
          <p:cNvSpPr txBox="1">
            <a:spLocks noChangeArrowheads="1"/>
          </p:cNvSpPr>
          <p:nvPr/>
        </p:nvSpPr>
        <p:spPr bwMode="auto">
          <a:xfrm>
            <a:off x="1428750" y="3571875"/>
            <a:ext cx="441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15</a:t>
            </a:r>
          </a:p>
        </p:txBody>
      </p:sp>
      <p:sp>
        <p:nvSpPr>
          <p:cNvPr id="85" name="TextBox 84"/>
          <p:cNvSpPr txBox="1">
            <a:spLocks noChangeArrowheads="1"/>
          </p:cNvSpPr>
          <p:nvPr/>
        </p:nvSpPr>
        <p:spPr bwMode="auto">
          <a:xfrm>
            <a:off x="1428750" y="3000375"/>
            <a:ext cx="441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20</a:t>
            </a:r>
          </a:p>
        </p:txBody>
      </p:sp>
      <p:sp>
        <p:nvSpPr>
          <p:cNvPr id="86" name="TextBox 85"/>
          <p:cNvSpPr txBox="1">
            <a:spLocks noChangeArrowheads="1"/>
          </p:cNvSpPr>
          <p:nvPr/>
        </p:nvSpPr>
        <p:spPr bwMode="auto">
          <a:xfrm>
            <a:off x="6929438" y="3500438"/>
            <a:ext cx="441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16</a:t>
            </a:r>
          </a:p>
        </p:txBody>
      </p:sp>
      <p:sp>
        <p:nvSpPr>
          <p:cNvPr id="87" name="TextBox 86"/>
          <p:cNvSpPr txBox="1">
            <a:spLocks noChangeArrowheads="1"/>
          </p:cNvSpPr>
          <p:nvPr/>
        </p:nvSpPr>
        <p:spPr bwMode="auto">
          <a:xfrm>
            <a:off x="6929438" y="3143250"/>
            <a:ext cx="441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19</a:t>
            </a:r>
          </a:p>
        </p:txBody>
      </p:sp>
      <p:cxnSp>
        <p:nvCxnSpPr>
          <p:cNvPr id="89" name="Прямая соединительная линия 88"/>
          <p:cNvCxnSpPr/>
          <p:nvPr/>
        </p:nvCxnSpPr>
        <p:spPr>
          <a:xfrm rot="5400000">
            <a:off x="2000250" y="4857751"/>
            <a:ext cx="1285875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 rot="5400000">
            <a:off x="2286000" y="4572001"/>
            <a:ext cx="1857375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rot="5400000">
            <a:off x="2556669" y="4587082"/>
            <a:ext cx="2173287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 rot="5400000">
            <a:off x="2985294" y="4587082"/>
            <a:ext cx="1887537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 rot="5400000">
            <a:off x="4607718" y="4536282"/>
            <a:ext cx="1928813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 rot="5400000">
            <a:off x="4806950" y="4337050"/>
            <a:ext cx="23876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 rot="5400000">
            <a:off x="5342731" y="4444207"/>
            <a:ext cx="2030413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 rot="5400000">
            <a:off x="5893593" y="4822032"/>
            <a:ext cx="1357313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 rot="5400000">
            <a:off x="4857750" y="3429001"/>
            <a:ext cx="4143375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rot="5400000">
            <a:off x="-178594" y="3464719"/>
            <a:ext cx="4071938" cy="0"/>
          </a:xfrm>
          <a:prstGeom prst="line">
            <a:avLst/>
          </a:prstGeom>
          <a:ln w="952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 rot="5400000">
            <a:off x="3786188" y="4714875"/>
            <a:ext cx="142875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Овал 111"/>
          <p:cNvSpPr/>
          <p:nvPr/>
        </p:nvSpPr>
        <p:spPr>
          <a:xfrm flipH="1" flipV="1">
            <a:off x="2643188" y="4357688"/>
            <a:ext cx="71437" cy="460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5" name="Овал 114"/>
          <p:cNvSpPr/>
          <p:nvPr/>
        </p:nvSpPr>
        <p:spPr>
          <a:xfrm flipH="1" flipV="1">
            <a:off x="3214688" y="3786188"/>
            <a:ext cx="71437" cy="460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6" name="Овал 115"/>
          <p:cNvSpPr/>
          <p:nvPr/>
        </p:nvSpPr>
        <p:spPr>
          <a:xfrm flipH="1" flipV="1">
            <a:off x="6572250" y="4357688"/>
            <a:ext cx="71438" cy="460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7" name="Овал 116"/>
          <p:cNvSpPr/>
          <p:nvPr/>
        </p:nvSpPr>
        <p:spPr>
          <a:xfrm flipH="1" flipV="1">
            <a:off x="4500563" y="4357688"/>
            <a:ext cx="71437" cy="460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8" name="Овал 117"/>
          <p:cNvSpPr/>
          <p:nvPr/>
        </p:nvSpPr>
        <p:spPr>
          <a:xfrm flipH="1" flipV="1">
            <a:off x="3929063" y="3786188"/>
            <a:ext cx="71437" cy="460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9" name="Овал 118"/>
          <p:cNvSpPr/>
          <p:nvPr/>
        </p:nvSpPr>
        <p:spPr>
          <a:xfrm flipH="1" flipV="1">
            <a:off x="3571875" y="3714750"/>
            <a:ext cx="71438" cy="460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0" name="Овал 119"/>
          <p:cNvSpPr/>
          <p:nvPr/>
        </p:nvSpPr>
        <p:spPr>
          <a:xfrm flipH="1" flipV="1">
            <a:off x="6357938" y="3714750"/>
            <a:ext cx="71437" cy="460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1" name="Овал 120"/>
          <p:cNvSpPr/>
          <p:nvPr/>
        </p:nvSpPr>
        <p:spPr>
          <a:xfrm flipH="1" flipV="1">
            <a:off x="5572125" y="3786188"/>
            <a:ext cx="71438" cy="460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2" name="Овал 121"/>
          <p:cNvSpPr/>
          <p:nvPr/>
        </p:nvSpPr>
        <p:spPr>
          <a:xfrm flipH="1" flipV="1">
            <a:off x="6000750" y="3286125"/>
            <a:ext cx="71438" cy="460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4" name="Полилиния 123"/>
          <p:cNvSpPr/>
          <p:nvPr/>
        </p:nvSpPr>
        <p:spPr>
          <a:xfrm>
            <a:off x="1857375" y="3286125"/>
            <a:ext cx="5072063" cy="1763713"/>
          </a:xfrm>
          <a:custGeom>
            <a:avLst/>
            <a:gdLst>
              <a:gd name="connsiteX0" fmla="*/ 0 w 5072743"/>
              <a:gd name="connsiteY0" fmla="*/ 1658587 h 1763486"/>
              <a:gd name="connsiteX1" fmla="*/ 819397 w 5072743"/>
              <a:gd name="connsiteY1" fmla="*/ 1064821 h 1763486"/>
              <a:gd name="connsiteX2" fmla="*/ 1365662 w 5072743"/>
              <a:gd name="connsiteY2" fmla="*/ 506681 h 1763486"/>
              <a:gd name="connsiteX3" fmla="*/ 1781298 w 5072743"/>
              <a:gd name="connsiteY3" fmla="*/ 447304 h 1763486"/>
              <a:gd name="connsiteX4" fmla="*/ 2113807 w 5072743"/>
              <a:gd name="connsiteY4" fmla="*/ 518556 h 1763486"/>
              <a:gd name="connsiteX5" fmla="*/ 2660072 w 5072743"/>
              <a:gd name="connsiteY5" fmla="*/ 1088572 h 1763486"/>
              <a:gd name="connsiteX6" fmla="*/ 3716976 w 5072743"/>
              <a:gd name="connsiteY6" fmla="*/ 518556 h 1763486"/>
              <a:gd name="connsiteX7" fmla="*/ 4144488 w 5072743"/>
              <a:gd name="connsiteY7" fmla="*/ 7917 h 1763486"/>
              <a:gd name="connsiteX8" fmla="*/ 4512623 w 5072743"/>
              <a:gd name="connsiteY8" fmla="*/ 471055 h 1763486"/>
              <a:gd name="connsiteX9" fmla="*/ 4726379 w 5072743"/>
              <a:gd name="connsiteY9" fmla="*/ 1124198 h 1763486"/>
              <a:gd name="connsiteX10" fmla="*/ 5023262 w 5072743"/>
              <a:gd name="connsiteY10" fmla="*/ 1670463 h 1763486"/>
              <a:gd name="connsiteX11" fmla="*/ 5023262 w 5072743"/>
              <a:gd name="connsiteY11" fmla="*/ 1682338 h 1763486"/>
              <a:gd name="connsiteX12" fmla="*/ 5035137 w 5072743"/>
              <a:gd name="connsiteY12" fmla="*/ 1682338 h 1763486"/>
              <a:gd name="connsiteX13" fmla="*/ 5035137 w 5072743"/>
              <a:gd name="connsiteY13" fmla="*/ 1682338 h 176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072743" h="1763486">
                <a:moveTo>
                  <a:pt x="0" y="1658587"/>
                </a:moveTo>
                <a:cubicBezTo>
                  <a:pt x="295893" y="1457696"/>
                  <a:pt x="591787" y="1256805"/>
                  <a:pt x="819397" y="1064821"/>
                </a:cubicBezTo>
                <a:cubicBezTo>
                  <a:pt x="1047007" y="872837"/>
                  <a:pt x="1205345" y="609600"/>
                  <a:pt x="1365662" y="506681"/>
                </a:cubicBezTo>
                <a:cubicBezTo>
                  <a:pt x="1525979" y="403762"/>
                  <a:pt x="1656607" y="445325"/>
                  <a:pt x="1781298" y="447304"/>
                </a:cubicBezTo>
                <a:cubicBezTo>
                  <a:pt x="1905989" y="449283"/>
                  <a:pt x="1967345" y="411678"/>
                  <a:pt x="2113807" y="518556"/>
                </a:cubicBezTo>
                <a:cubicBezTo>
                  <a:pt x="2260269" y="625434"/>
                  <a:pt x="2392877" y="1088572"/>
                  <a:pt x="2660072" y="1088572"/>
                </a:cubicBezTo>
                <a:cubicBezTo>
                  <a:pt x="2927267" y="1088572"/>
                  <a:pt x="3469573" y="698665"/>
                  <a:pt x="3716976" y="518556"/>
                </a:cubicBezTo>
                <a:cubicBezTo>
                  <a:pt x="3964379" y="338447"/>
                  <a:pt x="4011880" y="15834"/>
                  <a:pt x="4144488" y="7917"/>
                </a:cubicBezTo>
                <a:cubicBezTo>
                  <a:pt x="4277096" y="0"/>
                  <a:pt x="4415641" y="285008"/>
                  <a:pt x="4512623" y="471055"/>
                </a:cubicBezTo>
                <a:cubicBezTo>
                  <a:pt x="4609605" y="657102"/>
                  <a:pt x="4641273" y="924297"/>
                  <a:pt x="4726379" y="1124198"/>
                </a:cubicBezTo>
                <a:cubicBezTo>
                  <a:pt x="4811485" y="1324099"/>
                  <a:pt x="4973782" y="1577440"/>
                  <a:pt x="5023262" y="1670463"/>
                </a:cubicBezTo>
                <a:cubicBezTo>
                  <a:pt x="5072743" y="1763486"/>
                  <a:pt x="5021283" y="1680359"/>
                  <a:pt x="5023262" y="1682338"/>
                </a:cubicBezTo>
                <a:cubicBezTo>
                  <a:pt x="5025241" y="1684317"/>
                  <a:pt x="5035137" y="1682338"/>
                  <a:pt x="5035137" y="1682338"/>
                </a:cubicBezTo>
                <a:lnTo>
                  <a:pt x="5035137" y="1682338"/>
                </a:lnTo>
              </a:path>
            </a:pathLst>
          </a:custGeom>
          <a:ln w="317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26" name="Прямая соединительная линия 125"/>
          <p:cNvCxnSpPr/>
          <p:nvPr/>
        </p:nvCxnSpPr>
        <p:spPr>
          <a:xfrm rot="5400000" flipH="1" flipV="1">
            <a:off x="2643188" y="6286500"/>
            <a:ext cx="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Прямая соединительная линия 130"/>
          <p:cNvCxnSpPr/>
          <p:nvPr/>
        </p:nvCxnSpPr>
        <p:spPr>
          <a:xfrm rot="5400000">
            <a:off x="2536031" y="5536407"/>
            <a:ext cx="2143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Прямая соединительная линия 131"/>
          <p:cNvCxnSpPr/>
          <p:nvPr/>
        </p:nvCxnSpPr>
        <p:spPr>
          <a:xfrm rot="5400000">
            <a:off x="3107531" y="5536407"/>
            <a:ext cx="2143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я соединительная линия 133"/>
          <p:cNvCxnSpPr/>
          <p:nvPr/>
        </p:nvCxnSpPr>
        <p:spPr>
          <a:xfrm rot="5400000">
            <a:off x="3536156" y="5536407"/>
            <a:ext cx="2143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/>
          <p:cNvCxnSpPr/>
          <p:nvPr/>
        </p:nvCxnSpPr>
        <p:spPr>
          <a:xfrm rot="5400000">
            <a:off x="3821906" y="5536407"/>
            <a:ext cx="2143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единительная линия 135"/>
          <p:cNvCxnSpPr/>
          <p:nvPr/>
        </p:nvCxnSpPr>
        <p:spPr>
          <a:xfrm rot="5400000">
            <a:off x="4393406" y="5536407"/>
            <a:ext cx="2143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единительная линия 136"/>
          <p:cNvCxnSpPr/>
          <p:nvPr/>
        </p:nvCxnSpPr>
        <p:spPr>
          <a:xfrm rot="5400000">
            <a:off x="5464968" y="5536407"/>
            <a:ext cx="2143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единительная линия 137"/>
          <p:cNvCxnSpPr/>
          <p:nvPr/>
        </p:nvCxnSpPr>
        <p:spPr>
          <a:xfrm rot="5400000">
            <a:off x="5893593" y="5536407"/>
            <a:ext cx="2143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Прямая соединительная линия 138"/>
          <p:cNvCxnSpPr/>
          <p:nvPr/>
        </p:nvCxnSpPr>
        <p:spPr>
          <a:xfrm rot="5400000">
            <a:off x="6250781" y="5536407"/>
            <a:ext cx="2143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Прямая соединительная линия 139"/>
          <p:cNvCxnSpPr/>
          <p:nvPr/>
        </p:nvCxnSpPr>
        <p:spPr>
          <a:xfrm rot="5400000">
            <a:off x="6465093" y="5536407"/>
            <a:ext cx="2143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92" name="Прямоугольник 152"/>
          <p:cNvSpPr>
            <a:spLocks noChangeArrowheads="1"/>
          </p:cNvSpPr>
          <p:nvPr/>
        </p:nvSpPr>
        <p:spPr bwMode="auto">
          <a:xfrm>
            <a:off x="0" y="3286125"/>
            <a:ext cx="8715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ru-RU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55" name="Прямоугольник 154"/>
          <p:cNvSpPr/>
          <p:nvPr/>
        </p:nvSpPr>
        <p:spPr>
          <a:xfrm>
            <a:off x="214313" y="6000750"/>
            <a:ext cx="8715375" cy="7143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0" hangingPunct="0"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Подготовить основу для построения профиля. Выбрать горизонтальный и вертикальный масштаб.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6" name="Прямоугольник 155"/>
          <p:cNvSpPr/>
          <p:nvPr/>
        </p:nvSpPr>
        <p:spPr>
          <a:xfrm>
            <a:off x="214313" y="5929313"/>
            <a:ext cx="8715375" cy="77152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0" hangingPunct="0"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Измерить расстояния от пересечением линии профиля с каждой горизонталью и отложить их на основе профиля.</a:t>
            </a:r>
          </a:p>
        </p:txBody>
      </p:sp>
      <p:sp>
        <p:nvSpPr>
          <p:cNvPr id="157" name="Прямоугольник 156"/>
          <p:cNvSpPr/>
          <p:nvPr/>
        </p:nvSpPr>
        <p:spPr>
          <a:xfrm>
            <a:off x="214313" y="5929313"/>
            <a:ext cx="8715375" cy="78581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0" hangingPunct="0"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Из каждой отметки восстановить перпендикуляры до необходимой высоты.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8" name="Прямоугольник 157"/>
          <p:cNvSpPr/>
          <p:nvPr/>
        </p:nvSpPr>
        <p:spPr>
          <a:xfrm>
            <a:off x="214313" y="5929313"/>
            <a:ext cx="8715375" cy="78581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0" hangingPunct="0"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На пересечении вертикальных линий с соответствующими на основе горизонталями поставить точки.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9" name="Прямоугольник 158"/>
          <p:cNvSpPr/>
          <p:nvPr/>
        </p:nvSpPr>
        <p:spPr>
          <a:xfrm>
            <a:off x="214313" y="5929313"/>
            <a:ext cx="8772525" cy="78581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Соединить полученные точки от руки плавной кривой линией.</a:t>
            </a:r>
            <a:endParaRPr lang="ru-RU" dirty="0"/>
          </a:p>
        </p:txBody>
      </p:sp>
      <p:cxnSp>
        <p:nvCxnSpPr>
          <p:cNvPr id="160" name="Прямая соединительная линия 159"/>
          <p:cNvCxnSpPr/>
          <p:nvPr/>
        </p:nvCxnSpPr>
        <p:spPr>
          <a:xfrm>
            <a:off x="1857375" y="5000625"/>
            <a:ext cx="5072063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Прямоугольник 160"/>
          <p:cNvSpPr>
            <a:spLocks noChangeArrowheads="1"/>
          </p:cNvSpPr>
          <p:nvPr/>
        </p:nvSpPr>
        <p:spPr bwMode="auto">
          <a:xfrm>
            <a:off x="1500188" y="4857750"/>
            <a:ext cx="3127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5</a:t>
            </a:r>
          </a:p>
        </p:txBody>
      </p:sp>
      <p:sp>
        <p:nvSpPr>
          <p:cNvPr id="163" name="Овал 162"/>
          <p:cNvSpPr/>
          <p:nvPr/>
        </p:nvSpPr>
        <p:spPr>
          <a:xfrm flipH="1" flipV="1">
            <a:off x="6883400" y="4929188"/>
            <a:ext cx="46038" cy="460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4" name="Овал 163"/>
          <p:cNvSpPr/>
          <p:nvPr/>
        </p:nvSpPr>
        <p:spPr>
          <a:xfrm>
            <a:off x="1857375" y="5000625"/>
            <a:ext cx="46038" cy="460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000"/>
                            </p:stCondLst>
                            <p:childTnLst>
                              <p:par>
                                <p:cTn id="1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4000"/>
                            </p:stCondLst>
                            <p:childTnLst>
                              <p:par>
                                <p:cTn id="1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8000"/>
                            </p:stCondLst>
                            <p:childTnLst>
                              <p:par>
                                <p:cTn id="1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4000"/>
                            </p:stCondLst>
                            <p:childTnLst>
                              <p:par>
                                <p:cTn id="1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6000"/>
                            </p:stCondLst>
                            <p:childTnLst>
                              <p:par>
                                <p:cTn id="1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1000"/>
                            </p:stCondLst>
                            <p:childTnLst>
                              <p:par>
                                <p:cTn id="1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3000"/>
                            </p:stCondLst>
                            <p:childTnLst>
                              <p:par>
                                <p:cTn id="1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000"/>
                            </p:stCondLst>
                            <p:childTnLst>
                              <p:par>
                                <p:cTn id="1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7000"/>
                            </p:stCondLst>
                            <p:childTnLst>
                              <p:par>
                                <p:cTn id="2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9000"/>
                            </p:stCondLst>
                            <p:childTnLst>
                              <p:par>
                                <p:cTn id="2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11000"/>
                            </p:stCondLst>
                            <p:childTnLst>
                              <p:par>
                                <p:cTn id="2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13000"/>
                            </p:stCondLst>
                            <p:childTnLst>
                              <p:par>
                                <p:cTn id="2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2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17000"/>
                            </p:stCondLst>
                            <p:childTnLst>
                              <p:par>
                                <p:cTn id="2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19000"/>
                            </p:stCondLst>
                            <p:childTnLst>
                              <p:par>
                                <p:cTn id="2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1000"/>
                            </p:stCondLst>
                            <p:childTnLst>
                              <p:par>
                                <p:cTn id="2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11" grpId="0" animBg="1"/>
      <p:bldP spid="15" grpId="0" animBg="1"/>
      <p:bldP spid="16" grpId="0" animBg="1"/>
      <p:bldP spid="41" grpId="0"/>
      <p:bldP spid="42" grpId="0"/>
      <p:bldP spid="43" grpId="0"/>
      <p:bldP spid="44" grpId="0"/>
      <p:bldP spid="45" grpId="0"/>
      <p:bldP spid="55" grpId="0"/>
      <p:bldP spid="56" grpId="0"/>
      <p:bldP spid="74" grpId="0"/>
      <p:bldP spid="75" grpId="0"/>
      <p:bldP spid="76" grpId="0"/>
      <p:bldP spid="83" grpId="0"/>
      <p:bldP spid="84" grpId="0"/>
      <p:bldP spid="85" grpId="0"/>
      <p:bldP spid="86" grpId="0"/>
      <p:bldP spid="87" grpId="0"/>
      <p:bldP spid="112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1" grpId="0"/>
      <p:bldP spid="163" grpId="0" animBg="1"/>
      <p:bldP spid="16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Прочитай название карты.</a:t>
            </a:r>
          </a:p>
          <a:p>
            <a:pPr lvl="0"/>
            <a:r>
              <a:rPr lang="ru-RU" dirty="0" smtClean="0"/>
              <a:t>Ознакомься с легендой карты.</a:t>
            </a:r>
          </a:p>
          <a:p>
            <a:pPr lvl="0"/>
            <a:r>
              <a:rPr lang="ru-RU" dirty="0" smtClean="0"/>
              <a:t>Найди, обозначенные в легенде объекты и явления на карте.</a:t>
            </a:r>
          </a:p>
          <a:p>
            <a:pPr lvl="0"/>
            <a:r>
              <a:rPr lang="ru-RU" dirty="0" smtClean="0"/>
              <a:t>По картографической сетке уясни, в каких показателях дана оцифровка градусной сети.</a:t>
            </a:r>
          </a:p>
          <a:p>
            <a:pPr lvl="0"/>
            <a:r>
              <a:rPr lang="ru-RU" dirty="0" smtClean="0"/>
              <a:t>Ознакомься с масштабом карты. Определи степень уменьшения.</a:t>
            </a:r>
          </a:p>
          <a:p>
            <a:pPr lvl="0"/>
            <a:r>
              <a:rPr lang="ru-RU" dirty="0" smtClean="0"/>
              <a:t>Выясни, есть ли дополнительные материалы, включенные в содержание карты (графики, диаграммы).</a:t>
            </a:r>
          </a:p>
          <a:p>
            <a:pPr lvl="0"/>
            <a:r>
              <a:rPr lang="ru-RU" dirty="0" smtClean="0"/>
              <a:t>Читай текст , карты атласа, находи выделенные в тексте учебников названия географических объектов на карте, сопоставляй с изображением этих объектов на схемах, рисунках, данными справочного материала.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Алгоритм работы с картой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geo_koordinaty_thumb[1]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24" y="1500174"/>
            <a:ext cx="7286676" cy="4714908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географических координат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ru-RU" dirty="0" smtClean="0"/>
              <a:t>обратить </a:t>
            </a:r>
            <a:r>
              <a:rPr lang="ru-RU" dirty="0"/>
              <a:t>внимание на </a:t>
            </a:r>
            <a:r>
              <a:rPr lang="ru-RU" dirty="0" err="1"/>
              <a:t>несформированность</a:t>
            </a:r>
            <a:r>
              <a:rPr lang="ru-RU" dirty="0"/>
              <a:t> у сдающих экзамен навыков чтения и анализа </a:t>
            </a:r>
            <a:r>
              <a:rPr lang="ru-RU" b="1" dirty="0" err="1" smtClean="0">
                <a:solidFill>
                  <a:srgbClr val="FF0000"/>
                </a:solidFill>
              </a:rPr>
              <a:t>климатограмм</a:t>
            </a:r>
            <a:r>
              <a:rPr lang="ru-RU" b="1" dirty="0" smtClean="0">
                <a:solidFill>
                  <a:srgbClr val="FF0000"/>
                </a:solidFill>
              </a:rPr>
              <a:t>…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Из рекомендаций для подготовки учащихся к сдаче ОГЭ :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77809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-493690" y="1005857"/>
            <a:ext cx="5328594" cy="412620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Рисунок 4" descr="778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3887923" y="944726"/>
            <a:ext cx="5256585" cy="432048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cdn01.ru/files/users/images/9e/8f/9e8f28ffc35e7875c4e9a16f2ed2a67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404664"/>
            <a:ext cx="3384376" cy="2552405"/>
          </a:xfrm>
          <a:prstGeom prst="rect">
            <a:avLst/>
          </a:prstGeom>
          <a:noFill/>
        </p:spPr>
      </p:pic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179512" y="1377063"/>
            <a:ext cx="4176464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Тип климата можно определить и по</a:t>
            </a:r>
            <a:b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количеству осадков и режиму их выпадения: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если годовое количество осадков более 2000 мм – это экваториальный или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морской климат;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если осадков в течении года также много, но есть месяца засухи – это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переменно-влажный климат;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если среднегодовое количество осадков менее 150 мм – это полупустынный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или пустынный климат;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если в летнее время осадков очень мало, а зимой – много (среднегодовое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от 700 до 1000 мм), то это средиземноморский климат;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если, наоборот, в зимнее время осадков мало, а 2/3 осадков выпадает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летом, то это муссонный климат. В умеренном поясе в таком климате годовое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количество не превышает 800 мм, а в субтропиках достигает 1500 мм.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16016" y="3140968"/>
            <a:ext cx="387017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Times New Roman" pitchFamily="18" charset="0"/>
              </a:rPr>
              <a:t>По колебанию температуры 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если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 +24-+26 в течении всего года – значит это экваториальный пояс;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если амплитуда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 незначительная (3–7 градуса) выше +20, значит – это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субэкваториальный пояс;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если амплитуда больше, но зимние температуры не опускаются ниже +10, то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это тропический пояс;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если зимние температуры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ок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. нуля, +3-+5, то это субтропики;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если появляются отрицательные температуры, то это умеренный, субполярный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ea typeface="Times New Roman" pitchFamily="18" charset="0"/>
                <a:cs typeface="Times New Roman" pitchFamily="18" charset="0"/>
              </a:rPr>
              <a:t>или полярный пояса.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332656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Определение типа климата по </a:t>
            </a:r>
            <a:r>
              <a:rPr lang="ru-RU" b="1" dirty="0" err="1" smtClean="0">
                <a:solidFill>
                  <a:srgbClr val="00B050"/>
                </a:solidFill>
              </a:rPr>
              <a:t>климатограмме</a:t>
            </a: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ru-RU" dirty="0" smtClean="0"/>
              <a:t>Уделить внимание </a:t>
            </a:r>
            <a:r>
              <a:rPr lang="ru-RU" dirty="0" err="1" smtClean="0"/>
              <a:t>сформированности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навыков </a:t>
            </a:r>
            <a:r>
              <a:rPr lang="ru-RU" b="1" dirty="0">
                <a:solidFill>
                  <a:srgbClr val="FF0000"/>
                </a:solidFill>
              </a:rPr>
              <a:t>работы с </a:t>
            </a:r>
            <a:r>
              <a:rPr lang="ru-RU" b="1" dirty="0" smtClean="0">
                <a:solidFill>
                  <a:srgbClr val="FF0000"/>
                </a:solidFill>
              </a:rPr>
              <a:t>тематическими </a:t>
            </a:r>
            <a:r>
              <a:rPr lang="ru-RU" dirty="0" smtClean="0"/>
              <a:t>картами.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Из рекомендаций для подготовки учащихся к сдаче ОГЭ</a:t>
            </a:r>
            <a:br>
              <a:rPr lang="ru-RU" sz="3200" b="1" dirty="0" smtClean="0"/>
            </a:br>
            <a:r>
              <a:rPr lang="ru-RU" sz="3200" b="1" dirty="0" smtClean="0"/>
              <a:t> по итогам </a:t>
            </a:r>
            <a:r>
              <a:rPr lang="ru-RU" sz="3200" b="1" dirty="0" smtClean="0"/>
              <a:t>2017 </a:t>
            </a:r>
            <a:r>
              <a:rPr lang="ru-RU" sz="3200" b="1" dirty="0" smtClean="0"/>
              <a:t>года</a:t>
            </a:r>
            <a:endParaRPr lang="ru-RU" sz="3200" b="1" dirty="0"/>
          </a:p>
        </p:txBody>
      </p:sp>
      <p:pic>
        <p:nvPicPr>
          <p:cNvPr id="24578" name="Picture 2" descr="http://go4.imgsmail.ru/imgpreview?key=20e6d28198d6eb6f&amp;mb=imgdb_preview_159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9440023">
            <a:off x="1126718" y="3282613"/>
            <a:ext cx="2086436" cy="2675826"/>
          </a:xfrm>
          <a:prstGeom prst="rect">
            <a:avLst/>
          </a:prstGeom>
          <a:noFill/>
        </p:spPr>
      </p:pic>
      <p:pic>
        <p:nvPicPr>
          <p:cNvPr id="24582" name="Picture 6" descr="http://gdz-reshim.ru/wp-content/uploads/2015/07/Atlas-9klas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334850">
            <a:off x="5510632" y="3359520"/>
            <a:ext cx="2857500" cy="2857500"/>
          </a:xfrm>
          <a:prstGeom prst="rect">
            <a:avLst/>
          </a:prstGeom>
          <a:noFill/>
        </p:spPr>
      </p:pic>
      <p:pic>
        <p:nvPicPr>
          <p:cNvPr id="24580" name="Picture 4" descr="http://static.my-shop.ru/product/2/187/186885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961053">
            <a:off x="3439635" y="3331966"/>
            <a:ext cx="1905000" cy="251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323528" y="332656"/>
            <a:ext cx="4248472" cy="310854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NewRoman"/>
              </a:rPr>
              <a:t>В конце февраля 2010 г. в Тихом океане на глубине 55 километров</a:t>
            </a:r>
            <a:r>
              <a:rPr lang="ru-RU" sz="1400" dirty="0">
                <a:cs typeface="Arial" pitchFamily="34" charset="0"/>
              </a:rPr>
              <a:t> 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NewRoman"/>
              </a:rPr>
              <a:t>у побережья Чили, в 115 километрах к северу от города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NewRoman"/>
              </a:rPr>
              <a:t>Консепсьон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NewRoman"/>
              </a:rPr>
              <a:t>,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NewRoman"/>
              </a:rPr>
              <a:t>произошло сильное землетрясение магнитудой 8,8. В результате</a:t>
            </a:r>
            <a:r>
              <a:rPr lang="ru-RU" sz="1400" dirty="0">
                <a:cs typeface="Arial" pitchFamily="34" charset="0"/>
              </a:rPr>
              <a:t> 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NewRoman"/>
              </a:rPr>
              <a:t>землетрясения и последовавшего за ним цунами погибло более 500 человек.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NewRoman"/>
              </a:rPr>
              <a:t>Примерно год спустя, 1 марта 2011 г., на севере Чили зафиксировано</a:t>
            </a:r>
            <a:r>
              <a:rPr lang="ru-RU" sz="1400" dirty="0">
                <a:cs typeface="Arial" pitchFamily="34" charset="0"/>
              </a:rPr>
              <a:t> </a:t>
            </a:r>
            <a:r>
              <a:rPr lang="ru-RU" sz="1400" dirty="0" smtClean="0">
                <a:cs typeface="Arial" pitchFamily="34" charset="0"/>
              </a:rPr>
              <a:t> 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NewRoman"/>
              </a:rPr>
              <a:t>землетрясение магнитудой 5,2. Эпицентр землетрясения находился</a:t>
            </a:r>
            <a:r>
              <a:rPr lang="ru-RU" sz="1400" dirty="0">
                <a:cs typeface="Arial" pitchFamily="34" charset="0"/>
              </a:rPr>
              <a:t> </a:t>
            </a:r>
            <a:r>
              <a:rPr lang="ru-RU" sz="1400" dirty="0" smtClean="0">
                <a:cs typeface="Arial" pitchFamily="34" charset="0"/>
              </a:rPr>
              <a:t> 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NewRoman"/>
              </a:rPr>
              <a:t>в 116 километрах восточнее города </a:t>
            </a:r>
            <a:r>
              <a:rPr kumimoji="0" lang="ru-RU" sz="1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NewRoman"/>
              </a:rPr>
              <a:t>Икике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NewRoman"/>
              </a:rPr>
              <a:t>. Его очаг находился на глубине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NewRoman"/>
              </a:rPr>
              <a:t>99 километров. Сведений о жертвах и разрушениях не поступало.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NewRoman"/>
              </a:rPr>
              <a:t>Почему в Чили часто происходят землетрясения?</a:t>
            </a:r>
            <a:endParaRPr kumimoji="0" lang="ru-RU" sz="1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76056" y="764704"/>
            <a:ext cx="2958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План работы над заданием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88024" y="1556792"/>
            <a:ext cx="401398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1600" dirty="0" smtClean="0"/>
              <a:t>Прочитать текст и выделить </a:t>
            </a:r>
            <a:r>
              <a:rPr lang="ru-RU" sz="1600" b="1" dirty="0" smtClean="0"/>
              <a:t>вопрос</a:t>
            </a:r>
            <a:r>
              <a:rPr lang="ru-RU" sz="1600" dirty="0" smtClean="0"/>
              <a:t>.</a:t>
            </a:r>
          </a:p>
          <a:p>
            <a:pPr marL="342900" indent="-342900">
              <a:buFontTx/>
              <a:buAutoNum type="arabicPeriod"/>
            </a:pPr>
            <a:r>
              <a:rPr lang="ru-RU" sz="1600" dirty="0" smtClean="0"/>
              <a:t>Вспомнить, какие </a:t>
            </a:r>
            <a:r>
              <a:rPr lang="ru-RU" sz="1600" b="1" dirty="0" smtClean="0">
                <a:solidFill>
                  <a:srgbClr val="C00000"/>
                </a:solidFill>
              </a:rPr>
              <a:t>причины</a:t>
            </a:r>
            <a:r>
              <a:rPr lang="ru-RU" sz="1600" dirty="0" smtClean="0"/>
              <a:t> вызывают данное явление природы.</a:t>
            </a:r>
          </a:p>
          <a:p>
            <a:pPr marL="342900" indent="-342900">
              <a:buAutoNum type="arabicPeriod"/>
            </a:pPr>
            <a:r>
              <a:rPr lang="ru-RU" sz="1600" dirty="0" smtClean="0"/>
              <a:t>Определить, какие </a:t>
            </a:r>
            <a:r>
              <a:rPr lang="ru-RU" sz="1600" b="1" dirty="0" smtClean="0">
                <a:solidFill>
                  <a:srgbClr val="C00000"/>
                </a:solidFill>
              </a:rPr>
              <a:t>карты</a:t>
            </a:r>
            <a:r>
              <a:rPr lang="ru-RU" sz="1600" dirty="0" smtClean="0"/>
              <a:t> можно использовать для ответа на вопрос.</a:t>
            </a:r>
          </a:p>
          <a:p>
            <a:pPr marL="342900" indent="-342900">
              <a:buAutoNum type="arabicPeriod"/>
            </a:pPr>
            <a:r>
              <a:rPr lang="ru-RU" sz="1600" dirty="0" smtClean="0"/>
              <a:t>Сопоставить</a:t>
            </a:r>
            <a:r>
              <a:rPr lang="ru-RU" sz="1600" b="1" dirty="0" smtClean="0">
                <a:solidFill>
                  <a:srgbClr val="C00000"/>
                </a:solidFill>
              </a:rPr>
              <a:t> информацию </a:t>
            </a:r>
            <a:r>
              <a:rPr lang="ru-RU" sz="1600" dirty="0" smtClean="0"/>
              <a:t>и сформулировать ответ на вопрос </a:t>
            </a:r>
            <a:r>
              <a:rPr lang="ru-RU" sz="1600" b="1" u="sng" dirty="0" smtClean="0"/>
              <a:t>одним-двумя</a:t>
            </a:r>
            <a:r>
              <a:rPr lang="ru-RU" sz="1600" dirty="0" smtClean="0"/>
              <a:t> предложениями.</a:t>
            </a:r>
            <a:endParaRPr lang="ru-RU" sz="1600" dirty="0"/>
          </a:p>
        </p:txBody>
      </p:sp>
      <p:pic>
        <p:nvPicPr>
          <p:cNvPr id="37891" name="Picture 3" descr="http://scienceland.info/images/geography7/img6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573016"/>
            <a:ext cx="4392488" cy="31790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http://kayrosblog.ru/wp-content/uploads/2012/07/S-chego-nachat-internet-biznes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988840"/>
            <a:ext cx="5706944" cy="388843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85786" y="357166"/>
            <a:ext cx="7000924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 ЧЕГО НАЧАТЬ, как построить эффективно работу</a:t>
            </a:r>
            <a:endParaRPr lang="ru-RU" sz="54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3016" name="Picture 8" descr="http://s1.iconbird.com/ico/2013/12/517/w256h2561386955379FAQ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341660">
            <a:off x="4958105" y="2230930"/>
            <a:ext cx="1545234" cy="1545234"/>
          </a:xfrm>
          <a:prstGeom prst="rect">
            <a:avLst/>
          </a:prstGeom>
          <a:noFill/>
        </p:spPr>
      </p:pic>
      <p:pic>
        <p:nvPicPr>
          <p:cNvPr id="43018" name="Picture 10" descr="http://advokat-golubev.ru/images/pixabay-49e65fe95dc8eba2_42xu13b6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9240589">
            <a:off x="1296499" y="2036565"/>
            <a:ext cx="2150653" cy="2123311"/>
          </a:xfrm>
          <a:prstGeom prst="rect">
            <a:avLst/>
          </a:prstGeom>
          <a:noFill/>
        </p:spPr>
      </p:pic>
      <p:sp>
        <p:nvSpPr>
          <p:cNvPr id="6" name="Овал 5"/>
          <p:cNvSpPr/>
          <p:nvPr/>
        </p:nvSpPr>
        <p:spPr>
          <a:xfrm>
            <a:off x="1785918" y="3929066"/>
            <a:ext cx="71438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3291840"/>
          <a:ext cx="6096000" cy="27432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323528" y="404664"/>
            <a:ext cx="3347864" cy="28007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cs typeface="Arial" pitchFamily="34" charset="0"/>
              </a:rPr>
              <a:t>Определите страну по её краткому описанию.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Территория этой страны 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имеет выход к Атлантическому океану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. На её территории расположена 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крайняя западная точка материка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, на котором находится эта страна. 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Климат – субэкваториальный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. Символом страны являются коренастые великаны 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саванны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 деревья баобабы.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79912" y="332656"/>
            <a:ext cx="4956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Прием определения страны по описанию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33795" name="Picture 3" descr="http://all7class.ru/uploads/posts/2011-04/1302936176_afric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501008"/>
            <a:ext cx="2664296" cy="2880320"/>
          </a:xfrm>
          <a:prstGeom prst="rect">
            <a:avLst/>
          </a:prstGeom>
          <a:noFill/>
        </p:spPr>
      </p:pic>
      <p:pic>
        <p:nvPicPr>
          <p:cNvPr id="33797" name="Picture 5" descr="http://geo10.ru/952003_BIG_0_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3429000"/>
            <a:ext cx="2531823" cy="3024336"/>
          </a:xfrm>
          <a:prstGeom prst="rect">
            <a:avLst/>
          </a:prstGeom>
          <a:noFill/>
        </p:spPr>
      </p:pic>
      <p:pic>
        <p:nvPicPr>
          <p:cNvPr id="33799" name="Picture 7" descr="http://www.geo-sfera.info/_ph/32/22393187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3429000"/>
            <a:ext cx="2457438" cy="3168352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3779912" y="1124744"/>
            <a:ext cx="48965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Определите, какие карты необходимо использовать</a:t>
            </a:r>
          </a:p>
          <a:p>
            <a:pPr marL="342900" indent="-342900">
              <a:buAutoNum type="arabicPeriod"/>
            </a:pPr>
            <a:r>
              <a:rPr lang="ru-RU" dirty="0" smtClean="0"/>
              <a:t>Выделите основные элементы описания (</a:t>
            </a:r>
            <a:r>
              <a:rPr lang="ru-RU" dirty="0" err="1" smtClean="0"/>
              <a:t>ГП,тип</a:t>
            </a:r>
            <a:r>
              <a:rPr lang="ru-RU" dirty="0" smtClean="0"/>
              <a:t> климата, природную зону)</a:t>
            </a:r>
          </a:p>
          <a:p>
            <a:pPr marL="342900" indent="-342900">
              <a:buAutoNum type="arabicPeriod"/>
            </a:pPr>
            <a:r>
              <a:rPr lang="ru-RU" dirty="0" smtClean="0"/>
              <a:t>Сопоставьте полученную информацию с политической картой и определите, о какой стране идет речь.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92" name="Picture 8" descr="http://parnasse.ru/upload/comments/086450fff36c9942e8cf8b62f0249aba.jpg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692696"/>
            <a:ext cx="5400600" cy="1784749"/>
          </a:xfrm>
          <a:prstGeom prst="rect">
            <a:avLst/>
          </a:prstGeom>
          <a:noFill/>
        </p:spPr>
      </p:pic>
      <p:pic>
        <p:nvPicPr>
          <p:cNvPr id="41994" name="Picture 10" descr="http://st.depositphotos.com/1364916/3494/v/170/depositphotos_34947809-Hands-teamwork-flower-logo-vecto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188640"/>
            <a:ext cx="1533525" cy="1609726"/>
          </a:xfrm>
          <a:prstGeom prst="rect">
            <a:avLst/>
          </a:prstGeom>
          <a:noFill/>
        </p:spPr>
      </p:pic>
      <p:pic>
        <p:nvPicPr>
          <p:cNvPr id="41996" name="Picture 12" descr="http://blog.astv.ru/Content/Comment/jpeg/7a/ca/7acaedda-f30f-4575-ac5f-7e2166ca3ba8_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1760" y="3068960"/>
            <a:ext cx="4536504" cy="33980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32040" y="6165304"/>
            <a:ext cx="4464496" cy="504056"/>
          </a:xfrm>
        </p:spPr>
        <p:txBody>
          <a:bodyPr>
            <a:normAutofit/>
          </a:bodyPr>
          <a:lstStyle/>
          <a:p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B050"/>
                </a:solidFill>
              </a:rPr>
              <a:t/>
            </a:r>
            <a:br>
              <a:rPr lang="ru-RU" sz="3200" b="1" dirty="0" smtClean="0">
                <a:solidFill>
                  <a:srgbClr val="00B050"/>
                </a:solidFill>
              </a:rPr>
            </a:br>
            <a:endParaRPr lang="ru-RU" sz="3200" b="1" dirty="0">
              <a:solidFill>
                <a:srgbClr val="00B050"/>
              </a:solidFill>
            </a:endParaRPr>
          </a:p>
        </p:txBody>
      </p:sp>
      <p:pic>
        <p:nvPicPr>
          <p:cNvPr id="4" name="Рисунок 3" descr="сслка на огэ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2924944"/>
            <a:ext cx="4076612" cy="3168352"/>
          </a:xfrm>
          <a:prstGeom prst="rect">
            <a:avLst/>
          </a:prstGeom>
        </p:spPr>
      </p:pic>
      <p:pic>
        <p:nvPicPr>
          <p:cNvPr id="5" name="Рисунок 4" descr="Безымянный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700808"/>
            <a:ext cx="5472608" cy="368717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714612" y="428604"/>
            <a:ext cx="38576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ФИПИ.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1340768"/>
            <a:ext cx="51125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dirty="0" smtClean="0"/>
              <a:t>Открытый банк заданий</a:t>
            </a:r>
            <a:endParaRPr lang="ru-R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652120" y="2348880"/>
            <a:ext cx="34680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Учебные пособия, демоверсии и т.д.</a:t>
            </a:r>
            <a:endParaRPr lang="ru-RU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Содержание экзаменационной работы определяется на основе Федерального компонента государственного стандарта основного общего образования по географии (приказ Минобразования России от 05.03.2004 № 1089).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Документы, определяющие содержание КИМ</a:t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Кодификатор элементов содержания и требований к уровню подготовки обучающихся для проведения основного государственного экзамена по ГЕОГРАФИИ</a:t>
            </a:r>
          </a:p>
          <a:p>
            <a:r>
              <a:rPr lang="ru-RU" b="1" dirty="0" smtClean="0"/>
              <a:t>Спецификация контрольных измерительных материалов для проведения в 2018 году основного государственного экзамена по ГЕОГРАФИИ</a:t>
            </a:r>
          </a:p>
          <a:p>
            <a:r>
              <a:rPr lang="ru-RU" b="1" dirty="0" smtClean="0"/>
              <a:t>Методические рекомендации по подготовке и проведению ГИА по образовательным программам основного общего образования в 2017 г. (ОГЭ и ГВЭ)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 чего начать?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уметь использовать приобретенные знания и умения в практической деятельности и повседневной жизни для чтения карт различного содержания;</a:t>
            </a:r>
          </a:p>
          <a:p>
            <a:r>
              <a:rPr lang="ru-RU" dirty="0" smtClean="0"/>
              <a:t>уметь определять на карте расстояния;</a:t>
            </a:r>
          </a:p>
          <a:p>
            <a:r>
              <a:rPr lang="ru-RU" dirty="0" smtClean="0"/>
              <a:t>уметь определять на карте направления;</a:t>
            </a:r>
          </a:p>
          <a:p>
            <a:r>
              <a:rPr lang="ru-RU" dirty="0" smtClean="0"/>
              <a:t>уметь определять на карте географические координаты;</a:t>
            </a:r>
          </a:p>
          <a:p>
            <a:r>
              <a:rPr lang="ru-RU" dirty="0" smtClean="0"/>
              <a:t>уметь находить информацию, необходимую для изучения разных территорий Земли, их обеспеченности природными и человеческими ресурсами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Контролируемые виды</a:t>
            </a:r>
            <a:br>
              <a:rPr lang="ru-RU" dirty="0" smtClean="0"/>
            </a:br>
            <a:r>
              <a:rPr lang="ru-RU" dirty="0" smtClean="0"/>
              <a:t>деятельности: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уметь анализировать информацию, необходимую для изучения разных территорий Земли;</a:t>
            </a:r>
          </a:p>
          <a:p>
            <a:r>
              <a:rPr lang="ru-RU" dirty="0" smtClean="0"/>
              <a:t>знать специфику географического положения России;</a:t>
            </a:r>
          </a:p>
          <a:p>
            <a:r>
              <a:rPr lang="ru-RU" dirty="0" smtClean="0"/>
              <a:t>знать и понимать географические особенности природы материков и </a:t>
            </a:r>
            <a:r>
              <a:rPr lang="ru-RU" dirty="0" err="1" smtClean="0"/>
              <a:t>океанов,народов</a:t>
            </a:r>
            <a:r>
              <a:rPr lang="ru-RU" dirty="0" smtClean="0"/>
              <a:t> Земли; различия в хозяйственном освоении разных территорий и акваторий; результаты выдающихся географических открытий и путешествий;</a:t>
            </a:r>
          </a:p>
          <a:p>
            <a:r>
              <a:rPr lang="ru-RU" dirty="0" smtClean="0"/>
              <a:t>уметь выделять (узнавать) существенные признаки</a:t>
            </a:r>
          </a:p>
          <a:p>
            <a:pPr>
              <a:buNone/>
            </a:pPr>
            <a:r>
              <a:rPr lang="ru-RU" dirty="0" smtClean="0"/>
              <a:t>географических объектов и явлений.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Значительная часть заданий КИМ для ОГЭ по типу аналогичны заданиям, использующимся в экзаменационной работе ЕГЭ.</a:t>
            </a:r>
          </a:p>
          <a:p>
            <a:r>
              <a:rPr lang="ru-RU" dirty="0" smtClean="0"/>
              <a:t>…. важной для ОГЭ является проверка </a:t>
            </a:r>
            <a:r>
              <a:rPr lang="ru-RU" dirty="0" err="1" smtClean="0"/>
              <a:t>сформированности</a:t>
            </a:r>
            <a:r>
              <a:rPr lang="ru-RU" dirty="0" smtClean="0"/>
              <a:t> умения извлекать и анализировать данные из различных источников географической информации (</a:t>
            </a:r>
            <a:r>
              <a:rPr lang="ru-RU" b="1" dirty="0" smtClean="0"/>
              <a:t>карты атласов</a:t>
            </a:r>
            <a:r>
              <a:rPr lang="ru-RU" dirty="0" smtClean="0"/>
              <a:t>……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Связь экзаменационной модели ОГЭ с КИМ ЕГЭ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undefin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229200"/>
            <a:ext cx="2752725" cy="1019176"/>
          </a:xfrm>
          <a:prstGeom prst="rect">
            <a:avLst/>
          </a:prstGeom>
          <a:noFill/>
        </p:spPr>
      </p:pic>
      <p:pic>
        <p:nvPicPr>
          <p:cNvPr id="16388" name="Picture 4" descr="http://85.142.162.126/os/docs/0FA4DA9E3AE2BA1547B75F0B08EF6445/docs/GIA.GEO.2010.HC_04.16/xs3docsrcF0E2105D44B6988F4FC398ED3909700F_2_138727584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3" y="476672"/>
            <a:ext cx="4514172" cy="3672408"/>
          </a:xfrm>
          <a:prstGeom prst="rect">
            <a:avLst/>
          </a:prstGeom>
          <a:noFill/>
        </p:spPr>
      </p:pic>
      <p:pic>
        <p:nvPicPr>
          <p:cNvPr id="16390" name="Picture 6" descr="undefine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5085184"/>
            <a:ext cx="2752725" cy="1190625"/>
          </a:xfrm>
          <a:prstGeom prst="rect">
            <a:avLst/>
          </a:prstGeom>
          <a:noFill/>
        </p:spPr>
      </p:pic>
      <p:pic>
        <p:nvPicPr>
          <p:cNvPr id="16392" name="Picture 8" descr="undefine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56176" y="5301208"/>
            <a:ext cx="2752725" cy="962025"/>
          </a:xfrm>
          <a:prstGeom prst="rect">
            <a:avLst/>
          </a:prstGeom>
          <a:noFill/>
        </p:spPr>
      </p:pic>
      <p:pic>
        <p:nvPicPr>
          <p:cNvPr id="16394" name="Picture 10" descr="undefined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2160" y="4005064"/>
            <a:ext cx="2752725" cy="1019176"/>
          </a:xfrm>
          <a:prstGeom prst="rect">
            <a:avLst/>
          </a:prstGeom>
          <a:noFill/>
        </p:spPr>
      </p:pic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4788024" y="908720"/>
            <a:ext cx="399593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2)О</a:t>
            </a:r>
            <a:r>
              <a:rPr kumimoji="0" lang="ru-RU" sz="12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пределите по карте расстояние на местности по прямой от точки с высотой 152,5 до родника.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Измерение проводите между центрами условных знаков. Полученный результат округлите до десятков метров. Ответ запишите цифрами.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4716016" y="2060848"/>
            <a:ext cx="442798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Школьники выбирают место для катания на санках. Оцените, какой из участков, обозначенных на карте цифрами 1, 2 и 3, больше всего подходит для этого. Для обоснования своего ответа приведите два довода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4788024" y="404664"/>
            <a:ext cx="35283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1)О</a:t>
            </a:r>
            <a:r>
              <a:rPr kumimoji="0" lang="ru-RU" sz="12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пределите по карте, в каком направлении от дома лесника находится 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колодец.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/>
        </p:nvGraphicFramePr>
        <p:xfrm>
          <a:off x="4716016" y="3068960"/>
          <a:ext cx="3624064" cy="876300"/>
        </p:xfrm>
        <a:graphic>
          <a:graphicData uri="http://schemas.openxmlformats.org/drawingml/2006/table">
            <a:tbl>
              <a:tblPr/>
              <a:tblGrid>
                <a:gridCol w="3624064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70"/>
                        </a:spcBef>
                        <a:spcAft>
                          <a:spcPts val="170"/>
                        </a:spcAft>
                      </a:pPr>
                      <a:r>
                        <a:rPr lang="ru-RU" sz="125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4)</a:t>
                      </a:r>
                      <a:r>
                        <a:rPr lang="ru-RU" sz="1250" b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25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рисунках </a:t>
                      </a:r>
                      <a:r>
                        <a:rPr lang="ru-RU" sz="125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представлены варианты профиля рельефа местности, построенные на основе карты по линии А – В разными учащимися. Какой из профилей построен верно?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789</TotalTime>
  <Words>964</Words>
  <Application>Microsoft Office PowerPoint</Application>
  <PresentationFormat>Экран (4:3)</PresentationFormat>
  <Paragraphs>116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Открытая</vt:lpstr>
      <vt:lpstr>Формирование картографических умений и навыков при подготовке к ГИА по географии</vt:lpstr>
      <vt:lpstr>Слайд 2</vt:lpstr>
      <vt:lpstr>    </vt:lpstr>
      <vt:lpstr>Документы, определяющие содержание КИМ </vt:lpstr>
      <vt:lpstr>С чего начать?</vt:lpstr>
      <vt:lpstr>Контролируемые виды деятельности:</vt:lpstr>
      <vt:lpstr>Слайд 7</vt:lpstr>
      <vt:lpstr>Связь экзаменационной модели ОГЭ с КИМ ЕГЭ</vt:lpstr>
      <vt:lpstr>Слайд 9</vt:lpstr>
      <vt:lpstr>Примеры тренировочных заданий по работе с планом местности</vt:lpstr>
      <vt:lpstr>Отработка приёма построения профиля: </vt:lpstr>
      <vt:lpstr>Приём построения профиля:</vt:lpstr>
      <vt:lpstr>Алгоритм работы с картой</vt:lpstr>
      <vt:lpstr>Определение географических координат</vt:lpstr>
      <vt:lpstr>Из рекомендаций для подготовки учащихся к сдаче ОГЭ :</vt:lpstr>
      <vt:lpstr>Слайд 16</vt:lpstr>
      <vt:lpstr>Слайд 17</vt:lpstr>
      <vt:lpstr>Из рекомендаций для подготовки учащихся к сдаче ОГЭ  по итогам 2017 года</vt:lpstr>
      <vt:lpstr>Слайд 19</vt:lpstr>
      <vt:lpstr>Слайд 20</vt:lpstr>
      <vt:lpstr>Слайд 21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учащихся 9-х класов к сдаче ОГЭ</dc:title>
  <dc:creator>Admin</dc:creator>
  <cp:lastModifiedBy>Виктор Бюльгер</cp:lastModifiedBy>
  <cp:revision>71</cp:revision>
  <dcterms:created xsi:type="dcterms:W3CDTF">2016-10-15T08:31:37Z</dcterms:created>
  <dcterms:modified xsi:type="dcterms:W3CDTF">2018-01-24T12:49:44Z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1176543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