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8" r:id="rId2"/>
    <p:sldId id="275" r:id="rId3"/>
    <p:sldId id="276" r:id="rId4"/>
    <p:sldId id="277" r:id="rId5"/>
    <p:sldId id="280" r:id="rId6"/>
    <p:sldId id="289" r:id="rId7"/>
    <p:sldId id="279" r:id="rId8"/>
    <p:sldId id="292" r:id="rId9"/>
    <p:sldId id="288" r:id="rId10"/>
    <p:sldId id="282" r:id="rId11"/>
    <p:sldId id="283" r:id="rId12"/>
    <p:sldId id="285" r:id="rId13"/>
    <p:sldId id="293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B089"/>
    <a:srgbClr val="FF9966"/>
    <a:srgbClr val="6699FF"/>
    <a:srgbClr val="9999FF"/>
    <a:srgbClr val="9900FF"/>
    <a:srgbClr val="FF66FF"/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6" autoAdjust="0"/>
    <p:restoredTop sz="94637" autoAdjust="0"/>
  </p:normalViewPr>
  <p:slideViewPr>
    <p:cSldViewPr>
      <p:cViewPr>
        <p:scale>
          <a:sx n="66" d="100"/>
          <a:sy n="66" d="100"/>
        </p:scale>
        <p:origin x="-75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127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5"/>
      <c:depthPercent val="100"/>
      <c:rAngAx val="1"/>
    </c:view3D>
    <c:floor>
      <c:spPr>
        <a:blipFill>
          <a:blip xmlns:r="http://schemas.openxmlformats.org/officeDocument/2006/relationships" r:embed="rId1"/>
          <a:stretch>
            <a:fillRect/>
          </a:stretch>
        </a:blip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069418386491579"/>
          <c:y val="5.3892215568862332E-2"/>
          <c:w val="0.87054409005628564"/>
          <c:h val="0.637724550898204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Начало </c:v>
                </c:pt>
              </c:strCache>
            </c:strRef>
          </c:tx>
          <c:spPr>
            <a:solidFill>
              <a:srgbClr val="9999FF"/>
            </a:solidFill>
            <a:ln w="14392">
              <a:solidFill>
                <a:srgbClr val="000000"/>
              </a:solidFill>
              <a:prstDash val="solid"/>
            </a:ln>
          </c:spPr>
          <c:dLbls>
            <c:spPr>
              <a:noFill/>
              <a:ln w="28783">
                <a:noFill/>
              </a:ln>
            </c:spPr>
            <c:txPr>
              <a:bodyPr/>
              <a:lstStyle/>
              <a:p>
                <a:pPr>
                  <a:defRPr sz="1303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Середина года</c:v>
                </c:pt>
              </c:strCache>
            </c:strRef>
          </c:tx>
          <c:spPr>
            <a:solidFill>
              <a:srgbClr val="993366"/>
            </a:solidFill>
            <a:ln w="14392">
              <a:solidFill>
                <a:srgbClr val="000000"/>
              </a:solidFill>
              <a:prstDash val="solid"/>
            </a:ln>
          </c:spPr>
          <c:dLbls>
            <c:spPr>
              <a:noFill/>
              <a:ln w="28783">
                <a:noFill/>
              </a:ln>
            </c:spPr>
            <c:txPr>
              <a:bodyPr/>
              <a:lstStyle/>
              <a:p>
                <a:pPr>
                  <a:defRPr sz="1303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4392">
              <a:solidFill>
                <a:srgbClr val="000000"/>
              </a:solidFill>
              <a:prstDash val="solid"/>
            </a:ln>
          </c:spPr>
          <c:dLbls>
            <c:spPr>
              <a:noFill/>
              <a:ln w="28783">
                <a:noFill/>
              </a:ln>
            </c:spPr>
            <c:txPr>
              <a:bodyPr/>
              <a:lstStyle/>
              <a:p>
                <a:pPr>
                  <a:defRPr sz="1671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gapDepth val="0"/>
        <c:shape val="box"/>
        <c:axId val="28809856"/>
        <c:axId val="28713728"/>
        <c:axId val="0"/>
      </c:bar3DChart>
      <c:catAx>
        <c:axId val="288098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303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уровень</a:t>
                </a:r>
              </a:p>
            </c:rich>
          </c:tx>
          <c:layout>
            <c:manualLayout>
              <c:xMode val="edge"/>
              <c:yMode val="edge"/>
              <c:x val="0.48030018761726206"/>
              <c:y val="0.78143712574850188"/>
            </c:manualLayout>
          </c:layout>
          <c:spPr>
            <a:noFill/>
            <a:ln w="28783">
              <a:noFill/>
            </a:ln>
          </c:spPr>
        </c:title>
        <c:numFmt formatCode="General" sourceLinked="1"/>
        <c:tickLblPos val="low"/>
        <c:spPr>
          <a:ln w="359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3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8713728"/>
        <c:crosses val="autoZero"/>
        <c:auto val="1"/>
        <c:lblAlgn val="ctr"/>
        <c:lblOffset val="100"/>
        <c:tickLblSkip val="1"/>
        <c:tickMarkSkip val="1"/>
      </c:catAx>
      <c:valAx>
        <c:axId val="28713728"/>
        <c:scaling>
          <c:orientation val="minMax"/>
        </c:scaling>
        <c:axPos val="l"/>
        <c:majorGridlines>
          <c:spPr>
            <a:ln w="3598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59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3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8809856"/>
        <c:crosses val="autoZero"/>
        <c:crossBetween val="between"/>
      </c:valAx>
      <c:spPr>
        <a:noFill/>
        <a:ln w="2878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71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9EAB1-AA29-4428-855D-064BECC81089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94E14-D951-483B-A13F-23C1679BA1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022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94E14-D951-483B-A13F-23C1679BA1B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908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6361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160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728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283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72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866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971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888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972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681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872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62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9" Type="http://schemas.openxmlformats.org/officeDocument/2006/relationships/image" Target="../media/image91.png"/><Relationship Id="rId21" Type="http://schemas.openxmlformats.org/officeDocument/2006/relationships/image" Target="../media/image73.png"/><Relationship Id="rId34" Type="http://schemas.openxmlformats.org/officeDocument/2006/relationships/image" Target="../media/image86.png"/><Relationship Id="rId42" Type="http://schemas.openxmlformats.org/officeDocument/2006/relationships/image" Target="../media/image94.png"/><Relationship Id="rId47" Type="http://schemas.openxmlformats.org/officeDocument/2006/relationships/image" Target="../media/image99.png"/><Relationship Id="rId50" Type="http://schemas.openxmlformats.org/officeDocument/2006/relationships/image" Target="../media/image102.png"/><Relationship Id="rId55" Type="http://schemas.openxmlformats.org/officeDocument/2006/relationships/image" Target="../media/image107.png"/><Relationship Id="rId63" Type="http://schemas.openxmlformats.org/officeDocument/2006/relationships/image" Target="../media/image115.png"/><Relationship Id="rId68" Type="http://schemas.openxmlformats.org/officeDocument/2006/relationships/image" Target="../media/image120.png"/><Relationship Id="rId7" Type="http://schemas.openxmlformats.org/officeDocument/2006/relationships/image" Target="../media/image59.png"/><Relationship Id="rId71" Type="http://schemas.openxmlformats.org/officeDocument/2006/relationships/image" Target="../media/image123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9" Type="http://schemas.openxmlformats.org/officeDocument/2006/relationships/image" Target="../media/image81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32" Type="http://schemas.openxmlformats.org/officeDocument/2006/relationships/image" Target="../media/image84.png"/><Relationship Id="rId37" Type="http://schemas.openxmlformats.org/officeDocument/2006/relationships/image" Target="../media/image89.png"/><Relationship Id="rId40" Type="http://schemas.openxmlformats.org/officeDocument/2006/relationships/image" Target="../media/image92.png"/><Relationship Id="rId45" Type="http://schemas.openxmlformats.org/officeDocument/2006/relationships/image" Target="../media/image97.png"/><Relationship Id="rId53" Type="http://schemas.openxmlformats.org/officeDocument/2006/relationships/image" Target="../media/image105.png"/><Relationship Id="rId58" Type="http://schemas.openxmlformats.org/officeDocument/2006/relationships/image" Target="../media/image110.png"/><Relationship Id="rId66" Type="http://schemas.openxmlformats.org/officeDocument/2006/relationships/image" Target="../media/image118.png"/><Relationship Id="rId74" Type="http://schemas.openxmlformats.org/officeDocument/2006/relationships/image" Target="../media/image126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36" Type="http://schemas.openxmlformats.org/officeDocument/2006/relationships/image" Target="../media/image88.png"/><Relationship Id="rId49" Type="http://schemas.openxmlformats.org/officeDocument/2006/relationships/image" Target="../media/image101.png"/><Relationship Id="rId57" Type="http://schemas.openxmlformats.org/officeDocument/2006/relationships/image" Target="../media/image109.png"/><Relationship Id="rId61" Type="http://schemas.openxmlformats.org/officeDocument/2006/relationships/image" Target="../media/image113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31" Type="http://schemas.openxmlformats.org/officeDocument/2006/relationships/image" Target="../media/image83.png"/><Relationship Id="rId44" Type="http://schemas.openxmlformats.org/officeDocument/2006/relationships/image" Target="../media/image96.png"/><Relationship Id="rId52" Type="http://schemas.openxmlformats.org/officeDocument/2006/relationships/image" Target="../media/image104.png"/><Relationship Id="rId60" Type="http://schemas.openxmlformats.org/officeDocument/2006/relationships/image" Target="../media/image112.png"/><Relationship Id="rId65" Type="http://schemas.openxmlformats.org/officeDocument/2006/relationships/image" Target="../media/image117.png"/><Relationship Id="rId73" Type="http://schemas.openxmlformats.org/officeDocument/2006/relationships/image" Target="../media/image125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Relationship Id="rId35" Type="http://schemas.openxmlformats.org/officeDocument/2006/relationships/image" Target="../media/image87.png"/><Relationship Id="rId43" Type="http://schemas.openxmlformats.org/officeDocument/2006/relationships/image" Target="../media/image95.png"/><Relationship Id="rId48" Type="http://schemas.openxmlformats.org/officeDocument/2006/relationships/image" Target="../media/image100.png"/><Relationship Id="rId56" Type="http://schemas.openxmlformats.org/officeDocument/2006/relationships/image" Target="../media/image108.png"/><Relationship Id="rId64" Type="http://schemas.openxmlformats.org/officeDocument/2006/relationships/image" Target="../media/image116.png"/><Relationship Id="rId69" Type="http://schemas.openxmlformats.org/officeDocument/2006/relationships/image" Target="../media/image121.png"/><Relationship Id="rId8" Type="http://schemas.openxmlformats.org/officeDocument/2006/relationships/image" Target="../media/image60.png"/><Relationship Id="rId51" Type="http://schemas.openxmlformats.org/officeDocument/2006/relationships/image" Target="../media/image103.png"/><Relationship Id="rId72" Type="http://schemas.openxmlformats.org/officeDocument/2006/relationships/image" Target="../media/image124.png"/><Relationship Id="rId3" Type="http://schemas.openxmlformats.org/officeDocument/2006/relationships/image" Target="../media/image55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38" Type="http://schemas.openxmlformats.org/officeDocument/2006/relationships/image" Target="../media/image90.png"/><Relationship Id="rId46" Type="http://schemas.openxmlformats.org/officeDocument/2006/relationships/image" Target="../media/image98.png"/><Relationship Id="rId59" Type="http://schemas.openxmlformats.org/officeDocument/2006/relationships/image" Target="../media/image111.png"/><Relationship Id="rId67" Type="http://schemas.openxmlformats.org/officeDocument/2006/relationships/image" Target="../media/image119.png"/><Relationship Id="rId20" Type="http://schemas.openxmlformats.org/officeDocument/2006/relationships/image" Target="../media/image72.png"/><Relationship Id="rId41" Type="http://schemas.openxmlformats.org/officeDocument/2006/relationships/image" Target="../media/image93.png"/><Relationship Id="rId54" Type="http://schemas.openxmlformats.org/officeDocument/2006/relationships/image" Target="../media/image106.png"/><Relationship Id="rId62" Type="http://schemas.openxmlformats.org/officeDocument/2006/relationships/image" Target="../media/image114.png"/><Relationship Id="rId70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598" y="-27384"/>
            <a:ext cx="8172401" cy="6885384"/>
          </a:xfrm>
          <a:prstGeom prst="rect">
            <a:avLst/>
          </a:prstGeom>
          <a:solidFill>
            <a:srgbClr val="6699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331640" cy="6858000"/>
          </a:xfrm>
          <a:prstGeom prst="rect">
            <a:avLst/>
          </a:prstGeom>
          <a:solidFill>
            <a:srgbClr val="FF9966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9792" y="-102384"/>
            <a:ext cx="1321431" cy="147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7732" y="227156"/>
            <a:ext cx="726907" cy="122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1532" y="191241"/>
            <a:ext cx="702132" cy="118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65814" y="188640"/>
            <a:ext cx="1060987" cy="118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5656" y="1454182"/>
            <a:ext cx="754995" cy="127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2190"/>
          <a:stretch/>
        </p:blipFill>
        <p:spPr bwMode="auto">
          <a:xfrm>
            <a:off x="2413647" y="1464267"/>
            <a:ext cx="931509" cy="126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3978"/>
          <a:stretch/>
        </p:blipFill>
        <p:spPr bwMode="auto">
          <a:xfrm>
            <a:off x="3253339" y="1598385"/>
            <a:ext cx="874393" cy="117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46579" y="1735651"/>
            <a:ext cx="876518" cy="99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00927" y="1663229"/>
            <a:ext cx="96662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67552" y="1684475"/>
            <a:ext cx="755749" cy="119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01741" y="1693026"/>
            <a:ext cx="744422" cy="115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4327" y="1690115"/>
            <a:ext cx="717439" cy="121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2592" y="1634356"/>
            <a:ext cx="1153760" cy="128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3639" y="3016163"/>
            <a:ext cx="860329" cy="135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0215" y="3197175"/>
            <a:ext cx="803873" cy="12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2190"/>
          <a:stretch/>
        </p:blipFill>
        <p:spPr bwMode="auto">
          <a:xfrm>
            <a:off x="5728723" y="3134891"/>
            <a:ext cx="931509" cy="126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5055" y="1749261"/>
            <a:ext cx="653517" cy="115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1480" y="2875627"/>
            <a:ext cx="980360" cy="173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22626" y="3021069"/>
            <a:ext cx="817726" cy="150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7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860"/>
          <a:stretch/>
        </p:blipFill>
        <p:spPr bwMode="auto">
          <a:xfrm>
            <a:off x="2033121" y="5013176"/>
            <a:ext cx="378639" cy="57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2"/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1760" y="5157192"/>
            <a:ext cx="234503" cy="4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2165"/>
          <a:stretch/>
        </p:blipFill>
        <p:spPr bwMode="auto">
          <a:xfrm>
            <a:off x="2771093" y="5085184"/>
            <a:ext cx="288739" cy="39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6"/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42727" y="5013176"/>
            <a:ext cx="421161" cy="62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59178" y="5070510"/>
            <a:ext cx="292742" cy="46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88452" y="5101163"/>
            <a:ext cx="395516" cy="45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45909" y="5157192"/>
            <a:ext cx="438259" cy="49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02474" y="5013176"/>
            <a:ext cx="341734" cy="60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8"/>
          <p:cNvPicPr>
            <a:picLocks noChangeAspect="1" noChangeArrowheads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5072124"/>
            <a:ext cx="376903" cy="52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24203" y="5013176"/>
            <a:ext cx="340085" cy="59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4"/>
          <p:cNvPicPr>
            <a:picLocks noChangeAspect="1" noChangeArrowheads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684"/>
          <a:stretch/>
        </p:blipFill>
        <p:spPr bwMode="auto">
          <a:xfrm>
            <a:off x="7139617" y="5072124"/>
            <a:ext cx="312703" cy="44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3968" y="4997151"/>
            <a:ext cx="351892" cy="55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9"/>
          <p:cNvPicPr>
            <a:picLocks noChangeAspect="1" noChangeArrowheads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0534" y="5086408"/>
            <a:ext cx="391608" cy="55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4"/>
          <p:cNvPicPr>
            <a:picLocks noChangeAspect="1" noChangeArrowheads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5033" y="5052687"/>
            <a:ext cx="288975" cy="54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4"/>
          <p:cNvPicPr>
            <a:picLocks noChangeAspect="1" noChangeArrowheads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16200000" flipH="1">
            <a:off x="5106870" y="5115998"/>
            <a:ext cx="115735" cy="39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9"/>
          <p:cNvPicPr>
            <a:picLocks noChangeAspect="1" noChangeArrowheads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24266" y="6074710"/>
            <a:ext cx="457774" cy="64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9"/>
          <p:cNvPicPr>
            <a:picLocks noChangeAspect="1" noChangeArrowheads="1"/>
          </p:cNvPicPr>
          <p:nvPr/>
        </p:nvPicPr>
        <p:blipFill rotWithShape="1">
          <a:blip r:embed="rId3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84487" y="5953876"/>
            <a:ext cx="385583" cy="60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6"/>
          <p:cNvPicPr>
            <a:picLocks noChangeAspect="1" noChangeArrowheads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73706" y="5997511"/>
            <a:ext cx="426086" cy="63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3"/>
          <p:cNvPicPr>
            <a:picLocks noChangeAspect="1" noChangeArrowheads="1"/>
          </p:cNvPicPr>
          <p:nvPr/>
        </p:nvPicPr>
        <p:blipFill rotWithShape="1">
          <a:blip r:embed="rId3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1800" y="6021288"/>
            <a:ext cx="312970" cy="55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 rotWithShape="1">
          <a:blip r:embed="rId3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3972"/>
          <a:stretch/>
        </p:blipFill>
        <p:spPr bwMode="auto">
          <a:xfrm>
            <a:off x="3131840" y="5997511"/>
            <a:ext cx="482798" cy="65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7"/>
          <p:cNvPicPr>
            <a:picLocks noChangeAspect="1" noChangeArrowheads="1"/>
          </p:cNvPicPr>
          <p:nvPr/>
        </p:nvPicPr>
        <p:blipFill rotWithShape="1">
          <a:blip r:embed="rId3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2180"/>
          <a:stretch/>
        </p:blipFill>
        <p:spPr bwMode="auto">
          <a:xfrm>
            <a:off x="3635896" y="6021288"/>
            <a:ext cx="371060" cy="50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5"/>
          <p:cNvPicPr>
            <a:picLocks noChangeAspect="1" noChangeArrowheads="1"/>
          </p:cNvPicPr>
          <p:nvPr/>
        </p:nvPicPr>
        <p:blipFill rotWithShape="1">
          <a:blip r:embed="rId3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5936" y="6069914"/>
            <a:ext cx="400439" cy="50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3"/>
          <p:cNvPicPr>
            <a:picLocks noChangeAspect="1" noChangeArrowheads="1"/>
          </p:cNvPicPr>
          <p:nvPr/>
        </p:nvPicPr>
        <p:blipFill rotWithShape="1">
          <a:blip r:embed="rId3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71105" y="6021288"/>
            <a:ext cx="304951" cy="53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3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4048" y="6018781"/>
            <a:ext cx="467258" cy="52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9"/>
          <p:cNvPicPr>
            <a:picLocks noChangeAspect="1" noChangeArrowheads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6096" y="5997511"/>
            <a:ext cx="457774" cy="64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11"/>
          <p:cNvPicPr>
            <a:picLocks noChangeAspect="1" noChangeArrowheads="1"/>
          </p:cNvPicPr>
          <p:nvPr/>
        </p:nvPicPr>
        <p:blipFill rotWithShape="1">
          <a:blip r:embed="rId3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2200" y="5676912"/>
            <a:ext cx="538742" cy="94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8"/>
          <p:cNvPicPr>
            <a:picLocks noChangeAspect="1" noChangeArrowheads="1"/>
          </p:cNvPicPr>
          <p:nvPr/>
        </p:nvPicPr>
        <p:blipFill rotWithShape="1">
          <a:blip r:embed="rId3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76256" y="5929159"/>
            <a:ext cx="449888" cy="63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1"/>
          <p:cNvPicPr>
            <a:picLocks noChangeAspect="1" noChangeArrowheads="1"/>
          </p:cNvPicPr>
          <p:nvPr/>
        </p:nvPicPr>
        <p:blipFill rotWithShape="1">
          <a:blip r:embed="rId4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6296" y="5889574"/>
            <a:ext cx="402563" cy="70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 rotWithShape="1">
          <a:blip r:embed="rId41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68344" y="5960362"/>
            <a:ext cx="401937" cy="61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0"/>
          <p:cNvPicPr>
            <a:picLocks noChangeAspect="1" noChangeArrowheads="1"/>
          </p:cNvPicPr>
          <p:nvPr/>
        </p:nvPicPr>
        <p:blipFill rotWithShape="1">
          <a:blip r:embed="rId4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00392" y="5753922"/>
            <a:ext cx="490333" cy="86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 rotWithShape="1">
          <a:blip r:embed="rId4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3986"/>
          <a:stretch/>
        </p:blipFill>
        <p:spPr bwMode="auto">
          <a:xfrm>
            <a:off x="8460432" y="5967178"/>
            <a:ext cx="451593" cy="60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8"/>
          <p:cNvPicPr>
            <a:picLocks noChangeAspect="1" noChangeArrowheads="1"/>
          </p:cNvPicPr>
          <p:nvPr/>
        </p:nvPicPr>
        <p:blipFill rotWithShape="1">
          <a:blip r:embed="rId4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18547720">
            <a:off x="8865925" y="6187498"/>
            <a:ext cx="176676" cy="25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8"/>
          <p:cNvPicPr>
            <a:picLocks noChangeAspect="1" noChangeArrowheads="1"/>
          </p:cNvPicPr>
          <p:nvPr/>
        </p:nvPicPr>
        <p:blipFill rotWithShape="1">
          <a:blip r:embed="rId4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18488090" flipH="1">
            <a:off x="6163948" y="6172015"/>
            <a:ext cx="186325" cy="26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8"/>
          <p:cNvPicPr>
            <a:picLocks noChangeAspect="1" noChangeArrowheads="1"/>
          </p:cNvPicPr>
          <p:nvPr/>
        </p:nvPicPr>
        <p:blipFill rotWithShape="1">
          <a:blip r:embed="rId4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14577581">
            <a:off x="6163780" y="6044103"/>
            <a:ext cx="166864" cy="23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8"/>
          <p:cNvPicPr>
            <a:picLocks noChangeAspect="1" noChangeArrowheads="1"/>
          </p:cNvPicPr>
          <p:nvPr/>
        </p:nvPicPr>
        <p:blipFill rotWithShape="1">
          <a:blip r:embed="rId4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4662064">
            <a:off x="8872724" y="6231380"/>
            <a:ext cx="172673" cy="24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97718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2197" y="27384"/>
            <a:ext cx="8191804" cy="6858000"/>
          </a:xfrm>
          <a:prstGeom prst="rect">
            <a:avLst/>
          </a:prstGeom>
          <a:solidFill>
            <a:srgbClr val="6699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6512" y="5844"/>
            <a:ext cx="1331640" cy="6858000"/>
          </a:xfrm>
          <a:prstGeom prst="rect">
            <a:avLst/>
          </a:prstGeom>
          <a:solidFill>
            <a:srgbClr val="FF9966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36512" y="404664"/>
            <a:ext cx="1415772" cy="6247864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У Ф </a:t>
            </a:r>
            <a:r>
              <a:rPr lang="ru-RU" sz="80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</a:t>
            </a:r>
            <a:r>
              <a:rPr lang="ru-RU" sz="80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К С</a:t>
            </a:r>
            <a:endParaRPr lang="ru-RU" sz="80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19672" y="1136933"/>
            <a:ext cx="7272808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+mj-lt"/>
                <a:cs typeface="Arial" pitchFamily="34" charset="0"/>
              </a:rPr>
              <a:t>Современные образовательные технологии деятельности:</a:t>
            </a:r>
          </a:p>
          <a:p>
            <a:endParaRPr lang="ru-RU" sz="2400" b="1" dirty="0">
              <a:latin typeface="+mj-lt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+mj-lt"/>
                <a:cs typeface="Arial" pitchFamily="34" charset="0"/>
              </a:rPr>
              <a:t>л</a:t>
            </a:r>
            <a:r>
              <a:rPr lang="ru-RU" sz="2400" dirty="0" smtClean="0">
                <a:latin typeface="+mj-lt"/>
                <a:cs typeface="Arial" pitchFamily="34" charset="0"/>
              </a:rPr>
              <a:t>ичностно-ориентированный подход;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+mj-lt"/>
                <a:cs typeface="Arial" pitchFamily="34" charset="0"/>
              </a:rPr>
              <a:t>культурно-исторический подход;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err="1" smtClean="0">
                <a:latin typeface="+mj-lt"/>
                <a:cs typeface="Arial" pitchFamily="34" charset="0"/>
              </a:rPr>
              <a:t>системно-деятельностный</a:t>
            </a:r>
            <a:r>
              <a:rPr lang="ru-RU" sz="2400" dirty="0" smtClean="0">
                <a:latin typeface="+mj-lt"/>
                <a:cs typeface="Arial" pitchFamily="34" charset="0"/>
              </a:rPr>
              <a:t> подход;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err="1" smtClean="0">
                <a:latin typeface="+mj-lt"/>
                <a:cs typeface="Arial" pitchFamily="34" charset="0"/>
              </a:rPr>
              <a:t>здоровьесберегающие</a:t>
            </a:r>
            <a:r>
              <a:rPr lang="ru-RU" sz="2400" dirty="0" smtClean="0">
                <a:latin typeface="+mj-lt"/>
                <a:cs typeface="Arial" pitchFamily="34" charset="0"/>
              </a:rPr>
              <a:t> технологии;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+mj-lt"/>
                <a:cs typeface="Arial" pitchFamily="34" charset="0"/>
              </a:rPr>
              <a:t>игровые технологии;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+mj-lt"/>
                <a:cs typeface="Arial" pitchFamily="34" charset="0"/>
              </a:rPr>
              <a:t>технология сотрудничества;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+mj-lt"/>
                <a:cs typeface="Arial" pitchFamily="34" charset="0"/>
              </a:rPr>
              <a:t>компьютерные технологии.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76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2197" y="27384"/>
            <a:ext cx="8191804" cy="6858000"/>
          </a:xfrm>
          <a:prstGeom prst="rect">
            <a:avLst/>
          </a:prstGeom>
          <a:solidFill>
            <a:srgbClr val="6699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6512" y="5844"/>
            <a:ext cx="1331640" cy="6858000"/>
          </a:xfrm>
          <a:prstGeom prst="rect">
            <a:avLst/>
          </a:prstGeom>
          <a:solidFill>
            <a:srgbClr val="FF9966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36512" y="404664"/>
            <a:ext cx="1415772" cy="6247864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ОКОНЧАНИЕ</a:t>
            </a:r>
            <a:endParaRPr lang="ru-RU" sz="80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357166"/>
            <a:ext cx="67687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Практическое содержание .</a:t>
            </a:r>
          </a:p>
          <a:p>
            <a:endParaRPr lang="ru-RU" sz="2400" dirty="0" smtClean="0"/>
          </a:p>
          <a:p>
            <a:r>
              <a:rPr lang="ru-RU" sz="2400" dirty="0" smtClean="0"/>
              <a:t>Дидактический материал (речевые игры и упражнения), способствующий формированию навыков словообразования у детей 5-7 лет.</a:t>
            </a:r>
          </a:p>
          <a:p>
            <a:endParaRPr lang="ru-RU" sz="2400" dirty="0" smtClean="0"/>
          </a:p>
          <a:p>
            <a:r>
              <a:rPr lang="ru-RU" sz="2400" dirty="0" smtClean="0"/>
              <a:t>Дидактический материал представлен в игровой форме с указанием видов и способов </a:t>
            </a:r>
            <a:r>
              <a:rPr lang="ru-RU" sz="2400" dirty="0" err="1" smtClean="0"/>
              <a:t>словобразования</a:t>
            </a:r>
            <a:r>
              <a:rPr lang="ru-RU" sz="2400" dirty="0" smtClean="0"/>
              <a:t>. </a:t>
            </a:r>
          </a:p>
          <a:p>
            <a:endParaRPr lang="ru-RU" sz="2400" dirty="0" smtClean="0"/>
          </a:p>
          <a:p>
            <a:r>
              <a:rPr lang="ru-RU" sz="2400" dirty="0" smtClean="0"/>
              <a:t>Упражнения понятны, доступны детям и предполагают активную  практическую и экспериментально-творческую речевую деятельность.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3576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2197" y="0"/>
            <a:ext cx="8191804" cy="6858000"/>
          </a:xfrm>
          <a:prstGeom prst="rect">
            <a:avLst/>
          </a:prstGeom>
          <a:solidFill>
            <a:srgbClr val="6699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6512" y="5844"/>
            <a:ext cx="1331640" cy="6858000"/>
          </a:xfrm>
          <a:prstGeom prst="rect">
            <a:avLst/>
          </a:prstGeom>
          <a:solidFill>
            <a:srgbClr val="FF9966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0769137"/>
              </p:ext>
            </p:extLst>
          </p:nvPr>
        </p:nvGraphicFramePr>
        <p:xfrm>
          <a:off x="2000232" y="2285992"/>
          <a:ext cx="5861090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7704" y="54868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63689" y="332656"/>
            <a:ext cx="68407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ДИАГРАММА </a:t>
            </a:r>
          </a:p>
          <a:p>
            <a:pPr algn="ctr"/>
            <a:r>
              <a:rPr lang="ru-RU" b="1" dirty="0"/>
              <a:t>р</a:t>
            </a:r>
            <a:r>
              <a:rPr lang="ru-RU" b="1" dirty="0" smtClean="0"/>
              <a:t>езультатов обследования  словообразовательных процессов </a:t>
            </a:r>
            <a:r>
              <a:rPr lang="ru-RU" dirty="0" smtClean="0"/>
              <a:t>группы старшего дошкольного возраста</a:t>
            </a:r>
          </a:p>
          <a:p>
            <a:pPr algn="ctr"/>
            <a:r>
              <a:rPr lang="ru-RU" dirty="0" smtClean="0"/>
              <a:t>МДОУ «Детский сад «Огонёк» г. Надыма» </a:t>
            </a:r>
          </a:p>
          <a:p>
            <a:pPr algn="ctr"/>
            <a:r>
              <a:rPr lang="ru-RU" dirty="0" smtClean="0"/>
              <a:t> 2014-2017 учебный год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5786454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</a:t>
            </a:r>
            <a:r>
              <a:rPr lang="ru-RU" b="1" dirty="0" smtClean="0"/>
              <a:t>ровень эффективности деятельности: 25 %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36512" y="404664"/>
            <a:ext cx="1415772" cy="6247864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ОКОНЧАНИЕ</a:t>
            </a:r>
            <a:endParaRPr lang="ru-RU" sz="80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76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2197" y="0"/>
            <a:ext cx="8191804" cy="6858000"/>
          </a:xfrm>
          <a:prstGeom prst="rect">
            <a:avLst/>
          </a:prstGeom>
          <a:solidFill>
            <a:srgbClr val="6699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6512" y="5844"/>
            <a:ext cx="1331640" cy="6858000"/>
          </a:xfrm>
          <a:prstGeom prst="rect">
            <a:avLst/>
          </a:prstGeom>
          <a:solidFill>
            <a:srgbClr val="FF9966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07704" y="54868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63689" y="332656"/>
            <a:ext cx="684075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Эффективность в реализации проекта. Родители</a:t>
            </a:r>
          </a:p>
          <a:p>
            <a:pPr algn="ctr"/>
            <a:r>
              <a:rPr lang="ru-RU" sz="3600" b="1" dirty="0" smtClean="0"/>
              <a:t>Анкетирование родителей показало рост заинтересованности в процессе формирования словообразования у своих детей</a:t>
            </a:r>
          </a:p>
          <a:p>
            <a:pPr algn="ctr"/>
            <a:r>
              <a:rPr lang="ru-RU" sz="3600" b="1" dirty="0" smtClean="0"/>
              <a:t>(с 20% в 2014 </a:t>
            </a:r>
          </a:p>
          <a:p>
            <a:pPr algn="ctr"/>
            <a:r>
              <a:rPr lang="ru-RU" sz="3600" b="1" dirty="0" smtClean="0"/>
              <a:t>  до 65% в 2017).</a:t>
            </a:r>
          </a:p>
          <a:p>
            <a:pPr algn="ctr"/>
            <a:r>
              <a:rPr lang="ru-RU" sz="3600" b="1" dirty="0" smtClean="0"/>
              <a:t>Рост эффективности – 40%.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36512" y="404664"/>
            <a:ext cx="1415772" cy="6247864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ОКОНЧАНИЕ</a:t>
            </a:r>
            <a:endParaRPr lang="ru-RU" sz="80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76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1306963" y="-27384"/>
            <a:ext cx="7945557" cy="6883069"/>
          </a:xfrm>
          <a:prstGeom prst="rect">
            <a:avLst/>
          </a:prstGeom>
          <a:solidFill>
            <a:srgbClr val="6699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0" y="-12116"/>
            <a:ext cx="1331640" cy="6858000"/>
          </a:xfrm>
          <a:prstGeom prst="rect">
            <a:avLst/>
          </a:prstGeom>
          <a:solidFill>
            <a:srgbClr val="FF9966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1713347"/>
            <a:ext cx="995290" cy="153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3978"/>
          <a:stretch/>
        </p:blipFill>
        <p:spPr bwMode="auto">
          <a:xfrm rot="20815220">
            <a:off x="1504435" y="2412593"/>
            <a:ext cx="1358011" cy="183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745828">
            <a:off x="5896531" y="1729748"/>
            <a:ext cx="1091759" cy="172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9832" y="1666611"/>
            <a:ext cx="1040166" cy="184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927490">
            <a:off x="7276655" y="2270672"/>
            <a:ext cx="1204875" cy="195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4486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3710" y="-25070"/>
            <a:ext cx="8265395" cy="6883069"/>
          </a:xfrm>
          <a:prstGeom prst="rect">
            <a:avLst/>
          </a:prstGeom>
          <a:solidFill>
            <a:srgbClr val="6699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331640" cy="6858000"/>
          </a:xfrm>
          <a:prstGeom prst="rect">
            <a:avLst/>
          </a:prstGeom>
          <a:solidFill>
            <a:srgbClr val="FF9966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1907704" y="4426695"/>
            <a:ext cx="1219318" cy="181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779525">
            <a:off x="2352167" y="4971591"/>
            <a:ext cx="417488" cy="60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75856" y="4484233"/>
            <a:ext cx="1178335" cy="175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6016" y="4378793"/>
            <a:ext cx="1013557" cy="178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User\Desktop\сюжетные фотографии на конкурс логопед 2014\DSC_01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76663" y="570605"/>
            <a:ext cx="5335697" cy="3897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45752" y="3645024"/>
            <a:ext cx="1502712" cy="309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 rot="16200000">
            <a:off x="-2892731" y="3156937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Если ты найдешь свой огонь, то узнаешь, что такое счастье.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417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903710" y="-25070"/>
            <a:ext cx="8265395" cy="6883069"/>
          </a:xfrm>
          <a:prstGeom prst="rect">
            <a:avLst/>
          </a:prstGeom>
          <a:solidFill>
            <a:srgbClr val="6699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0" y="0"/>
            <a:ext cx="1331640" cy="6858000"/>
          </a:xfrm>
          <a:prstGeom prst="rect">
            <a:avLst/>
          </a:prstGeom>
          <a:solidFill>
            <a:srgbClr val="FF9966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703" t="35482" r="-292" b="35007"/>
          <a:stretch/>
        </p:blipFill>
        <p:spPr bwMode="auto">
          <a:xfrm>
            <a:off x="5018667" y="1752256"/>
            <a:ext cx="586315" cy="79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27" t="33880" r="71289" b="33880"/>
          <a:stretch/>
        </p:blipFill>
        <p:spPr bwMode="auto">
          <a:xfrm>
            <a:off x="2779120" y="1426331"/>
            <a:ext cx="568744" cy="89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948" r="28277" b="65659"/>
          <a:stretch/>
        </p:blipFill>
        <p:spPr bwMode="auto">
          <a:xfrm>
            <a:off x="1760285" y="1638163"/>
            <a:ext cx="628282" cy="97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6826" b="67279"/>
          <a:stretch/>
        </p:blipFill>
        <p:spPr bwMode="auto">
          <a:xfrm>
            <a:off x="4469043" y="1784720"/>
            <a:ext cx="470811" cy="7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087" r="12819" b="68696"/>
          <a:stretch/>
        </p:blipFill>
        <p:spPr bwMode="auto">
          <a:xfrm>
            <a:off x="2289330" y="1491118"/>
            <a:ext cx="564592" cy="91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042" t="1249" r="48853" b="69317"/>
          <a:stretch/>
        </p:blipFill>
        <p:spPr bwMode="auto">
          <a:xfrm>
            <a:off x="6377961" y="1700808"/>
            <a:ext cx="498295" cy="69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30" t="34686" r="87639" b="34686"/>
          <a:stretch/>
        </p:blipFill>
        <p:spPr bwMode="auto">
          <a:xfrm>
            <a:off x="6887082" y="1700808"/>
            <a:ext cx="493230" cy="74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130" t="63067" r="86"/>
          <a:stretch/>
        </p:blipFill>
        <p:spPr bwMode="auto">
          <a:xfrm>
            <a:off x="8233257" y="1661735"/>
            <a:ext cx="458602" cy="82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718" b="65450"/>
          <a:stretch/>
        </p:blipFill>
        <p:spPr bwMode="auto">
          <a:xfrm>
            <a:off x="5840793" y="1644799"/>
            <a:ext cx="675423" cy="95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533" t="35195" r="24743" b="33265"/>
          <a:stretch/>
        </p:blipFill>
        <p:spPr bwMode="auto">
          <a:xfrm>
            <a:off x="7298914" y="1556793"/>
            <a:ext cx="593320" cy="91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478" t="70908" r="23562" b="-754"/>
          <a:stretch/>
        </p:blipFill>
        <p:spPr bwMode="auto">
          <a:xfrm>
            <a:off x="3678365" y="1842975"/>
            <a:ext cx="790678" cy="70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670" t="67998" r="56775"/>
          <a:stretch/>
        </p:blipFill>
        <p:spPr bwMode="auto">
          <a:xfrm>
            <a:off x="7871640" y="1587171"/>
            <a:ext cx="416276" cy="78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544" t="82518" r="42854"/>
          <a:stretch/>
        </p:blipFill>
        <p:spPr bwMode="auto">
          <a:xfrm rot="5779525">
            <a:off x="3607953" y="430896"/>
            <a:ext cx="417488" cy="60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123" r="14214" b="68696"/>
          <a:stretch/>
        </p:blipFill>
        <p:spPr bwMode="auto">
          <a:xfrm rot="10800000">
            <a:off x="3438734" y="263439"/>
            <a:ext cx="827116" cy="122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603" b="65730"/>
          <a:stretch/>
        </p:blipFill>
        <p:spPr bwMode="auto">
          <a:xfrm>
            <a:off x="4265850" y="263439"/>
            <a:ext cx="877199" cy="130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8397" b="67279"/>
          <a:stretch/>
        </p:blipFill>
        <p:spPr bwMode="auto">
          <a:xfrm>
            <a:off x="5279824" y="243730"/>
            <a:ext cx="685132" cy="120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 descr="G:\P1030828.JPG"/>
          <p:cNvPicPr>
            <a:picLocks noChangeAspect="1" noChangeArrowheads="1"/>
          </p:cNvPicPr>
          <p:nvPr/>
        </p:nvPicPr>
        <p:blipFill rotWithShape="1">
          <a:blip r:embed="rId4" cstate="print"/>
          <a:srcRect t="27219" b="3024"/>
          <a:stretch/>
        </p:blipFill>
        <p:spPr bwMode="auto">
          <a:xfrm>
            <a:off x="1760286" y="3068960"/>
            <a:ext cx="6988178" cy="3444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7" name="TextBox 46"/>
          <p:cNvSpPr txBox="1"/>
          <p:nvPr/>
        </p:nvSpPr>
        <p:spPr>
          <a:xfrm rot="16200000">
            <a:off x="-2578317" y="2903419"/>
            <a:ext cx="6660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Чтобы быть хорошим преподавателем, нужно любить </a:t>
            </a:r>
            <a:endParaRPr lang="ru-RU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то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, что преподаешь, и любить тех, кому преподаешь.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(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Василий Ключевский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6126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952197" y="27384"/>
            <a:ext cx="8191804" cy="6858000"/>
          </a:xfrm>
          <a:prstGeom prst="rect">
            <a:avLst/>
          </a:prstGeom>
          <a:solidFill>
            <a:srgbClr val="6699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-36512" y="5844"/>
            <a:ext cx="1331640" cy="6858000"/>
          </a:xfrm>
          <a:prstGeom prst="rect">
            <a:avLst/>
          </a:prstGeom>
          <a:solidFill>
            <a:srgbClr val="FF9966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0406" y="729111"/>
            <a:ext cx="300936" cy="33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08304" y="1443010"/>
            <a:ext cx="504056" cy="77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4002"/>
          <a:stretch/>
        </p:blipFill>
        <p:spPr bwMode="auto">
          <a:xfrm>
            <a:off x="3721754" y="3594258"/>
            <a:ext cx="464923" cy="62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2203"/>
          <a:stretch/>
        </p:blipFill>
        <p:spPr bwMode="auto">
          <a:xfrm>
            <a:off x="4130193" y="1409717"/>
            <a:ext cx="585823" cy="79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4308" y="2575299"/>
            <a:ext cx="427201" cy="48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9270" y="716860"/>
            <a:ext cx="252046" cy="39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4006" y="1337201"/>
            <a:ext cx="507794" cy="87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3648" y="2484376"/>
            <a:ext cx="399423" cy="60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21046438">
            <a:off x="2848378" y="1375114"/>
            <a:ext cx="492610" cy="79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9410" y="704320"/>
            <a:ext cx="341789" cy="50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089"/>
          <a:stretch/>
        </p:blipFill>
        <p:spPr bwMode="auto">
          <a:xfrm>
            <a:off x="5432028" y="3641378"/>
            <a:ext cx="342439" cy="57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5394" y="1337201"/>
            <a:ext cx="653984" cy="81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12744" y="2575299"/>
            <a:ext cx="356282" cy="66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6"/>
          <a:stretch/>
        </p:blipFill>
        <p:spPr bwMode="auto">
          <a:xfrm>
            <a:off x="5292080" y="4830138"/>
            <a:ext cx="420708" cy="50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2903" y="2496795"/>
            <a:ext cx="353033" cy="58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7132" y="4783313"/>
            <a:ext cx="350500" cy="60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21128" y="3686814"/>
            <a:ext cx="378106" cy="53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8024" y="2540431"/>
            <a:ext cx="294667" cy="45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610"/>
          <a:stretch/>
        </p:blipFill>
        <p:spPr bwMode="auto">
          <a:xfrm>
            <a:off x="3432361" y="786335"/>
            <a:ext cx="387057" cy="34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11746" y="3657866"/>
            <a:ext cx="445617" cy="56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0"/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16040476">
            <a:off x="4138580" y="800587"/>
            <a:ext cx="457819" cy="16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3"/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608"/>
          <a:stretch/>
        </p:blipFill>
        <p:spPr bwMode="auto">
          <a:xfrm>
            <a:off x="3272418" y="1484784"/>
            <a:ext cx="795526" cy="70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5"/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21226742">
            <a:off x="4868198" y="1431138"/>
            <a:ext cx="433393" cy="6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1"/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1870" y="1436714"/>
            <a:ext cx="419439" cy="78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1"/>
          <p:cNvPicPr>
            <a:picLocks noChangeAspect="1" noChangeArrowheads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3151" y="2484760"/>
            <a:ext cx="422705" cy="65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1"/>
          <p:cNvPicPr>
            <a:picLocks noChangeAspect="1" noChangeArrowheads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1115" y="2496795"/>
            <a:ext cx="414661" cy="64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1"/>
          <p:cNvPicPr>
            <a:picLocks noChangeAspect="1" noChangeArrowheads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55293" y="2507805"/>
            <a:ext cx="380603" cy="59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0"/>
          <p:cNvPicPr>
            <a:picLocks noChangeAspect="1" noChangeArrowheads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29613" y="2538759"/>
            <a:ext cx="386203" cy="60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0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60275" y="2531521"/>
            <a:ext cx="335861" cy="52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10"/>
          <p:cNvPicPr>
            <a:picLocks noChangeAspect="1" noChangeArrowheads="1"/>
          </p:cNvPicPr>
          <p:nvPr/>
        </p:nvPicPr>
        <p:blipFill rotWithShape="1">
          <a:blip r:embed="rId3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2400" y="3630868"/>
            <a:ext cx="378799" cy="59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3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07865" y="2477992"/>
            <a:ext cx="401177" cy="5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3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33126" y="2496795"/>
            <a:ext cx="454898" cy="50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3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76101" y="1455072"/>
            <a:ext cx="660195" cy="73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 rotWithShape="1">
          <a:blip r:embed="rId3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28940" y="2512465"/>
            <a:ext cx="407971" cy="62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73500" y="6037668"/>
            <a:ext cx="364323" cy="56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 rotWithShape="1">
          <a:blip r:embed="rId3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6133" y="3704610"/>
            <a:ext cx="408752" cy="62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7"/>
          <p:cNvPicPr>
            <a:picLocks noChangeAspect="1" noChangeArrowheads="1"/>
          </p:cNvPicPr>
          <p:nvPr/>
        </p:nvPicPr>
        <p:blipFill rotWithShape="1">
          <a:blip r:embed="rId3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2200"/>
          <a:stretch/>
        </p:blipFill>
        <p:spPr bwMode="auto">
          <a:xfrm>
            <a:off x="7875394" y="1398700"/>
            <a:ext cx="585038" cy="79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9"/>
          <p:cNvPicPr>
            <a:picLocks noChangeAspect="1" noChangeArrowheads="1"/>
          </p:cNvPicPr>
          <p:nvPr/>
        </p:nvPicPr>
        <p:blipFill rotWithShape="1">
          <a:blip r:embed="rId3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4500" y="1429419"/>
            <a:ext cx="491996" cy="77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15"/>
          <p:cNvPicPr>
            <a:picLocks noChangeAspect="1" noChangeArrowheads="1"/>
          </p:cNvPicPr>
          <p:nvPr/>
        </p:nvPicPr>
        <p:blipFill rotWithShape="1">
          <a:blip r:embed="rId3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10291" y="2519515"/>
            <a:ext cx="345685" cy="55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11"/>
          <p:cNvPicPr>
            <a:picLocks noChangeAspect="1" noChangeArrowheads="1"/>
          </p:cNvPicPr>
          <p:nvPr/>
        </p:nvPicPr>
        <p:blipFill rotWithShape="1">
          <a:blip r:embed="rId4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18586" y="2506374"/>
            <a:ext cx="317510" cy="49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16"/>
          <p:cNvPicPr>
            <a:picLocks noChangeAspect="1" noChangeArrowheads="1"/>
          </p:cNvPicPr>
          <p:nvPr/>
        </p:nvPicPr>
        <p:blipFill rotWithShape="1">
          <a:blip r:embed="rId4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79029" y="2507805"/>
            <a:ext cx="383631" cy="57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9"/>
          <p:cNvPicPr>
            <a:picLocks noChangeAspect="1" noChangeArrowheads="1"/>
          </p:cNvPicPr>
          <p:nvPr/>
        </p:nvPicPr>
        <p:blipFill rotWithShape="1">
          <a:blip r:embed="rId4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46509" y="2516425"/>
            <a:ext cx="330011" cy="52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8"/>
          <p:cNvPicPr>
            <a:picLocks noChangeAspect="1" noChangeArrowheads="1"/>
          </p:cNvPicPr>
          <p:nvPr/>
        </p:nvPicPr>
        <p:blipFill rotWithShape="1">
          <a:blip r:embed="rId4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14698" y="2652306"/>
            <a:ext cx="369838" cy="42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34"/>
          <p:cNvPicPr>
            <a:picLocks noChangeAspect="1" noChangeArrowheads="1"/>
          </p:cNvPicPr>
          <p:nvPr/>
        </p:nvPicPr>
        <p:blipFill rotWithShape="1">
          <a:blip r:embed="rId4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65421" y="2512465"/>
            <a:ext cx="338203" cy="5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34"/>
          <p:cNvPicPr>
            <a:picLocks noChangeAspect="1" noChangeArrowheads="1"/>
          </p:cNvPicPr>
          <p:nvPr/>
        </p:nvPicPr>
        <p:blipFill rotWithShape="1">
          <a:blip r:embed="rId4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18985" y="2585003"/>
            <a:ext cx="436637" cy="55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 rotWithShape="1">
          <a:blip r:embed="rId4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82053" y="3690147"/>
            <a:ext cx="475152" cy="5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34"/>
          <p:cNvPicPr>
            <a:picLocks noChangeAspect="1" noChangeArrowheads="1"/>
          </p:cNvPicPr>
          <p:nvPr/>
        </p:nvPicPr>
        <p:blipFill rotWithShape="1">
          <a:blip r:embed="rId4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19315" y="3725298"/>
            <a:ext cx="371498" cy="49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11"/>
          <p:cNvPicPr>
            <a:picLocks noChangeAspect="1" noChangeArrowheads="1"/>
          </p:cNvPicPr>
          <p:nvPr/>
        </p:nvPicPr>
        <p:blipFill rotWithShape="1">
          <a:blip r:embed="rId4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40881" y="3603430"/>
            <a:ext cx="397874" cy="61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9"/>
          <p:cNvPicPr>
            <a:picLocks noChangeAspect="1" noChangeArrowheads="1"/>
          </p:cNvPicPr>
          <p:nvPr/>
        </p:nvPicPr>
        <p:blipFill rotWithShape="1">
          <a:blip r:embed="rId4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7437" y="3626260"/>
            <a:ext cx="377401" cy="59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16"/>
          <p:cNvPicPr>
            <a:picLocks noChangeAspect="1" noChangeArrowheads="1"/>
          </p:cNvPicPr>
          <p:nvPr/>
        </p:nvPicPr>
        <p:blipFill rotWithShape="1">
          <a:blip r:embed="rId5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43476" y="3710088"/>
            <a:ext cx="343471" cy="51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13"/>
          <p:cNvPicPr>
            <a:picLocks noChangeAspect="1" noChangeArrowheads="1"/>
          </p:cNvPicPr>
          <p:nvPr/>
        </p:nvPicPr>
        <p:blipFill rotWithShape="1">
          <a:blip r:embed="rId5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2780" y="4793800"/>
            <a:ext cx="306202" cy="53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13"/>
          <p:cNvPicPr>
            <a:picLocks noChangeAspect="1" noChangeArrowheads="1"/>
          </p:cNvPicPr>
          <p:nvPr/>
        </p:nvPicPr>
        <p:blipFill rotWithShape="1">
          <a:blip r:embed="rId5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76243" y="5891737"/>
            <a:ext cx="421996" cy="64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16"/>
          <p:cNvPicPr>
            <a:picLocks noChangeAspect="1" noChangeArrowheads="1"/>
          </p:cNvPicPr>
          <p:nvPr/>
        </p:nvPicPr>
        <p:blipFill rotWithShape="1">
          <a:blip r:embed="rId5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27544" y="5902614"/>
            <a:ext cx="514188" cy="76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16"/>
          <p:cNvPicPr>
            <a:picLocks noChangeAspect="1" noChangeArrowheads="1"/>
          </p:cNvPicPr>
          <p:nvPr/>
        </p:nvPicPr>
        <p:blipFill rotWithShape="1">
          <a:blip r:embed="rId5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51492" y="4748287"/>
            <a:ext cx="414325" cy="61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 rotWithShape="1">
          <a:blip r:embed="rId5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45355" y="4824252"/>
            <a:ext cx="410338" cy="45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15"/>
          <p:cNvPicPr>
            <a:picLocks noChangeAspect="1" noChangeArrowheads="1"/>
          </p:cNvPicPr>
          <p:nvPr/>
        </p:nvPicPr>
        <p:blipFill rotWithShape="1">
          <a:blip r:embed="rId5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43557" y="5943104"/>
            <a:ext cx="429362" cy="69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15"/>
          <p:cNvPicPr>
            <a:picLocks noChangeAspect="1" noChangeArrowheads="1"/>
          </p:cNvPicPr>
          <p:nvPr/>
        </p:nvPicPr>
        <p:blipFill rotWithShape="1">
          <a:blip r:embed="rId5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5238" y="4775207"/>
            <a:ext cx="348380" cy="56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9"/>
          <p:cNvPicPr>
            <a:picLocks noChangeAspect="1" noChangeArrowheads="1"/>
          </p:cNvPicPr>
          <p:nvPr/>
        </p:nvPicPr>
        <p:blipFill rotWithShape="1">
          <a:blip r:embed="rId5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69542" y="4733010"/>
            <a:ext cx="360128" cy="56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11"/>
          <p:cNvPicPr>
            <a:picLocks noChangeAspect="1" noChangeArrowheads="1"/>
          </p:cNvPicPr>
          <p:nvPr/>
        </p:nvPicPr>
        <p:blipFill rotWithShape="1">
          <a:blip r:embed="rId5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77441" y="6088979"/>
            <a:ext cx="387797" cy="60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11"/>
          <p:cNvPicPr>
            <a:picLocks noChangeAspect="1" noChangeArrowheads="1"/>
          </p:cNvPicPr>
          <p:nvPr/>
        </p:nvPicPr>
        <p:blipFill rotWithShape="1">
          <a:blip r:embed="rId6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1188" y="5943092"/>
            <a:ext cx="470811" cy="7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11"/>
          <p:cNvPicPr>
            <a:picLocks noChangeAspect="1" noChangeArrowheads="1"/>
          </p:cNvPicPr>
          <p:nvPr/>
        </p:nvPicPr>
        <p:blipFill rotWithShape="1">
          <a:blip r:embed="rId6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3674" y="4827717"/>
            <a:ext cx="324760" cy="5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11"/>
          <p:cNvPicPr>
            <a:picLocks noChangeAspect="1" noChangeArrowheads="1"/>
          </p:cNvPicPr>
          <p:nvPr/>
        </p:nvPicPr>
        <p:blipFill rotWithShape="1">
          <a:blip r:embed="rId6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2542" y="5970904"/>
            <a:ext cx="470811" cy="7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29"/>
          <p:cNvPicPr>
            <a:picLocks noChangeAspect="1" noChangeArrowheads="1"/>
          </p:cNvPicPr>
          <p:nvPr/>
        </p:nvPicPr>
        <p:blipFill rotWithShape="1">
          <a:blip r:embed="rId6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4612" y="5902126"/>
            <a:ext cx="457774" cy="64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21"/>
          <p:cNvPicPr>
            <a:picLocks noChangeAspect="1" noChangeArrowheads="1"/>
          </p:cNvPicPr>
          <p:nvPr/>
        </p:nvPicPr>
        <p:blipFill rotWithShape="1">
          <a:blip r:embed="rId6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04448" y="6010717"/>
            <a:ext cx="685739" cy="74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5"/>
          <p:cNvPicPr>
            <a:picLocks noChangeAspect="1" noChangeArrowheads="1"/>
          </p:cNvPicPr>
          <p:nvPr/>
        </p:nvPicPr>
        <p:blipFill rotWithShape="1">
          <a:blip r:embed="rId6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3994"/>
          <a:stretch/>
        </p:blipFill>
        <p:spPr bwMode="auto">
          <a:xfrm>
            <a:off x="2790187" y="5994915"/>
            <a:ext cx="500846" cy="67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34"/>
          <p:cNvPicPr>
            <a:picLocks noChangeAspect="1" noChangeArrowheads="1"/>
          </p:cNvPicPr>
          <p:nvPr/>
        </p:nvPicPr>
        <p:blipFill rotWithShape="1">
          <a:blip r:embed="rId6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0406" y="6047817"/>
            <a:ext cx="361741" cy="48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28"/>
          <p:cNvPicPr>
            <a:picLocks noChangeAspect="1" noChangeArrowheads="1"/>
          </p:cNvPicPr>
          <p:nvPr/>
        </p:nvPicPr>
        <p:blipFill rotWithShape="1">
          <a:blip r:embed="rId6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0743" y="5993337"/>
            <a:ext cx="449888" cy="63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11"/>
          <p:cNvPicPr>
            <a:picLocks noChangeAspect="1" noChangeArrowheads="1"/>
          </p:cNvPicPr>
          <p:nvPr/>
        </p:nvPicPr>
        <p:blipFill rotWithShape="1">
          <a:blip r:embed="rId6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4635" y="5876094"/>
            <a:ext cx="470811" cy="7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11"/>
          <p:cNvPicPr>
            <a:picLocks noChangeAspect="1" noChangeArrowheads="1"/>
          </p:cNvPicPr>
          <p:nvPr/>
        </p:nvPicPr>
        <p:blipFill rotWithShape="1">
          <a:blip r:embed="rId6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5926" y="5987364"/>
            <a:ext cx="470811" cy="7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10"/>
          <p:cNvPicPr>
            <a:picLocks noChangeAspect="1" noChangeArrowheads="1"/>
          </p:cNvPicPr>
          <p:nvPr/>
        </p:nvPicPr>
        <p:blipFill rotWithShape="1">
          <a:blip r:embed="rId6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86959" y="5875618"/>
            <a:ext cx="485423" cy="7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32"/>
          <p:cNvPicPr>
            <a:picLocks noChangeAspect="1" noChangeArrowheads="1"/>
          </p:cNvPicPr>
          <p:nvPr/>
        </p:nvPicPr>
        <p:blipFill rotWithShape="1">
          <a:blip r:embed="rId6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56340" y="5891851"/>
            <a:ext cx="402929" cy="62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 rotWithShape="1">
          <a:blip r:embed="rId6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08206" y="5908932"/>
            <a:ext cx="565358" cy="63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 rotWithShape="1">
          <a:blip r:embed="rId7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26236" y="5940110"/>
            <a:ext cx="617494" cy="68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7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08452" y="1529844"/>
            <a:ext cx="507763" cy="79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8"/>
          <p:cNvPicPr>
            <a:picLocks noChangeAspect="1" noChangeArrowheads="1"/>
          </p:cNvPicPr>
          <p:nvPr/>
        </p:nvPicPr>
        <p:blipFill rotWithShape="1">
          <a:blip r:embed="rId7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6554" y="6119149"/>
            <a:ext cx="450121" cy="5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9"/>
          <p:cNvPicPr>
            <a:picLocks noChangeAspect="1" noChangeArrowheads="1"/>
          </p:cNvPicPr>
          <p:nvPr/>
        </p:nvPicPr>
        <p:blipFill rotWithShape="1">
          <a:blip r:embed="rId7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78677" y="3636252"/>
            <a:ext cx="371062" cy="58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10"/>
          <p:cNvPicPr>
            <a:picLocks noChangeAspect="1" noChangeArrowheads="1"/>
          </p:cNvPicPr>
          <p:nvPr/>
        </p:nvPicPr>
        <p:blipFill rotWithShape="1">
          <a:blip r:embed="rId7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5459" y="3585452"/>
            <a:ext cx="407948" cy="63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-2793507" y="2965638"/>
            <a:ext cx="6830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Все главнейшие иностранные языки можно выучить за шесть лет, но для изучения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своего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недостаточно целой жизни.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     (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Вольтер)</a:t>
            </a:r>
          </a:p>
        </p:txBody>
      </p:sp>
    </p:spTree>
    <p:extLst>
      <p:ext uri="{BB962C8B-B14F-4D97-AF65-F5344CB8AC3E}">
        <p14:creationId xmlns="" xmlns:p14="http://schemas.microsoft.com/office/powerpoint/2010/main" val="1352109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2197" y="27384"/>
            <a:ext cx="8191804" cy="6858000"/>
          </a:xfrm>
          <a:prstGeom prst="rect">
            <a:avLst/>
          </a:prstGeom>
          <a:solidFill>
            <a:srgbClr val="6699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6512" y="5844"/>
            <a:ext cx="1331640" cy="6858000"/>
          </a:xfrm>
          <a:prstGeom prst="rect">
            <a:avLst/>
          </a:prstGeom>
          <a:solidFill>
            <a:srgbClr val="FF9966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36512" y="404664"/>
            <a:ext cx="1415772" cy="6247864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 </a:t>
            </a:r>
            <a:r>
              <a:rPr lang="ru-RU" sz="80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  </a:t>
            </a:r>
            <a:r>
              <a:rPr lang="ru-RU" sz="80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 </a:t>
            </a:r>
            <a:r>
              <a:rPr lang="ru-RU" sz="80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 </a:t>
            </a:r>
            <a:r>
              <a:rPr lang="ru-RU" sz="80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80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0"/>
            <a:ext cx="7272808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</a:rPr>
              <a:t>ПРИСТАВКА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pPr algn="r"/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                        </a:t>
            </a:r>
            <a:r>
              <a:rPr lang="ru-RU" sz="2000" b="1" dirty="0" smtClean="0"/>
              <a:t>актуальность  </a:t>
            </a: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</a:rPr>
              <a:t>КОРЕНЬ </a:t>
            </a:r>
            <a:endParaRPr lang="ru-RU" sz="2000" b="1" dirty="0">
              <a:solidFill>
                <a:srgbClr val="C00000"/>
              </a:solidFill>
            </a:endParaRPr>
          </a:p>
          <a:p>
            <a:pPr algn="r"/>
            <a:r>
              <a:rPr lang="ru-RU" sz="2000" b="1" dirty="0" smtClean="0"/>
              <a:t>Федеральный государственный образовательный стандарт (ФГОС). </a:t>
            </a:r>
          </a:p>
          <a:p>
            <a:pPr algn="r"/>
            <a:r>
              <a:rPr lang="ru-RU" sz="2000" b="1" dirty="0" smtClean="0"/>
              <a:t>Коррекционно-развивающие технологии.                              </a:t>
            </a:r>
          </a:p>
          <a:p>
            <a:pPr algn="r"/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</a:rPr>
              <a:t>СУФФИКС</a:t>
            </a:r>
            <a:endParaRPr lang="ru-RU" sz="2000" b="1" dirty="0"/>
          </a:p>
          <a:p>
            <a:pPr algn="r"/>
            <a:r>
              <a:rPr lang="ru-RU" sz="2000" b="1" dirty="0" smtClean="0"/>
              <a:t>                     современные  образовательные                                     технологии деятельности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</a:rPr>
              <a:t>ОКОНЧАНИЕ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                               </a:t>
            </a:r>
            <a:r>
              <a:rPr lang="ru-RU" sz="2000" b="1" dirty="0" smtClean="0"/>
              <a:t>практическая значимость, результативность  коррекционной работы, выраженная в положительной динамике речевых процессов ребенка-дошкольника, непрерывный педагогический поиск</a:t>
            </a:r>
          </a:p>
          <a:p>
            <a:pPr marL="285750" indent="-285750"/>
            <a:r>
              <a:rPr lang="ru-RU" sz="2000" b="1" dirty="0" smtClean="0"/>
              <a:t>                                             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76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2618" y="-1618"/>
            <a:ext cx="8191804" cy="6858000"/>
          </a:xfrm>
          <a:prstGeom prst="rect">
            <a:avLst/>
          </a:prstGeom>
          <a:solidFill>
            <a:srgbClr val="6699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9127" y="0"/>
            <a:ext cx="1331640" cy="6858000"/>
          </a:xfrm>
          <a:prstGeom prst="rect">
            <a:avLst/>
          </a:prstGeom>
          <a:solidFill>
            <a:srgbClr val="FF9966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009490" y="3331150"/>
            <a:ext cx="3312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endParaRPr lang="ru-RU" sz="12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36512" y="404664"/>
            <a:ext cx="1415772" cy="6247864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ПРИСТАВКА</a:t>
            </a:r>
            <a:endParaRPr lang="ru-RU" sz="80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9260" y="1196752"/>
            <a:ext cx="74412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Актуальность: </a:t>
            </a:r>
          </a:p>
          <a:p>
            <a:endParaRPr lang="ru-RU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Недостаточное практическое владение дошкольниками устной речью.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трудности адаптации детей к обучению в школе, связанные с коммуникативной функцией речи;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низкий показатель словообразовательной компетенции у дошкольников 5-7 лет;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социальный заказ родителей - "почему ребенок часто допускает ошибки в образовании новых слов?"  </a:t>
            </a:r>
          </a:p>
        </p:txBody>
      </p:sp>
    </p:spTree>
    <p:extLst>
      <p:ext uri="{BB962C8B-B14F-4D97-AF65-F5344CB8AC3E}">
        <p14:creationId xmlns="" xmlns:p14="http://schemas.microsoft.com/office/powerpoint/2010/main" val="421481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2618" y="-1618"/>
            <a:ext cx="8191804" cy="6858000"/>
          </a:xfrm>
          <a:prstGeom prst="rect">
            <a:avLst/>
          </a:prstGeom>
          <a:solidFill>
            <a:srgbClr val="6699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9127" y="0"/>
            <a:ext cx="1331640" cy="6858000"/>
          </a:xfrm>
          <a:prstGeom prst="rect">
            <a:avLst/>
          </a:prstGeom>
          <a:solidFill>
            <a:srgbClr val="FF9966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17300" y="625912"/>
            <a:ext cx="608416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+mj-lt"/>
                <a:cs typeface="Arial" pitchFamily="34" charset="0"/>
              </a:rPr>
              <a:t>Цели</a:t>
            </a:r>
            <a:endParaRPr lang="ru-RU" sz="2400" dirty="0">
              <a:latin typeface="+mj-lt"/>
              <a:cs typeface="Arial" pitchFamily="34" charset="0"/>
            </a:endParaRPr>
          </a:p>
          <a:p>
            <a:endParaRPr lang="ru-RU" sz="2400" dirty="0" smtClean="0">
              <a:latin typeface="+mj-lt"/>
              <a:cs typeface="Arial" pitchFamily="34" charset="0"/>
            </a:endParaRPr>
          </a:p>
          <a:p>
            <a:r>
              <a:rPr lang="ru-RU" sz="2400" dirty="0" smtClean="0">
                <a:latin typeface="+mj-lt"/>
                <a:cs typeface="Arial" pitchFamily="34" charset="0"/>
              </a:rPr>
              <a:t>Для детей: создание оптимальных образовательных и коррекционно-развивающих условий для формирования словообразовательных навыков у старших дошкольников, способствующих успешной адаптации к обучению в школе.</a:t>
            </a:r>
          </a:p>
          <a:p>
            <a:r>
              <a:rPr lang="ru-RU" sz="2400" dirty="0" smtClean="0">
                <a:latin typeface="+mj-lt"/>
                <a:cs typeface="Arial" pitchFamily="34" charset="0"/>
              </a:rPr>
              <a:t>Для педагогов: формирование словообразовательной компетенции у детей старшего дошкольного возраста.</a:t>
            </a:r>
          </a:p>
          <a:p>
            <a:r>
              <a:rPr lang="ru-RU" sz="2400" dirty="0" smtClean="0">
                <a:latin typeface="+mj-lt"/>
                <a:cs typeface="Arial" pitchFamily="34" charset="0"/>
              </a:rPr>
              <a:t>Для родителей: практическая помощь в воспитании грамматически правильной речи у детей 5-7 лет.</a:t>
            </a:r>
          </a:p>
          <a:p>
            <a:endParaRPr lang="ru-RU" sz="2400" dirty="0"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1009490" y="3331150"/>
            <a:ext cx="3312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endParaRPr lang="ru-RU" sz="12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36512" y="404664"/>
            <a:ext cx="1415772" cy="6247864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ПРИСТАВКА</a:t>
            </a:r>
            <a:endParaRPr lang="ru-RU" sz="80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90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0"/>
            <a:ext cx="8191804" cy="6858000"/>
          </a:xfrm>
          <a:prstGeom prst="rect">
            <a:avLst/>
          </a:prstGeom>
          <a:solidFill>
            <a:srgbClr val="6699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9127" y="0"/>
            <a:ext cx="1331640" cy="6858000"/>
          </a:xfrm>
          <a:prstGeom prst="rect">
            <a:avLst/>
          </a:prstGeom>
          <a:solidFill>
            <a:srgbClr val="FF9966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17300" y="625912"/>
            <a:ext cx="60841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endParaRPr lang="ru-RU" sz="2400" dirty="0"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1009490" y="3331150"/>
            <a:ext cx="3312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endParaRPr lang="ru-RU" sz="12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36512" y="404664"/>
            <a:ext cx="1415772" cy="6247864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О Р Е Н Ь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643174" y="1357298"/>
            <a:ext cx="6215106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5400" b="1" dirty="0" smtClean="0">
                <a:latin typeface="+mj-lt"/>
                <a:cs typeface="Arial" pitchFamily="34" charset="0"/>
              </a:rPr>
              <a:t>Федеральный государственный образовательный стандарт (ФГОС)</a:t>
            </a:r>
            <a:endParaRPr lang="ru-RU" sz="5400" b="1" dirty="0" smtClean="0">
              <a:latin typeface="+mj-lt"/>
            </a:endParaRPr>
          </a:p>
          <a:p>
            <a:pPr marL="342900" indent="-342900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90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2197" y="27384"/>
            <a:ext cx="8191804" cy="6858000"/>
          </a:xfrm>
          <a:prstGeom prst="rect">
            <a:avLst/>
          </a:prstGeom>
          <a:solidFill>
            <a:srgbClr val="6699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95826" y="27384"/>
            <a:ext cx="1331640" cy="6858000"/>
          </a:xfrm>
          <a:prstGeom prst="rect">
            <a:avLst/>
          </a:prstGeom>
          <a:solidFill>
            <a:srgbClr val="FF9966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404664"/>
            <a:ext cx="1415772" cy="6247864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О Р Е Н Ь</a:t>
            </a:r>
            <a:endParaRPr lang="ru-RU" sz="80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692696"/>
            <a:ext cx="70567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Arial" pitchFamily="34" charset="0"/>
              </a:rPr>
              <a:t>Коррекционно-развивающие технологии:</a:t>
            </a:r>
          </a:p>
          <a:p>
            <a:endParaRPr lang="ru-RU" sz="2400" b="1" dirty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cs typeface="Arial" pitchFamily="34" charset="0"/>
              </a:rPr>
              <a:t>Алексеева М.М., Яшина В.И. </a:t>
            </a:r>
          </a:p>
          <a:p>
            <a:r>
              <a:rPr lang="ru-RU" sz="2400" dirty="0" smtClean="0">
                <a:cs typeface="Arial" pitchFamily="34" charset="0"/>
              </a:rPr>
              <a:t>Методика развития речи и обучения родному языку дошкольников.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err="1" smtClean="0">
                <a:cs typeface="Arial" pitchFamily="34" charset="0"/>
              </a:rPr>
              <a:t>Лалаева</a:t>
            </a:r>
            <a:r>
              <a:rPr lang="ru-RU" sz="2400" dirty="0" smtClean="0">
                <a:cs typeface="Arial" pitchFamily="34" charset="0"/>
              </a:rPr>
              <a:t> Р.И., Серебрякова Н.В.</a:t>
            </a:r>
          </a:p>
          <a:p>
            <a:r>
              <a:rPr lang="ru-RU" sz="2400" dirty="0" smtClean="0">
                <a:cs typeface="Arial" pitchFamily="34" charset="0"/>
              </a:rPr>
              <a:t>Формирование лексики и грамматического строя у дошкольников с общим недоразвитием речи.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cs typeface="Arial" pitchFamily="34" charset="0"/>
              </a:rPr>
              <a:t>Лопатина Л.В.,</a:t>
            </a:r>
            <a:r>
              <a:rPr lang="ru-RU" sz="2400" dirty="0">
                <a:cs typeface="Arial" pitchFamily="34" charset="0"/>
              </a:rPr>
              <a:t> Серебрякова Н.В</a:t>
            </a:r>
            <a:r>
              <a:rPr lang="ru-RU" sz="2400" dirty="0" smtClean="0">
                <a:cs typeface="Arial" pitchFamily="34" charset="0"/>
              </a:rPr>
              <a:t>. </a:t>
            </a:r>
          </a:p>
          <a:p>
            <a:r>
              <a:rPr lang="ru-RU" sz="2400" dirty="0" smtClean="0">
                <a:cs typeface="Arial" pitchFamily="34" charset="0"/>
              </a:rPr>
              <a:t>Преодоление речевых нарушений у дошкольников.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cs typeface="Arial" pitchFamily="34" charset="0"/>
              </a:rPr>
              <a:t>Парамонова Л.Г. </a:t>
            </a:r>
          </a:p>
          <a:p>
            <a:r>
              <a:rPr lang="ru-RU" sz="2400" dirty="0" smtClean="0">
                <a:cs typeface="Arial" pitchFamily="34" charset="0"/>
              </a:rPr>
              <a:t>Говори и пиши правильно. Устранение недостатков устной и письменной речи.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cs typeface="Arial" pitchFamily="34" charset="0"/>
              </a:rPr>
              <a:t>Парамонова Л.Г.</a:t>
            </a:r>
          </a:p>
          <a:p>
            <a:r>
              <a:rPr lang="ru-RU" sz="2400" dirty="0" smtClean="0">
                <a:cs typeface="Arial" pitchFamily="34" charset="0"/>
              </a:rPr>
              <a:t>Предупреждение и устранение </a:t>
            </a:r>
            <a:r>
              <a:rPr lang="ru-RU" sz="2400" dirty="0" err="1" smtClean="0">
                <a:cs typeface="Arial" pitchFamily="34" charset="0"/>
              </a:rPr>
              <a:t>дисграфии</a:t>
            </a:r>
            <a:r>
              <a:rPr lang="ru-RU" sz="2400" dirty="0" smtClean="0">
                <a:cs typeface="Arial" pitchFamily="34" charset="0"/>
              </a:rPr>
              <a:t> у детей. </a:t>
            </a:r>
          </a:p>
          <a:p>
            <a:r>
              <a:rPr lang="ru-RU" sz="2400" dirty="0" smtClean="0">
                <a:cs typeface="Arial" pitchFamily="34" charset="0"/>
              </a:rPr>
              <a:t> </a:t>
            </a:r>
            <a:endParaRPr lang="ru-RU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27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453</Words>
  <Application>Microsoft Office PowerPoint</Application>
  <PresentationFormat>Экран (4:3)</PresentationFormat>
  <Paragraphs>89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KMN</cp:lastModifiedBy>
  <cp:revision>60</cp:revision>
  <dcterms:created xsi:type="dcterms:W3CDTF">2014-02-01T15:31:51Z</dcterms:created>
  <dcterms:modified xsi:type="dcterms:W3CDTF">2018-01-07T12:28:13Z</dcterms:modified>
</cp:coreProperties>
</file>