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248681"/>
            <a:ext cx="7848872" cy="2351112"/>
          </a:xfrm>
        </p:spPr>
        <p:txBody>
          <a:bodyPr>
            <a:noAutofit/>
          </a:bodyPr>
          <a:lstStyle/>
          <a:p>
            <a:r>
              <a:rPr lang="ru-RU" i="1" dirty="0">
                <a:solidFill>
                  <a:srgbClr val="002060"/>
                </a:solidFill>
              </a:rPr>
              <a:t>Повернись </a:t>
            </a:r>
            <a:r>
              <a:rPr lang="ru-RU" b="1" i="1" dirty="0">
                <a:solidFill>
                  <a:srgbClr val="002060"/>
                </a:solidFill>
              </a:rPr>
              <a:t>к гостям! </a:t>
            </a:r>
            <a:r>
              <a:rPr lang="ru-RU" i="1" dirty="0">
                <a:solidFill>
                  <a:srgbClr val="002060"/>
                </a:solidFill>
              </a:rPr>
              <a:t>Поздоровайся.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i="1" dirty="0">
                <a:solidFill>
                  <a:srgbClr val="002060"/>
                </a:solidFill>
              </a:rPr>
              <a:t>Улыбнитесь </a:t>
            </a:r>
            <a:r>
              <a:rPr lang="ru-RU" b="1" i="1" dirty="0">
                <a:solidFill>
                  <a:srgbClr val="002060"/>
                </a:solidFill>
              </a:rPr>
              <a:t>другу, подруге</a:t>
            </a:r>
            <a:r>
              <a:rPr lang="ru-RU" i="1" dirty="0">
                <a:solidFill>
                  <a:srgbClr val="002060"/>
                </a:solidFill>
              </a:rPr>
              <a:t>, </a:t>
            </a:r>
            <a:r>
              <a:rPr lang="ru-RU" b="1" i="1" dirty="0">
                <a:solidFill>
                  <a:srgbClr val="002060"/>
                </a:solidFill>
              </a:rPr>
              <a:t>однокласснику, однокласснице!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i="1" dirty="0">
                <a:solidFill>
                  <a:srgbClr val="002060"/>
                </a:solidFill>
              </a:rPr>
              <a:t>Подари улыбку </a:t>
            </a:r>
            <a:r>
              <a:rPr lang="ru-RU" b="1" i="1" dirty="0">
                <a:solidFill>
                  <a:srgbClr val="002060"/>
                </a:solidFill>
              </a:rPr>
              <a:t>учительнице!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07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9392"/>
            <a:ext cx="9143999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105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619268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5400" dirty="0" smtClean="0">
                <a:solidFill>
                  <a:srgbClr val="C00000"/>
                </a:solidFill>
              </a:rPr>
              <a:t> </a:t>
            </a:r>
            <a:r>
              <a:rPr lang="ru-RU" sz="8000" dirty="0" err="1" smtClean="0">
                <a:solidFill>
                  <a:srgbClr val="C00000"/>
                </a:solidFill>
              </a:rPr>
              <a:t>Бгж</a:t>
            </a:r>
            <a:r>
              <a:rPr lang="ru-RU" sz="8000" dirty="0" smtClean="0">
                <a:solidFill>
                  <a:srgbClr val="C0000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ru-RU" sz="8000" dirty="0" err="1" smtClean="0">
                <a:solidFill>
                  <a:srgbClr val="C00000"/>
                </a:solidFill>
              </a:rPr>
              <a:t>кнкл</a:t>
            </a:r>
            <a:r>
              <a:rPr lang="ru-RU" sz="8000" dirty="0" smtClean="0">
                <a:solidFill>
                  <a:srgbClr val="C0000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ru-RU" sz="8000" dirty="0" err="1" smtClean="0">
                <a:solidFill>
                  <a:srgbClr val="C00000"/>
                </a:solidFill>
              </a:rPr>
              <a:t>пйзж</a:t>
            </a:r>
            <a:endParaRPr lang="ru-RU" sz="8000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ru-RU" sz="8000" dirty="0" err="1" smtClean="0">
                <a:solidFill>
                  <a:srgbClr val="C00000"/>
                </a:solidFill>
              </a:rPr>
              <a:t>грзнт</a:t>
            </a:r>
            <a:endParaRPr lang="ru-RU" sz="8000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ru-RU" sz="8000" dirty="0" smtClean="0">
                <a:solidFill>
                  <a:srgbClr val="C00000"/>
                </a:solidFill>
              </a:rPr>
              <a:t> </a:t>
            </a:r>
            <a:r>
              <a:rPr lang="ru-RU" sz="8000" dirty="0" err="1" smtClean="0">
                <a:solidFill>
                  <a:srgbClr val="C00000"/>
                </a:solidFill>
              </a:rPr>
              <a:t>грнм</a:t>
            </a:r>
            <a:endParaRPr lang="ru-RU" sz="8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44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66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6600" dirty="0" smtClean="0">
                <a:solidFill>
                  <a:srgbClr val="C00000"/>
                </a:solidFill>
              </a:rPr>
              <a:t>А </a:t>
            </a:r>
            <a:r>
              <a:rPr lang="ru-RU" sz="6600" dirty="0">
                <a:solidFill>
                  <a:srgbClr val="C00000"/>
                </a:solidFill>
              </a:rPr>
              <a:t>У С У Ф У А У Л У Ь У Т </a:t>
            </a:r>
          </a:p>
        </p:txBody>
      </p:sp>
    </p:spTree>
    <p:extLst>
      <p:ext uri="{BB962C8B-B14F-4D97-AF65-F5344CB8AC3E}">
        <p14:creationId xmlns:p14="http://schemas.microsoft.com/office/powerpoint/2010/main" val="174915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340768"/>
            <a:ext cx="84249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>
                <a:solidFill>
                  <a:schemeClr val="bg1"/>
                </a:solidFill>
              </a:rPr>
              <a:t>-</a:t>
            </a:r>
            <a:r>
              <a:rPr lang="ru-RU" sz="6000" dirty="0" smtClean="0">
                <a:solidFill>
                  <a:schemeClr val="bg1"/>
                </a:solidFill>
              </a:rPr>
              <a:t>прислониться </a:t>
            </a:r>
            <a:r>
              <a:rPr lang="ru-RU" sz="6000" dirty="0">
                <a:solidFill>
                  <a:schemeClr val="bg1"/>
                </a:solidFill>
              </a:rPr>
              <a:t>к </a:t>
            </a:r>
            <a:r>
              <a:rPr lang="ru-RU" sz="6000" dirty="0" smtClean="0">
                <a:solidFill>
                  <a:schemeClr val="bg1"/>
                </a:solidFill>
              </a:rPr>
              <a:t>окну′                                     -пройти </a:t>
            </a:r>
            <a:r>
              <a:rPr lang="ru-RU" sz="6000" dirty="0">
                <a:solidFill>
                  <a:schemeClr val="bg1"/>
                </a:solidFill>
              </a:rPr>
              <a:t>по </a:t>
            </a:r>
            <a:r>
              <a:rPr lang="ru-RU" sz="6000" dirty="0" err="1" smtClean="0">
                <a:solidFill>
                  <a:schemeClr val="bg1"/>
                </a:solidFill>
              </a:rPr>
              <a:t>доро′жке</a:t>
            </a:r>
            <a:r>
              <a:rPr lang="ru-RU" sz="6000" dirty="0" smtClean="0">
                <a:solidFill>
                  <a:schemeClr val="bg1"/>
                </a:solidFill>
              </a:rPr>
              <a:t> </a:t>
            </a:r>
            <a:endParaRPr lang="ru-RU" sz="6000" dirty="0">
              <a:solidFill>
                <a:schemeClr val="bg1"/>
              </a:solidFill>
            </a:endParaRPr>
          </a:p>
          <a:p>
            <a:r>
              <a:rPr lang="ru-RU" sz="6000" dirty="0" smtClean="0">
                <a:solidFill>
                  <a:schemeClr val="bg1"/>
                </a:solidFill>
              </a:rPr>
              <a:t>-наклониться </a:t>
            </a:r>
            <a:r>
              <a:rPr lang="ru-RU" sz="6000" dirty="0">
                <a:solidFill>
                  <a:schemeClr val="bg1"/>
                </a:solidFill>
              </a:rPr>
              <a:t>к </a:t>
            </a:r>
            <a:r>
              <a:rPr lang="ru-RU" sz="6000" dirty="0" smtClean="0">
                <a:solidFill>
                  <a:schemeClr val="bg1"/>
                </a:solidFill>
              </a:rPr>
              <a:t>цветку′                                     -шагать </a:t>
            </a:r>
            <a:r>
              <a:rPr lang="ru-RU" sz="6000" dirty="0">
                <a:solidFill>
                  <a:schemeClr val="bg1"/>
                </a:solidFill>
              </a:rPr>
              <a:t>по </a:t>
            </a:r>
            <a:r>
              <a:rPr lang="ru-RU" sz="6000" dirty="0" err="1" smtClean="0">
                <a:solidFill>
                  <a:schemeClr val="bg1"/>
                </a:solidFill>
              </a:rPr>
              <a:t>те′ни</a:t>
            </a:r>
            <a:r>
              <a:rPr lang="ru-RU" sz="6000" dirty="0" smtClean="0">
                <a:solidFill>
                  <a:schemeClr val="bg1"/>
                </a:solidFill>
              </a:rPr>
              <a:t> </a:t>
            </a:r>
            <a:endParaRPr lang="ru-RU" sz="6000" dirty="0">
              <a:solidFill>
                <a:schemeClr val="bg1"/>
              </a:solidFill>
            </a:endParaRPr>
          </a:p>
          <a:p>
            <a:r>
              <a:rPr lang="ru-RU" sz="6000" dirty="0" smtClean="0">
                <a:solidFill>
                  <a:schemeClr val="bg1"/>
                </a:solidFill>
              </a:rPr>
              <a:t>-подбежать </a:t>
            </a:r>
            <a:r>
              <a:rPr lang="ru-RU" sz="6000" dirty="0">
                <a:solidFill>
                  <a:schemeClr val="bg1"/>
                </a:solidFill>
              </a:rPr>
              <a:t>к </a:t>
            </a:r>
            <a:r>
              <a:rPr lang="ru-RU" sz="6000" dirty="0" smtClean="0">
                <a:solidFill>
                  <a:schemeClr val="bg1"/>
                </a:solidFill>
              </a:rPr>
              <a:t>реке′                                            -подъехали </a:t>
            </a:r>
            <a:r>
              <a:rPr lang="ru-RU" sz="6000" dirty="0">
                <a:solidFill>
                  <a:schemeClr val="bg1"/>
                </a:solidFill>
              </a:rPr>
              <a:t>к </a:t>
            </a:r>
            <a:r>
              <a:rPr lang="ru-RU" sz="6000" dirty="0" err="1" smtClean="0">
                <a:solidFill>
                  <a:schemeClr val="bg1"/>
                </a:solidFill>
              </a:rPr>
              <a:t>бе′регу</a:t>
            </a:r>
            <a:r>
              <a:rPr lang="ru-RU" sz="6000" dirty="0" smtClean="0">
                <a:solidFill>
                  <a:schemeClr val="bg1"/>
                </a:solidFill>
              </a:rPr>
              <a:t> </a:t>
            </a:r>
            <a:endParaRPr lang="ru-RU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92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>
                <a:solidFill>
                  <a:srgbClr val="C00000"/>
                </a:solidFill>
              </a:rPr>
              <a:t>п</a:t>
            </a:r>
            <a:r>
              <a:rPr lang="ru-RU" sz="3600" dirty="0" smtClean="0">
                <a:solidFill>
                  <a:srgbClr val="C00000"/>
                </a:solidFill>
              </a:rPr>
              <a:t>рислониться к окну          пройти по дорожке    </a:t>
            </a:r>
          </a:p>
          <a:p>
            <a:pPr marL="0" indent="0">
              <a:buNone/>
            </a:pPr>
            <a:r>
              <a:rPr lang="ru-RU" sz="3600" dirty="0">
                <a:solidFill>
                  <a:srgbClr val="C00000"/>
                </a:solidFill>
              </a:rPr>
              <a:t>н</a:t>
            </a:r>
            <a:r>
              <a:rPr lang="ru-RU" sz="3600" dirty="0" smtClean="0">
                <a:solidFill>
                  <a:srgbClr val="C00000"/>
                </a:solidFill>
              </a:rPr>
              <a:t>аклониться к цветку         шагать по тени</a:t>
            </a:r>
          </a:p>
          <a:p>
            <a:pPr marL="0" indent="0">
              <a:buNone/>
            </a:pPr>
            <a:r>
              <a:rPr lang="ru-RU" sz="3600" dirty="0">
                <a:solidFill>
                  <a:srgbClr val="C00000"/>
                </a:solidFill>
              </a:rPr>
              <a:t>п</a:t>
            </a:r>
            <a:r>
              <a:rPr lang="ru-RU" sz="3600" dirty="0" smtClean="0">
                <a:solidFill>
                  <a:srgbClr val="C00000"/>
                </a:solidFill>
              </a:rPr>
              <a:t>одбежать к реке                подъехали к берегу</a:t>
            </a:r>
            <a:endParaRPr lang="ru-RU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8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924944"/>
            <a:ext cx="9144000" cy="2592288"/>
          </a:xfrm>
        </p:spPr>
        <p:txBody>
          <a:bodyPr>
            <a:normAutofit/>
          </a:bodyPr>
          <a:lstStyle/>
          <a:p>
            <a:pPr algn="l"/>
            <a:r>
              <a:rPr lang="ru-RU" sz="3600" dirty="0" smtClean="0"/>
              <a:t>Роль в предложении: второстепенный член</a:t>
            </a:r>
            <a:endParaRPr lang="ru-RU" sz="3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2046496"/>
              </p:ext>
            </p:extLst>
          </p:nvPr>
        </p:nvGraphicFramePr>
        <p:xfrm>
          <a:off x="1" y="116632"/>
          <a:ext cx="9144000" cy="2795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642194"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Вопросы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Предлоги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Окончания</a:t>
                      </a:r>
                      <a:endParaRPr lang="ru-RU" sz="4000" dirty="0"/>
                    </a:p>
                  </a:txBody>
                  <a:tcPr/>
                </a:tc>
              </a:tr>
              <a:tr h="209411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Кому? Чему?</a:t>
                      </a:r>
                    </a:p>
                    <a:p>
                      <a:r>
                        <a:rPr lang="ru-RU" sz="3600" dirty="0" smtClean="0"/>
                        <a:t>Где? Куда?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к, по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1-е </a:t>
                      </a:r>
                      <a:r>
                        <a:rPr lang="ru-RU" sz="3600" dirty="0" err="1" smtClean="0"/>
                        <a:t>скл</a:t>
                      </a:r>
                      <a:r>
                        <a:rPr lang="ru-RU" sz="3600" dirty="0" smtClean="0"/>
                        <a:t>: -е</a:t>
                      </a:r>
                    </a:p>
                    <a:p>
                      <a:r>
                        <a:rPr lang="ru-RU" sz="3600" dirty="0" smtClean="0"/>
                        <a:t>2-е </a:t>
                      </a:r>
                      <a:r>
                        <a:rPr lang="ru-RU" sz="3600" dirty="0" err="1" smtClean="0"/>
                        <a:t>скл</a:t>
                      </a:r>
                      <a:r>
                        <a:rPr lang="ru-RU" sz="3600" dirty="0" smtClean="0"/>
                        <a:t>: -у, -ю</a:t>
                      </a:r>
                    </a:p>
                    <a:p>
                      <a:r>
                        <a:rPr lang="ru-RU" sz="3600" dirty="0" smtClean="0"/>
                        <a:t>3-е </a:t>
                      </a:r>
                      <a:r>
                        <a:rPr lang="ru-RU" sz="3600" dirty="0" err="1" smtClean="0"/>
                        <a:t>скл</a:t>
                      </a:r>
                      <a:r>
                        <a:rPr lang="ru-RU" sz="3600" dirty="0" smtClean="0"/>
                        <a:t>: -и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773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i="1" dirty="0">
                <a:latin typeface="Times New Roman"/>
                <a:ea typeface="Calibri"/>
                <a:cs typeface="Times New Roman"/>
              </a:rPr>
              <a:t>Карточка (вставить окончания, указать склонение)</a:t>
            </a:r>
            <a:endParaRPr lang="ru-RU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Ехал по улиц..(..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скл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.), по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площад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.. (..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скл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.).</a:t>
            </a:r>
            <a:endParaRPr lang="ru-RU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Плыл  по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речк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.. (..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скл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.,) по мор.. (..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скл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.).</a:t>
            </a:r>
            <a:endParaRPr lang="ru-RU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Подошёл  к берёз.. (..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скл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.)</a:t>
            </a:r>
            <a:endParaRPr lang="ru-RU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Поднялся  по лестниц.. (..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скл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.).</a:t>
            </a:r>
            <a:endParaRPr lang="ru-RU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Подарил 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сестрёнк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.., (..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скл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.)</a:t>
            </a:r>
            <a:endParaRPr lang="ru-RU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Бежал  к озер... (..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скл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.), к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ручь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.. (..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скл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.)</a:t>
            </a:r>
            <a:endParaRPr lang="ru-RU" sz="12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742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3840303"/>
              </p:ext>
            </p:extLst>
          </p:nvPr>
        </p:nvGraphicFramePr>
        <p:xfrm>
          <a:off x="467544" y="1916832"/>
          <a:ext cx="8229600" cy="14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1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2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3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4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5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6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7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8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9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10</a:t>
                      </a:r>
                      <a:endParaRPr lang="ru-RU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+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-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-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-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+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+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-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+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+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-</a:t>
                      </a:r>
                      <a:endParaRPr lang="ru-RU" sz="4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346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3408"/>
            <a:ext cx="9144000" cy="72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96136" y="-243408"/>
            <a:ext cx="3347864" cy="2592288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3100" dirty="0" smtClean="0">
                <a:solidFill>
                  <a:srgbClr val="FF0000"/>
                </a:solidFill>
              </a:rPr>
              <a:t>- </a:t>
            </a:r>
            <a:r>
              <a:rPr lang="ru-RU" sz="3100" dirty="0">
                <a:solidFill>
                  <a:srgbClr val="FF0000"/>
                </a:solidFill>
              </a:rPr>
              <a:t>Что узнали?</a:t>
            </a:r>
            <a:br>
              <a:rPr lang="ru-RU" sz="3100" dirty="0">
                <a:solidFill>
                  <a:srgbClr val="FF0000"/>
                </a:solidFill>
              </a:rPr>
            </a:br>
            <a:r>
              <a:rPr lang="ru-RU" sz="3100" dirty="0">
                <a:solidFill>
                  <a:srgbClr val="FF0000"/>
                </a:solidFill>
              </a:rPr>
              <a:t>- Чему научились?</a:t>
            </a:r>
            <a:br>
              <a:rPr lang="ru-RU" sz="3100" dirty="0">
                <a:solidFill>
                  <a:srgbClr val="FF0000"/>
                </a:solidFill>
              </a:rPr>
            </a:br>
            <a:r>
              <a:rPr lang="ru-RU" sz="3100" dirty="0">
                <a:solidFill>
                  <a:srgbClr val="FF0000"/>
                </a:solidFill>
              </a:rPr>
              <a:t>Мы повторили….</a:t>
            </a:r>
            <a:br>
              <a:rPr lang="ru-RU" sz="3100" dirty="0">
                <a:solidFill>
                  <a:srgbClr val="FF0000"/>
                </a:solidFill>
              </a:rPr>
            </a:br>
            <a:r>
              <a:rPr lang="ru-RU" sz="3100" dirty="0">
                <a:solidFill>
                  <a:srgbClr val="FF0000"/>
                </a:solidFill>
              </a:rPr>
              <a:t>Мне понравилось…</a:t>
            </a:r>
            <a:br>
              <a:rPr lang="ru-RU" sz="3100" dirty="0">
                <a:solidFill>
                  <a:srgbClr val="FF0000"/>
                </a:solidFill>
              </a:rPr>
            </a:br>
            <a:r>
              <a:rPr lang="ru-RU" sz="3100" dirty="0">
                <a:solidFill>
                  <a:srgbClr val="FF0000"/>
                </a:solidFill>
              </a:rPr>
              <a:t>Мне было трудно….</a:t>
            </a:r>
            <a:br>
              <a:rPr lang="ru-RU" sz="3100" dirty="0">
                <a:solidFill>
                  <a:srgbClr val="FF0000"/>
                </a:solidFill>
              </a:rPr>
            </a:br>
            <a:r>
              <a:rPr lang="ru-RU" sz="3100" dirty="0">
                <a:solidFill>
                  <a:srgbClr val="FF0000"/>
                </a:solidFill>
              </a:rPr>
              <a:t/>
            </a:r>
            <a:br>
              <a:rPr lang="ru-RU" sz="3100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19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190</Words>
  <Application>Microsoft Office PowerPoint</Application>
  <PresentationFormat>Экран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Роль в предложении: второстепенный член</vt:lpstr>
      <vt:lpstr>Презентация PowerPoint</vt:lpstr>
      <vt:lpstr>Презентация PowerPoint</vt:lpstr>
      <vt:lpstr>  - Что узнали? - Чему научились? Мы повторили…. Мне понравилось… Мне было трудно….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Наталья</cp:lastModifiedBy>
  <cp:revision>12</cp:revision>
  <dcterms:created xsi:type="dcterms:W3CDTF">2017-11-30T14:01:04Z</dcterms:created>
  <dcterms:modified xsi:type="dcterms:W3CDTF">2018-01-16T15:29:38Z</dcterms:modified>
</cp:coreProperties>
</file>