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5" r:id="rId1"/>
  </p:sldMasterIdLst>
  <p:notesMasterIdLst>
    <p:notesMasterId r:id="rId34"/>
  </p:notesMasterIdLst>
  <p:sldIdLst>
    <p:sldId id="256" r:id="rId2"/>
    <p:sldId id="258" r:id="rId3"/>
    <p:sldId id="281" r:id="rId4"/>
    <p:sldId id="297" r:id="rId5"/>
    <p:sldId id="296" r:id="rId6"/>
    <p:sldId id="257" r:id="rId7"/>
    <p:sldId id="284" r:id="rId8"/>
    <p:sldId id="259" r:id="rId9"/>
    <p:sldId id="261" r:id="rId10"/>
    <p:sldId id="282" r:id="rId11"/>
    <p:sldId id="283" r:id="rId12"/>
    <p:sldId id="275" r:id="rId13"/>
    <p:sldId id="286" r:id="rId14"/>
    <p:sldId id="285" r:id="rId15"/>
    <p:sldId id="272" r:id="rId16"/>
    <p:sldId id="276" r:id="rId17"/>
    <p:sldId id="291" r:id="rId18"/>
    <p:sldId id="293" r:id="rId19"/>
    <p:sldId id="295" r:id="rId20"/>
    <p:sldId id="265" r:id="rId21"/>
    <p:sldId id="279" r:id="rId22"/>
    <p:sldId id="264" r:id="rId23"/>
    <p:sldId id="280" r:id="rId24"/>
    <p:sldId id="269" r:id="rId25"/>
    <p:sldId id="271" r:id="rId26"/>
    <p:sldId id="294" r:id="rId27"/>
    <p:sldId id="278" r:id="rId28"/>
    <p:sldId id="263" r:id="rId29"/>
    <p:sldId id="292" r:id="rId30"/>
    <p:sldId id="288" r:id="rId31"/>
    <p:sldId id="274" r:id="rId32"/>
    <p:sldId id="290" r:id="rId3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393A17-A626-4D23-AB3D-AA171E488AF8}" type="datetimeFigureOut">
              <a:rPr lang="ru-RU" smtClean="0"/>
              <a:pPr/>
              <a:t>20.03.2018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41AD76-0A46-425C-9CF2-75452F7B1F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727460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41AD76-0A46-425C-9CF2-75452F7B1F6D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34199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602126-7357-4BBB-85B6-D070040E6014}" type="datetimeFigureOut">
              <a:rPr lang="ru-RU" smtClean="0"/>
              <a:pPr>
                <a:defRPr/>
              </a:pPr>
              <a:t>20.03.2018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C7299EE-C1AD-420F-89B2-F620DD30136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93DA43-515E-4B49-B7DA-0F8640A65FD3}" type="datetimeFigureOut">
              <a:rPr lang="ru-RU" smtClean="0"/>
              <a:pPr>
                <a:defRPr/>
              </a:pPr>
              <a:t>20.03.2018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609077-A1A6-40B8-BED2-6A9A677A9F2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DB8A0F-F2FD-4BAF-9D2F-B84D026D5B60}" type="datetimeFigureOut">
              <a:rPr lang="ru-RU" smtClean="0"/>
              <a:pPr>
                <a:defRPr/>
              </a:pPr>
              <a:t>20.03.2018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1A4065-103B-4333-988E-27B0D705D04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554163"/>
            <a:ext cx="4267200" cy="4525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24400" y="1554163"/>
            <a:ext cx="4267200" cy="21859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24400" y="3892550"/>
            <a:ext cx="42672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6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D9CB2F-C29C-4935-8E64-FE09706687A0}" type="datetimeFigureOut">
              <a:rPr lang="ru-RU"/>
              <a:pPr>
                <a:defRPr/>
              </a:pPr>
              <a:t>20.03.2018</a:t>
            </a:fld>
            <a:endParaRPr lang="ru-RU"/>
          </a:p>
        </p:txBody>
      </p:sp>
      <p:sp>
        <p:nvSpPr>
          <p:cNvPr id="7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05D64-2CDC-497A-9063-D82BFCDAE8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C72C24-DF1A-429A-A3CF-F0DB95A379A1}" type="datetimeFigureOut">
              <a:rPr lang="ru-RU" smtClean="0"/>
              <a:pPr>
                <a:defRPr/>
              </a:pPr>
              <a:t>20.03.2018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BB0E3A-A096-4B18-A895-9446166689F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E62DA20-26EF-4B46-8B77-A8EB4DDA4D46}" type="datetimeFigureOut">
              <a:rPr lang="ru-RU" smtClean="0"/>
              <a:pPr>
                <a:defRPr/>
              </a:pPr>
              <a:t>20.03.2018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786864-C8D0-4FB7-A65A-C4C1CC6A566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3B37A22-446B-47D7-AC6B-1F3BACF7DB8C}" type="datetimeFigureOut">
              <a:rPr lang="ru-RU" smtClean="0"/>
              <a:pPr>
                <a:defRPr/>
              </a:pPr>
              <a:t>20.03.2018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0A2878-0FB4-45B5-8F81-43C89289391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3424A8-669C-43AE-83A5-899027FA3656}" type="datetimeFigureOut">
              <a:rPr lang="ru-RU" smtClean="0"/>
              <a:pPr>
                <a:defRPr/>
              </a:pPr>
              <a:t>20.03.2018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245B88-AD78-4C7A-ADA8-767203ECA77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97D7BBA-7555-4FD9-86A3-A734BED78080}" type="datetimeFigureOut">
              <a:rPr lang="ru-RU" smtClean="0"/>
              <a:pPr>
                <a:defRPr/>
              </a:pPr>
              <a:t>20.03.2018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7979A4-59DC-4D1C-BE17-09768020217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9C3D75-900F-4E62-85EF-85950E685518}" type="datetimeFigureOut">
              <a:rPr lang="ru-RU" smtClean="0"/>
              <a:pPr>
                <a:defRPr/>
              </a:pPr>
              <a:t>20.03.2018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ACC88F-00E3-4670-832B-31144C50EB8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F0248D-B8B6-4EBE-92D7-93678175C6AD}" type="datetimeFigureOut">
              <a:rPr lang="ru-RU" smtClean="0"/>
              <a:pPr>
                <a:defRPr/>
              </a:pPr>
              <a:t>20.03.2018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7BFDCB-06CB-4A4A-8B25-A81C38D0187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0175C84-8075-46DE-B103-8D3E8A22603E}" type="datetimeFigureOut">
              <a:rPr lang="ru-RU" smtClean="0"/>
              <a:pPr>
                <a:defRPr/>
              </a:pPr>
              <a:t>20.03.2018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EBBC2F5-DC95-4F6D-9AB3-A5D6F96443D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32369EC-2355-4F3C-AF6A-DBE0EF7A650C}" type="datetimeFigureOut">
              <a:rPr lang="ru-RU" smtClean="0"/>
              <a:pPr>
                <a:defRPr/>
              </a:pPr>
              <a:t>20.03.2018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99AF5A1-E3A8-4D56-90F5-B7230BCFD54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6" r:id="rId1"/>
    <p:sldLayoutId id="2147484007" r:id="rId2"/>
    <p:sldLayoutId id="2147484008" r:id="rId3"/>
    <p:sldLayoutId id="2147484009" r:id="rId4"/>
    <p:sldLayoutId id="2147484010" r:id="rId5"/>
    <p:sldLayoutId id="2147484011" r:id="rId6"/>
    <p:sldLayoutId id="2147484012" r:id="rId7"/>
    <p:sldLayoutId id="2147484013" r:id="rId8"/>
    <p:sldLayoutId id="2147484014" r:id="rId9"/>
    <p:sldLayoutId id="2147484015" r:id="rId10"/>
    <p:sldLayoutId id="2147484016" r:id="rId11"/>
    <p:sldLayoutId id="2147484017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428625"/>
            <a:ext cx="7704856" cy="5808663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 lnSpcReduction="10000"/>
          </a:bodyPr>
          <a:lstStyle/>
          <a:p>
            <a:pPr eaLnBrk="1" hangingPunct="1"/>
            <a:endParaRPr lang="ru-RU" sz="1400" b="1" dirty="0" smtClean="0">
              <a:solidFill>
                <a:srgbClr val="000066"/>
              </a:solidFill>
            </a:endParaRPr>
          </a:p>
          <a:p>
            <a:pPr eaLnBrk="1" hangingPunct="1"/>
            <a:r>
              <a:rPr lang="ru-RU" sz="3600" dirty="0" err="1" smtClean="0">
                <a:solidFill>
                  <a:schemeClr val="hlink"/>
                </a:solidFill>
              </a:rPr>
              <a:t>Воспитательно</a:t>
            </a:r>
            <a:r>
              <a:rPr lang="ru-RU" sz="3600" dirty="0" smtClean="0">
                <a:solidFill>
                  <a:schemeClr val="hlink"/>
                </a:solidFill>
              </a:rPr>
              <a:t>-образовательный проект по нравственно-патриотическому воспитанию дошкольников</a:t>
            </a:r>
          </a:p>
          <a:p>
            <a:pPr eaLnBrk="1" hangingPunct="1"/>
            <a:r>
              <a:rPr lang="ru-RU" sz="4800" i="1" dirty="0" smtClean="0">
                <a:solidFill>
                  <a:schemeClr val="hlink"/>
                </a:solidFill>
              </a:rPr>
              <a:t>«Воспитываем патриотов».</a:t>
            </a:r>
          </a:p>
          <a:p>
            <a:pPr eaLnBrk="1" hangingPunct="1"/>
            <a:endParaRPr lang="ru-RU" sz="1400" dirty="0" smtClean="0">
              <a:solidFill>
                <a:schemeClr val="hlink"/>
              </a:solidFill>
            </a:endParaRPr>
          </a:p>
          <a:p>
            <a:pPr eaLnBrk="1" hangingPunct="1"/>
            <a:endParaRPr lang="ru-RU" sz="1400" dirty="0" smtClean="0">
              <a:solidFill>
                <a:schemeClr val="hlink"/>
              </a:solidFill>
            </a:endParaRPr>
          </a:p>
          <a:p>
            <a:pPr eaLnBrk="1" hangingPunct="1"/>
            <a:endParaRPr lang="ru-RU" sz="1400" dirty="0" smtClean="0">
              <a:solidFill>
                <a:schemeClr val="hlink"/>
              </a:solidFill>
            </a:endParaRPr>
          </a:p>
          <a:p>
            <a:pPr eaLnBrk="1" hangingPunct="1"/>
            <a:endParaRPr lang="ru-RU" sz="1400" dirty="0" smtClean="0">
              <a:solidFill>
                <a:schemeClr val="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295650" y="637401"/>
            <a:ext cx="226344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747688428"/>
              </p:ext>
            </p:extLst>
          </p:nvPr>
        </p:nvGraphicFramePr>
        <p:xfrm>
          <a:off x="0" y="692697"/>
          <a:ext cx="9144000" cy="61653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0134"/>
                <a:gridCol w="8653866"/>
              </a:tblGrid>
              <a:tr h="6539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Месяц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Содержание организованной образовательной </a:t>
                      </a:r>
                      <a:r>
                        <a:rPr lang="ru-RU" sz="1200" dirty="0" smtClean="0">
                          <a:effectLst/>
                        </a:rPr>
                        <a:t>деятельности.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544902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Сентябрь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«Моя семья»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1. Анкетирование родителей по проекту «Воспитываем патриотов». Предложить родителям принять участие в создании предметно-развивающей среды группы.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2. Составление рассказов детьми по теме: «Я расскажу вам о своей семье». (Речевое развитие)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3. Составление родословного древа при участии ребенка, выявление родных являющихся участниками войны. (отметить на древе звездочкой</a:t>
                      </a:r>
                      <a:r>
                        <a:rPr lang="ru-RU" sz="1100" dirty="0" smtClean="0">
                          <a:effectLst/>
                        </a:rPr>
                        <a:t>).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322158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Октябрь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«Мой город, в котором я </a:t>
                      </a:r>
                      <a:r>
                        <a:rPr lang="ru-RU" sz="1100" dirty="0" smtClean="0">
                          <a:effectLst/>
                        </a:rPr>
                        <a:t>живу.»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1. Знакомство с картой г. Тейково. Познавательная игра «Путешествие Георгиевской ленточки» (отметить на карте Георгиевской ленточкой улицы названные именами героев войны). (Познавательное </a:t>
                      </a:r>
                      <a:r>
                        <a:rPr lang="ru-RU" sz="1100" dirty="0" smtClean="0">
                          <a:effectLst/>
                        </a:rPr>
                        <a:t>развитие.)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2. Составление коллективного рассказа детьми о родном городе. (Речевое </a:t>
                      </a:r>
                      <a:r>
                        <a:rPr lang="ru-RU" sz="1100" dirty="0" smtClean="0">
                          <a:effectLst/>
                        </a:rPr>
                        <a:t>развитие.)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3. </a:t>
                      </a:r>
                      <a:r>
                        <a:rPr lang="ru-RU" sz="1100" dirty="0" err="1">
                          <a:effectLst/>
                        </a:rPr>
                        <a:t>Фото-выставка</a:t>
                      </a:r>
                      <a:r>
                        <a:rPr lang="ru-RU" sz="1100" dirty="0">
                          <a:effectLst/>
                        </a:rPr>
                        <a:t>: «Город Тейково прежний и сейчас</a:t>
                      </a:r>
                      <a:r>
                        <a:rPr lang="ru-RU" sz="1100" dirty="0" smtClean="0">
                          <a:effectLst/>
                        </a:rPr>
                        <a:t>». </a:t>
                      </a:r>
                      <a:r>
                        <a:rPr lang="ru-RU" sz="1100" dirty="0">
                          <a:effectLst/>
                        </a:rPr>
                        <a:t>(Познавательное </a:t>
                      </a:r>
                      <a:r>
                        <a:rPr lang="ru-RU" sz="1100" dirty="0" smtClean="0">
                          <a:effectLst/>
                        </a:rPr>
                        <a:t>развитие.)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544902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Ноябрь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«Наша </a:t>
                      </a:r>
                      <a:r>
                        <a:rPr lang="ru-RU" sz="1100" dirty="0" smtClean="0">
                          <a:effectLst/>
                        </a:rPr>
                        <a:t>Родина-Россия.»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1.  «Моя страна». Формирование у детей представлений об истории, культуре, традициях народа. (Познавательное </a:t>
                      </a:r>
                      <a:r>
                        <a:rPr lang="ru-RU" sz="1100" dirty="0" smtClean="0">
                          <a:effectLst/>
                        </a:rPr>
                        <a:t>развитие.).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2. «Символика России». Прослушивание гимна России, раскрашивание нарисованного флага. (Художественно-эстетическое </a:t>
                      </a:r>
                      <a:r>
                        <a:rPr lang="ru-RU" sz="1100" dirty="0" smtClean="0">
                          <a:effectLst/>
                        </a:rPr>
                        <a:t>развитие.)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3. Родительское собрание на тему: «Воспитываем патриотов» . Привлечение родителей к вопросам нравственно-патриотического воспитания детей.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99413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Декабрь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«Москва-главный город нашей </a:t>
                      </a:r>
                      <a:r>
                        <a:rPr lang="ru-RU" sz="1100" dirty="0" smtClean="0">
                          <a:effectLst/>
                        </a:rPr>
                        <a:t>Родины.»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1.  Экскурсия по красной площади (по иллюстрациям). (Познавательное </a:t>
                      </a:r>
                      <a:r>
                        <a:rPr lang="ru-RU" sz="1100" dirty="0" smtClean="0">
                          <a:effectLst/>
                        </a:rPr>
                        <a:t>развитие.)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2. Заучивание наизусть стихотворений о Москве ( М. Цветаева «Золотая моя Москва!», Ф. Глинка «Москва</a:t>
                      </a:r>
                      <a:r>
                        <a:rPr lang="ru-RU" sz="1100" dirty="0" smtClean="0">
                          <a:effectLst/>
                        </a:rPr>
                        <a:t>»).(Развитие речи.)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3. Аппликация «Башня Московского кремля». (Художественно-эстетическое </a:t>
                      </a:r>
                      <a:r>
                        <a:rPr lang="ru-RU" sz="1100" dirty="0" smtClean="0">
                          <a:effectLst/>
                        </a:rPr>
                        <a:t>развитие.)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79512" y="0"/>
            <a:ext cx="87849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 smtClean="0"/>
              <a:t>План проведений мероприятий в </a:t>
            </a:r>
            <a:r>
              <a:rPr lang="ru-RU" sz="1400" b="1" i="1" dirty="0"/>
              <a:t>1ой старшей </a:t>
            </a:r>
            <a:r>
              <a:rPr lang="ru-RU" sz="1400" b="1" i="1" dirty="0" smtClean="0"/>
              <a:t>группе МБДОУ № 10 по проекту «Воспитываем патриотов», посвященному 70летию </a:t>
            </a:r>
            <a:r>
              <a:rPr lang="ru-RU" sz="1400" b="1" i="1" dirty="0"/>
              <a:t>победы над фашизмом в Великой Отечественной Войне.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63818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981099844"/>
              </p:ext>
            </p:extLst>
          </p:nvPr>
        </p:nvGraphicFramePr>
        <p:xfrm>
          <a:off x="0" y="0"/>
          <a:ext cx="8964488" cy="67413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80511"/>
                <a:gridCol w="8483977"/>
              </a:tblGrid>
              <a:tr h="1430793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Январь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49" marR="53649" marT="0" marB="0" vert="vert2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«Сильные могучие богатыри славной Руси»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1. Рассматривание картины «Богатыри» В. Васнецова. Составление рассказа по картине. (Познавательное развитие)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2. Слушанье в записи былин об Илье Муромце, </a:t>
                      </a:r>
                      <a:r>
                        <a:rPr lang="ru-RU" sz="900" dirty="0" err="1">
                          <a:effectLst/>
                        </a:rPr>
                        <a:t>Меките</a:t>
                      </a:r>
                      <a:r>
                        <a:rPr lang="ru-RU" sz="900" dirty="0">
                          <a:effectLst/>
                        </a:rPr>
                        <a:t>  </a:t>
                      </a:r>
                      <a:r>
                        <a:rPr lang="ru-RU" sz="900" dirty="0" err="1">
                          <a:effectLst/>
                        </a:rPr>
                        <a:t>Селяниновиче</a:t>
                      </a:r>
                      <a:r>
                        <a:rPr lang="ru-RU" sz="900" dirty="0">
                          <a:effectLst/>
                        </a:rPr>
                        <a:t>, Никите Кожемяке. Беседа: «О характере богатырей Руси». ( Художественно-эстетическое развитие)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3. Лепка: «Конь богатыря». ( Художественно-эстетическое развитие)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49" marR="53649" marT="0" marB="0"/>
                </a:tc>
              </a:tr>
              <a:tr h="1430793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Февраль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49" marR="53649" marT="0" marB="0" vert="vert2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«Наши </a:t>
                      </a:r>
                      <a:r>
                        <a:rPr lang="ru-RU" sz="900" dirty="0" smtClean="0">
                          <a:effectLst/>
                        </a:rPr>
                        <a:t>защитники.»</a:t>
                      </a:r>
                      <a:endParaRPr lang="ru-RU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1. Объяснение смысла пословиц о храбрости и героизме воинов (« Смелость города берет», «Тот герой, кто за Родину горой). </a:t>
                      </a:r>
                      <a:r>
                        <a:rPr lang="ru-RU" sz="900" dirty="0" smtClean="0">
                          <a:effectLst/>
                        </a:rPr>
                        <a:t>(Развитие</a:t>
                      </a:r>
                      <a:r>
                        <a:rPr lang="ru-RU" sz="900" baseline="0" dirty="0" smtClean="0">
                          <a:effectLst/>
                        </a:rPr>
                        <a:t> речи.</a:t>
                      </a:r>
                      <a:r>
                        <a:rPr lang="ru-RU" sz="900" dirty="0" smtClean="0">
                          <a:effectLst/>
                        </a:rPr>
                        <a:t>)</a:t>
                      </a:r>
                      <a:endParaRPr lang="ru-RU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2.Встреча детей с приглашенными военнослужащими – ракетчиками. Рассказ пап о службе в армии. (Познавательное развитие)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3. Изготовление подарков для пап и дедушек к  Дню защитника Отечества. (Художественно-эстетическое развитие)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49" marR="53649" marT="0" marB="0"/>
                </a:tc>
              </a:tr>
              <a:tr h="1430793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Март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49" marR="53649" marT="0" marB="0" vert="vert2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«Они прославили </a:t>
                      </a:r>
                      <a:r>
                        <a:rPr lang="ru-RU" sz="900" dirty="0" smtClean="0">
                          <a:effectLst/>
                        </a:rPr>
                        <a:t>Россию.»</a:t>
                      </a:r>
                      <a:endParaRPr lang="ru-RU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1. «Дети-герои». Продолжать знакомить детей с маленькими героями Великой Отечественной Войны. (Леня Голиков, Марат </a:t>
                      </a:r>
                      <a:r>
                        <a:rPr lang="ru-RU" sz="900" dirty="0" err="1">
                          <a:effectLst/>
                        </a:rPr>
                        <a:t>Казей</a:t>
                      </a:r>
                      <a:r>
                        <a:rPr lang="ru-RU" sz="900" dirty="0">
                          <a:effectLst/>
                        </a:rPr>
                        <a:t> и т.д.) (Познавательное развитие)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2.Предложить родителям  собрать информацию о бабушках и дедушках, участвующих в Великой </a:t>
                      </a:r>
                      <a:r>
                        <a:rPr lang="ru-RU" sz="900" dirty="0" smtClean="0">
                          <a:effectLst/>
                        </a:rPr>
                        <a:t>Отечественной </a:t>
                      </a:r>
                      <a:r>
                        <a:rPr lang="ru-RU" sz="900" dirty="0">
                          <a:effectLst/>
                        </a:rPr>
                        <a:t>Войне. (фото, ксерокопии писем, грамот). Создание альбома «Они прославили Россию</a:t>
                      </a:r>
                      <a:r>
                        <a:rPr lang="ru-RU" sz="900" dirty="0" smtClean="0">
                          <a:effectLst/>
                        </a:rPr>
                        <a:t>».(Познавательное развитие.)</a:t>
                      </a:r>
                      <a:endParaRPr lang="ru-RU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3. Конкурс чтецов «Этих дней не смолкнет слава</a:t>
                      </a:r>
                      <a:r>
                        <a:rPr lang="ru-RU" sz="900" dirty="0" smtClean="0">
                          <a:effectLst/>
                        </a:rPr>
                        <a:t>».(Развитие речи.)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49" marR="53649" marT="0" marB="0"/>
                </a:tc>
              </a:tr>
              <a:tr h="1430793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Апрель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49" marR="53649" marT="0" marB="0" vert="vert2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«Нет в России семьи такой, где б не памятен был свой </a:t>
                      </a:r>
                      <a:r>
                        <a:rPr lang="ru-RU" sz="900" dirty="0" smtClean="0">
                          <a:effectLst/>
                        </a:rPr>
                        <a:t>герой.»</a:t>
                      </a:r>
                      <a:endParaRPr lang="ru-RU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1. Беседа: « Какие памятники видели в нашем городе?» «Где расположены?». Рассматривание буклетов с историческими памятниками  Великой Отечественной Войны. (Познавательное </a:t>
                      </a:r>
                      <a:r>
                        <a:rPr lang="ru-RU" sz="900" dirty="0" smtClean="0">
                          <a:effectLst/>
                        </a:rPr>
                        <a:t>развитие.)</a:t>
                      </a:r>
                      <a:endParaRPr lang="ru-RU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2. Чтение: «Почему Армия всем родная», «Дедушкин орден» А. </a:t>
                      </a:r>
                      <a:r>
                        <a:rPr lang="ru-RU" sz="900" dirty="0" smtClean="0">
                          <a:effectLst/>
                        </a:rPr>
                        <a:t>Митяев (Развитие речи.)</a:t>
                      </a:r>
                      <a:endParaRPr lang="ru-RU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3. Разучивание песни «День победы» В. </a:t>
                      </a:r>
                      <a:r>
                        <a:rPr lang="ru-RU" sz="900" dirty="0" smtClean="0">
                          <a:effectLst/>
                        </a:rPr>
                        <a:t>Харитонова. </a:t>
                      </a:r>
                      <a:r>
                        <a:rPr lang="ru-RU" sz="900" dirty="0">
                          <a:effectLst/>
                        </a:rPr>
                        <a:t>Беседа по содержанию произведения.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 ( Художественно-эстетическое </a:t>
                      </a:r>
                      <a:r>
                        <a:rPr lang="ru-RU" sz="900" dirty="0" smtClean="0">
                          <a:effectLst/>
                        </a:rPr>
                        <a:t>развитие.)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49" marR="53649" marT="0" marB="0"/>
                </a:tc>
              </a:tr>
              <a:tr h="1018198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Май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49" marR="53649" marT="0" marB="0" vert="vert2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«Этот День </a:t>
                      </a:r>
                      <a:r>
                        <a:rPr lang="ru-RU" sz="900" dirty="0" smtClean="0">
                          <a:effectLst/>
                        </a:rPr>
                        <a:t>Победы.»</a:t>
                      </a:r>
                      <a:endParaRPr lang="ru-RU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1. Составление детьми благодарственных писем ветеранам войны. (Речевое </a:t>
                      </a:r>
                      <a:r>
                        <a:rPr lang="ru-RU" sz="900" dirty="0" smtClean="0">
                          <a:effectLst/>
                        </a:rPr>
                        <a:t>развитие.)</a:t>
                      </a:r>
                      <a:endParaRPr lang="ru-RU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2. Выставка рисунков «Война глазами детей» (Художественно-эстетическое </a:t>
                      </a:r>
                      <a:r>
                        <a:rPr lang="ru-RU" sz="900" dirty="0" smtClean="0">
                          <a:effectLst/>
                        </a:rPr>
                        <a:t>развитие.)</a:t>
                      </a:r>
                      <a:endParaRPr lang="ru-RU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3. Посещение памятника И. И. </a:t>
                      </a:r>
                      <a:r>
                        <a:rPr lang="ru-RU" sz="900" dirty="0" err="1">
                          <a:effectLst/>
                        </a:rPr>
                        <a:t>Новоженову</a:t>
                      </a:r>
                      <a:r>
                        <a:rPr lang="ru-RU" sz="900" dirty="0">
                          <a:effectLst/>
                        </a:rPr>
                        <a:t>,  возложение венка. 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49" marR="53649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075171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/>
          </p:cNvSpPr>
          <p:nvPr>
            <p:ph type="title"/>
          </p:nvPr>
        </p:nvSpPr>
        <p:spPr bwMode="auto">
          <a:xfrm>
            <a:off x="250825" y="457200"/>
            <a:ext cx="8740775" cy="4627563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endParaRPr lang="ru-RU" sz="4400" b="1" i="1" cap="none" dirty="0" smtClean="0">
              <a:effectLst/>
            </a:endParaRPr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757126558"/>
              </p:ext>
            </p:extLst>
          </p:nvPr>
        </p:nvGraphicFramePr>
        <p:xfrm>
          <a:off x="-4" y="328554"/>
          <a:ext cx="9144003" cy="67728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27588"/>
                <a:gridCol w="1011683"/>
                <a:gridCol w="1570468"/>
                <a:gridCol w="1093445"/>
                <a:gridCol w="1166969"/>
                <a:gridCol w="1917499"/>
                <a:gridCol w="1556351"/>
              </a:tblGrid>
              <a:tr h="5529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100" dirty="0">
                          <a:effectLst/>
                        </a:rPr>
                        <a:t>Месяц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6" marR="605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100">
                          <a:effectLst/>
                        </a:rPr>
                        <a:t>Родительские собрания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6" marR="605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100">
                          <a:effectLst/>
                        </a:rPr>
                        <a:t>Наглядная агитация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6" marR="605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100">
                          <a:effectLst/>
                        </a:rPr>
                        <a:t>Тема консультации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6" marR="605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100">
                          <a:effectLst/>
                        </a:rPr>
                        <a:t>Папка-передвижка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6" marR="605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100">
                          <a:effectLst/>
                        </a:rPr>
                        <a:t>Индивидуальная работа  родителями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6" marR="605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100">
                          <a:effectLst/>
                        </a:rPr>
                        <a:t>Делимся опытом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6" marR="60536" marT="0" marB="0"/>
                </a:tc>
              </a:tr>
              <a:tr h="14746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100">
                          <a:effectLst/>
                        </a:rPr>
                        <a:t>Сентябрь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6" marR="605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100" dirty="0">
                          <a:effectLst/>
                        </a:rPr>
                        <a:t>Родительское собрание на тему: «Основные задачи работы группы на 2014-2015 учебный </a:t>
                      </a:r>
                      <a:r>
                        <a:rPr lang="ru-RU" sz="1100" dirty="0" smtClean="0">
                          <a:effectLst/>
                        </a:rPr>
                        <a:t>год.»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6" marR="605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100" dirty="0">
                          <a:effectLst/>
                        </a:rPr>
                        <a:t>Непосредственно образовательная деятельность. «Модель воспитательного процесса на </a:t>
                      </a:r>
                      <a:r>
                        <a:rPr lang="ru-RU" sz="1100" dirty="0" smtClean="0">
                          <a:effectLst/>
                        </a:rPr>
                        <a:t>день.»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6" marR="605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100" dirty="0">
                          <a:effectLst/>
                        </a:rPr>
                        <a:t>«Возрастные особенности детей 5-6 года </a:t>
                      </a:r>
                      <a:r>
                        <a:rPr lang="ru-RU" sz="1100" dirty="0" smtClean="0">
                          <a:effectLst/>
                        </a:rPr>
                        <a:t>жизни.»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6" marR="605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100" dirty="0">
                          <a:effectLst/>
                        </a:rPr>
                        <a:t>«Значение режима дня в жизни ребенка»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6" marR="605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100" dirty="0">
                          <a:effectLst/>
                        </a:rPr>
                        <a:t>Анкетирование родителей по проекту. Предложить родителям принять участие в организации библиотеки в группе по теме: «Воспитываем патриотов</a:t>
                      </a:r>
                      <a:r>
                        <a:rPr lang="ru-RU" sz="1100" dirty="0" smtClean="0">
                          <a:effectLst/>
                        </a:rPr>
                        <a:t>».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6" marR="605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100" dirty="0">
                          <a:effectLst/>
                        </a:rPr>
                        <a:t>Познакомить родителей с организацией работы, задачами, целями по проекту группы «Воспитываем патриотов</a:t>
                      </a:r>
                      <a:r>
                        <a:rPr lang="ru-RU" sz="1100" dirty="0" smtClean="0">
                          <a:effectLst/>
                        </a:rPr>
                        <a:t>».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6" marR="60536" marT="0" marB="0"/>
                </a:tc>
              </a:tr>
              <a:tr h="14709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100">
                          <a:effectLst/>
                        </a:rPr>
                        <a:t>Октябрь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6" marR="605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6" marR="605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100" dirty="0">
                          <a:effectLst/>
                        </a:rPr>
                        <a:t>«</a:t>
                      </a:r>
                      <a:r>
                        <a:rPr lang="ru-RU" sz="1100" dirty="0" smtClean="0">
                          <a:effectLst/>
                        </a:rPr>
                        <a:t>Русь-защитница.» </a:t>
                      </a:r>
                      <a:r>
                        <a:rPr lang="ru-RU" sz="1100" dirty="0">
                          <a:effectLst/>
                        </a:rPr>
                        <a:t>«Слово о полку </a:t>
                      </a:r>
                      <a:r>
                        <a:rPr lang="ru-RU" sz="1100" dirty="0" smtClean="0">
                          <a:effectLst/>
                        </a:rPr>
                        <a:t>Игореве.»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6" marR="605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100" dirty="0">
                          <a:effectLst/>
                        </a:rPr>
                        <a:t>«Роль семьи в воспитании патриотических чувств у </a:t>
                      </a:r>
                      <a:r>
                        <a:rPr lang="ru-RU" sz="1100" dirty="0" smtClean="0">
                          <a:effectLst/>
                        </a:rPr>
                        <a:t>дошкольников.»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6" marR="605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100" dirty="0">
                          <a:effectLst/>
                        </a:rPr>
                        <a:t>«Гуляем, наблюдаем, говорим. На что нужно обратить внимание во время </a:t>
                      </a:r>
                      <a:r>
                        <a:rPr lang="ru-RU" sz="1100" dirty="0" smtClean="0">
                          <a:effectLst/>
                        </a:rPr>
                        <a:t>прогулок.»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6" marR="605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100" dirty="0">
                          <a:effectLst/>
                        </a:rPr>
                        <a:t>Предложить родителям Даши, Руслана, Иры, Яши принять участие в осеннем развлечении «Хлеб всему голова</a:t>
                      </a:r>
                      <a:r>
                        <a:rPr lang="ru-RU" sz="1100" dirty="0" smtClean="0">
                          <a:effectLst/>
                        </a:rPr>
                        <a:t>».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6" marR="605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100" dirty="0">
                          <a:effectLst/>
                        </a:rPr>
                        <a:t>Выставка поделок из природного материала «Сказочные богатыри</a:t>
                      </a:r>
                      <a:r>
                        <a:rPr lang="ru-RU" sz="1100" dirty="0" smtClean="0">
                          <a:effectLst/>
                        </a:rPr>
                        <a:t>».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6" marR="60536" marT="0" marB="0"/>
                </a:tc>
              </a:tr>
              <a:tr h="14709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100">
                          <a:effectLst/>
                        </a:rPr>
                        <a:t>Ноябрь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6" marR="605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6" marR="605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100" dirty="0">
                          <a:effectLst/>
                        </a:rPr>
                        <a:t>«Быт и традиции </a:t>
                      </a:r>
                      <a:r>
                        <a:rPr lang="ru-RU" sz="1100" dirty="0" smtClean="0">
                          <a:effectLst/>
                        </a:rPr>
                        <a:t>России.»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6" marR="605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100" dirty="0">
                          <a:effectLst/>
                        </a:rPr>
                        <a:t>«Как воспитать у ребенка уважение к людям старшего </a:t>
                      </a:r>
                      <a:r>
                        <a:rPr lang="ru-RU" sz="1100" dirty="0" smtClean="0">
                          <a:effectLst/>
                        </a:rPr>
                        <a:t>поколения.»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6" marR="605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100" dirty="0">
                          <a:effectLst/>
                        </a:rPr>
                        <a:t>Роль примера взрослых в воспитании детей дошкольного возраста.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6" marR="605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100" dirty="0">
                          <a:effectLst/>
                        </a:rPr>
                        <a:t>Предложить родителям Дани Шульги и Леры Романенко договориться с заместителем командира воинской части об экскурсии в часть (КПП, казарма, столовая</a:t>
                      </a:r>
                      <a:r>
                        <a:rPr lang="ru-RU" sz="1100" dirty="0" smtClean="0">
                          <a:effectLst/>
                        </a:rPr>
                        <a:t>).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6" marR="605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100">
                          <a:effectLst/>
                        </a:rPr>
                        <a:t>Выставка конкурс на лучшую кормушку из подручного материала.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6" marR="60536" marT="0" marB="0"/>
                </a:tc>
              </a:tr>
              <a:tr h="11931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100">
                          <a:effectLst/>
                        </a:rPr>
                        <a:t>Декабрь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6" marR="605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100">
                          <a:effectLst/>
                        </a:rPr>
                        <a:t>Родительское собрание в нетрадиционной форме «Если хочешь быть здоровым»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6" marR="605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100" dirty="0">
                          <a:effectLst/>
                        </a:rPr>
                        <a:t>«Их помнит Россия, их помнит </a:t>
                      </a:r>
                      <a:r>
                        <a:rPr lang="ru-RU" sz="1100" dirty="0" smtClean="0">
                          <a:effectLst/>
                        </a:rPr>
                        <a:t>народ.»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6" marR="605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100" dirty="0">
                          <a:effectLst/>
                        </a:rPr>
                        <a:t>«Какова роль бабушек и дедушек в воспитании </a:t>
                      </a:r>
                      <a:r>
                        <a:rPr lang="ru-RU" sz="1100" dirty="0" smtClean="0">
                          <a:effectLst/>
                        </a:rPr>
                        <a:t>детей.»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6" marR="605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100" dirty="0">
                          <a:effectLst/>
                        </a:rPr>
                        <a:t>«Героическая история нашего города в названиях улиц, переулков, </a:t>
                      </a:r>
                      <a:r>
                        <a:rPr lang="ru-RU" sz="1100" dirty="0" smtClean="0">
                          <a:effectLst/>
                        </a:rPr>
                        <a:t>скверов.»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6" marR="605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100">
                          <a:effectLst/>
                        </a:rPr>
                        <a:t>Предложить родителям собрать информацию о бабушках, дедушках (ксерокопии писем, орденских книжек, грамот, фото и т.д.),  красиво оформить.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6" marR="605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100" dirty="0">
                          <a:effectLst/>
                        </a:rPr>
                        <a:t>Выставка поделок на большую городскую елку «Символ года</a:t>
                      </a:r>
                      <a:r>
                        <a:rPr lang="ru-RU" sz="1100" dirty="0" smtClean="0">
                          <a:effectLst/>
                        </a:rPr>
                        <a:t>».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6" marR="60536" marT="0" marB="0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4635010" y="516036"/>
            <a:ext cx="23275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0364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/>
              <a:t>План работы с родителями в 1ой старшей группе.</a:t>
            </a:r>
          </a:p>
          <a:p>
            <a:pPr algn="ctr"/>
            <a:r>
              <a:rPr lang="ru-RU" b="1" i="1" dirty="0"/>
              <a:t>На 2014-2015 учебный год.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/>
          </p:cNvSpPr>
          <p:nvPr>
            <p:ph type="title"/>
          </p:nvPr>
        </p:nvSpPr>
        <p:spPr bwMode="auto">
          <a:xfrm>
            <a:off x="250825" y="457200"/>
            <a:ext cx="8740775" cy="4627563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endParaRPr lang="ru-RU" sz="4400" b="1" i="1" cap="none" dirty="0" smtClean="0">
              <a:effectLst/>
            </a:endParaRPr>
          </a:p>
        </p:txBody>
      </p:sp>
      <p:sp>
        <p:nvSpPr>
          <p:cNvPr id="21506" name="Rectangle 3"/>
          <p:cNvSpPr>
            <a:spLocks noGrp="1"/>
          </p:cNvSpPr>
          <p:nvPr>
            <p:ph idx="1"/>
          </p:nvPr>
        </p:nvSpPr>
        <p:spPr>
          <a:xfrm>
            <a:off x="0" y="692696"/>
            <a:ext cx="9468544" cy="5328592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dirty="0" smtClean="0"/>
              <a:t>        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46008332"/>
              </p:ext>
            </p:extLst>
          </p:nvPr>
        </p:nvGraphicFramePr>
        <p:xfrm>
          <a:off x="0" y="0"/>
          <a:ext cx="9144001" cy="6858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85828"/>
                <a:gridCol w="1153441"/>
                <a:gridCol w="1570467"/>
                <a:gridCol w="1093445"/>
                <a:gridCol w="1166969"/>
                <a:gridCol w="1917499"/>
                <a:gridCol w="1556352"/>
              </a:tblGrid>
              <a:tr h="10095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000" dirty="0">
                          <a:effectLst/>
                        </a:rPr>
                        <a:t>Январь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033" marR="440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033" marR="440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000" dirty="0">
                          <a:effectLst/>
                        </a:rPr>
                        <a:t>«Кто с закалкой дружит, никогда не </a:t>
                      </a:r>
                      <a:r>
                        <a:rPr lang="ru-RU" sz="1000" dirty="0" smtClean="0">
                          <a:effectLst/>
                        </a:rPr>
                        <a:t>тужит.»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033" marR="440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000" dirty="0">
                          <a:effectLst/>
                        </a:rPr>
                        <a:t>«Лечимся </a:t>
                      </a:r>
                      <a:r>
                        <a:rPr lang="ru-RU" sz="1000" dirty="0" smtClean="0">
                          <a:effectLst/>
                        </a:rPr>
                        <a:t>спортом.»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033" marR="440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000" dirty="0">
                          <a:effectLst/>
                        </a:rPr>
                        <a:t>«Не боимся мы </a:t>
                      </a:r>
                      <a:r>
                        <a:rPr lang="ru-RU" sz="1000" dirty="0" smtClean="0">
                          <a:effectLst/>
                        </a:rPr>
                        <a:t>дождей</a:t>
                      </a:r>
                      <a:r>
                        <a:rPr lang="ru-RU" sz="1000" baseline="0" dirty="0" smtClean="0">
                          <a:effectLst/>
                        </a:rPr>
                        <a:t> и морозных</a:t>
                      </a:r>
                      <a:r>
                        <a:rPr lang="ru-RU" sz="1000" dirty="0" smtClean="0">
                          <a:effectLst/>
                        </a:rPr>
                        <a:t> </a:t>
                      </a:r>
                      <a:r>
                        <a:rPr lang="ru-RU" sz="1000" dirty="0">
                          <a:effectLst/>
                        </a:rPr>
                        <a:t>хмурых </a:t>
                      </a:r>
                      <a:r>
                        <a:rPr lang="ru-RU" sz="1000" dirty="0" smtClean="0">
                          <a:effectLst/>
                        </a:rPr>
                        <a:t>дней.»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033" marR="440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000" dirty="0">
                          <a:effectLst/>
                        </a:rPr>
                        <a:t>Предложить родителям принять участие в спортивном празднике «Папа, мама, я - спортивная семья</a:t>
                      </a:r>
                      <a:r>
                        <a:rPr lang="ru-RU" sz="1000" dirty="0" smtClean="0">
                          <a:effectLst/>
                        </a:rPr>
                        <a:t>».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033" marR="440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000" dirty="0">
                          <a:effectLst/>
                        </a:rPr>
                        <a:t>Сбор информации и оформление альбома по проекту группы «Почему Армия родная</a:t>
                      </a:r>
                      <a:r>
                        <a:rPr lang="ru-RU" sz="1000" dirty="0" smtClean="0">
                          <a:effectLst/>
                        </a:rPr>
                        <a:t>».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033" marR="44033" marT="0" marB="0"/>
                </a:tc>
              </a:tr>
              <a:tr h="17020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000">
                          <a:effectLst/>
                        </a:rPr>
                        <a:t>Февраль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033" marR="440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033" marR="440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000" dirty="0">
                          <a:effectLst/>
                        </a:rPr>
                        <a:t>«Путешествие в историю. Знакомим детей с освободителями земли </a:t>
                      </a:r>
                      <a:r>
                        <a:rPr lang="ru-RU" sz="1000" dirty="0" smtClean="0">
                          <a:effectLst/>
                        </a:rPr>
                        <a:t>русской.»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033" marR="440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000" dirty="0">
                          <a:effectLst/>
                        </a:rPr>
                        <a:t>«Роль отца в воспитание </a:t>
                      </a:r>
                      <a:r>
                        <a:rPr lang="ru-RU" sz="1000" dirty="0" smtClean="0">
                          <a:effectLst/>
                        </a:rPr>
                        <a:t>детей.»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033" marR="440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000" dirty="0">
                          <a:effectLst/>
                        </a:rPr>
                        <a:t>«Есть такая </a:t>
                      </a:r>
                      <a:r>
                        <a:rPr lang="ru-RU" sz="1000" dirty="0" err="1">
                          <a:effectLst/>
                        </a:rPr>
                        <a:t>профессия-Родину</a:t>
                      </a:r>
                      <a:r>
                        <a:rPr lang="ru-RU" sz="1000" dirty="0">
                          <a:effectLst/>
                        </a:rPr>
                        <a:t> </a:t>
                      </a:r>
                      <a:r>
                        <a:rPr lang="ru-RU" sz="1000" dirty="0" smtClean="0">
                          <a:effectLst/>
                        </a:rPr>
                        <a:t>защищать.»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033" marR="440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000">
                          <a:effectLst/>
                        </a:rPr>
                        <a:t>Предложить родителям оформить поздравления для пап-военнослужащих к Дню защитников Отечества.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033" marR="440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000">
                          <a:effectLst/>
                        </a:rPr>
                        <a:t>Выставка поделок военной техники «С папой можем все, что угодно!»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033" marR="44033" marT="0" marB="0"/>
                </a:tc>
              </a:tr>
              <a:tr h="17103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000">
                          <a:effectLst/>
                        </a:rPr>
                        <a:t>Март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033" marR="440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033" marR="440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000" dirty="0">
                          <a:effectLst/>
                        </a:rPr>
                        <a:t>«Как чуден нам родной </a:t>
                      </a:r>
                      <a:r>
                        <a:rPr lang="ru-RU" sz="1000" dirty="0" smtClean="0">
                          <a:effectLst/>
                        </a:rPr>
                        <a:t>язык.»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033" marR="440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000" dirty="0">
                          <a:effectLst/>
                        </a:rPr>
                        <a:t>«Ошибки, которые совершать </a:t>
                      </a:r>
                      <a:r>
                        <a:rPr lang="ru-RU" sz="1000" dirty="0" smtClean="0">
                          <a:effectLst/>
                        </a:rPr>
                        <a:t>нельзя.»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033" marR="440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000">
                          <a:effectLst/>
                        </a:rPr>
                        <a:t>«Зачем детям, нужна мама?» Метенова Н.М. с.16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033" marR="440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000" dirty="0">
                          <a:effectLst/>
                        </a:rPr>
                        <a:t>Предложить родителям принять участие в тематическом занятии «Мамы разные нужны. Мамы всякие </a:t>
                      </a:r>
                      <a:r>
                        <a:rPr lang="ru-RU" sz="1000" dirty="0" smtClean="0">
                          <a:effectLst/>
                        </a:rPr>
                        <a:t>важны».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033" marR="440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000" dirty="0">
                          <a:effectLst/>
                        </a:rPr>
                        <a:t>Предложить родителям посетить с детьми исторические места города, связанные с боевой славой Тейкова.(улица </a:t>
                      </a:r>
                      <a:r>
                        <a:rPr lang="ru-RU" sz="1000" dirty="0" err="1">
                          <a:effectLst/>
                        </a:rPr>
                        <a:t>Новоженова</a:t>
                      </a:r>
                      <a:r>
                        <a:rPr lang="ru-RU" sz="1000" dirty="0">
                          <a:effectLst/>
                        </a:rPr>
                        <a:t>, деревня </a:t>
                      </a:r>
                      <a:r>
                        <a:rPr lang="ru-RU" sz="1000" dirty="0" err="1">
                          <a:effectLst/>
                        </a:rPr>
                        <a:t>Красново</a:t>
                      </a:r>
                      <a:r>
                        <a:rPr lang="ru-RU" sz="1000" dirty="0">
                          <a:effectLst/>
                        </a:rPr>
                        <a:t>, улица </a:t>
                      </a:r>
                      <a:r>
                        <a:rPr lang="ru-RU" sz="1000" dirty="0" err="1">
                          <a:effectLst/>
                        </a:rPr>
                        <a:t>Шестагинская</a:t>
                      </a:r>
                      <a:r>
                        <a:rPr lang="ru-RU" sz="1000" dirty="0" smtClean="0">
                          <a:effectLst/>
                        </a:rPr>
                        <a:t>).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033" marR="44033" marT="0" marB="0"/>
                </a:tc>
              </a:tr>
              <a:tr h="9446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000">
                          <a:effectLst/>
                        </a:rPr>
                        <a:t>Апрель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033" marR="440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033" marR="440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000" dirty="0">
                          <a:effectLst/>
                        </a:rPr>
                        <a:t>«Героизм и смелость в произведениях русских писателей о </a:t>
                      </a:r>
                      <a:r>
                        <a:rPr lang="ru-RU" sz="1000" dirty="0" smtClean="0">
                          <a:effectLst/>
                        </a:rPr>
                        <a:t>войне.»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033" marR="440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000" dirty="0">
                          <a:effectLst/>
                        </a:rPr>
                        <a:t>«Как рассказать ребенку о </a:t>
                      </a:r>
                      <a:r>
                        <a:rPr lang="ru-RU" sz="1000" dirty="0" smtClean="0">
                          <a:effectLst/>
                        </a:rPr>
                        <a:t>войне.»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033" marR="440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000" dirty="0">
                          <a:effectLst/>
                        </a:rPr>
                        <a:t>«Как обсуждать с ребенком </a:t>
                      </a:r>
                      <a:r>
                        <a:rPr lang="ru-RU" sz="1000" dirty="0" smtClean="0">
                          <a:effectLst/>
                        </a:rPr>
                        <a:t>прочитанное.» </a:t>
                      </a:r>
                      <a:r>
                        <a:rPr lang="ru-RU" sz="1000" dirty="0" err="1">
                          <a:effectLst/>
                        </a:rPr>
                        <a:t>Метенова</a:t>
                      </a:r>
                      <a:r>
                        <a:rPr lang="ru-RU" sz="1000" dirty="0">
                          <a:effectLst/>
                        </a:rPr>
                        <a:t> Н. М., с. 24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033" marR="440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000" dirty="0">
                          <a:effectLst/>
                        </a:rPr>
                        <a:t>Предложить родителям нарисовать плакаты с детьми на </a:t>
                      </a:r>
                      <a:r>
                        <a:rPr lang="ru-RU" sz="1000" dirty="0" smtClean="0">
                          <a:effectLst/>
                        </a:rPr>
                        <a:t>тему: </a:t>
                      </a:r>
                      <a:r>
                        <a:rPr lang="ru-RU" sz="1000" dirty="0">
                          <a:effectLst/>
                        </a:rPr>
                        <a:t>«Нам нужен мир</a:t>
                      </a:r>
                      <a:r>
                        <a:rPr lang="ru-RU" sz="1000" dirty="0" smtClean="0">
                          <a:effectLst/>
                        </a:rPr>
                        <a:t>».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033" marR="440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000" dirty="0">
                          <a:effectLst/>
                        </a:rPr>
                        <a:t>Выставка поделок «Пасхальный сувенир</a:t>
                      </a:r>
                      <a:r>
                        <a:rPr lang="ru-RU" sz="1000" dirty="0" smtClean="0">
                          <a:effectLst/>
                        </a:rPr>
                        <a:t>».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033" marR="44033" marT="0" marB="0"/>
                </a:tc>
              </a:tr>
              <a:tr h="14914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000">
                          <a:effectLst/>
                        </a:rPr>
                        <a:t>Май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033" marR="440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000" dirty="0">
                          <a:effectLst/>
                        </a:rPr>
                        <a:t>Родительское собрание на тему: «Итоги работы за 2014-2015 учебный год</a:t>
                      </a:r>
                      <a:r>
                        <a:rPr lang="ru-RU" sz="1000" dirty="0" smtClean="0">
                          <a:effectLst/>
                        </a:rPr>
                        <a:t>».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033" marR="440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000" dirty="0">
                          <a:effectLst/>
                        </a:rPr>
                        <a:t>«Как интересно, организовать отдых ребенка </a:t>
                      </a:r>
                      <a:r>
                        <a:rPr lang="ru-RU" sz="1000" dirty="0" smtClean="0">
                          <a:effectLst/>
                        </a:rPr>
                        <a:t>летом.»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033" marR="440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000" dirty="0">
                          <a:effectLst/>
                        </a:rPr>
                        <a:t>«Как заинтересовать ребенка занятиями </a:t>
                      </a:r>
                      <a:r>
                        <a:rPr lang="ru-RU" sz="1000" dirty="0" smtClean="0">
                          <a:effectLst/>
                        </a:rPr>
                        <a:t>физкультурой.»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033" marR="440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000">
                          <a:effectLst/>
                        </a:rPr>
                        <a:t>«Лето красное – для здоровья время прекрасное!»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033" marR="440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000">
                          <a:effectLst/>
                        </a:rPr>
                        <a:t>Беседа с родителями Дани Ж., Руслана Ц., на тему: «Умеет ли ваш ребенок доводить начатое до конца?»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033" marR="440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000" dirty="0">
                          <a:effectLst/>
                        </a:rPr>
                        <a:t>Выставка рисунков «День Победы. Нам нужен мир</a:t>
                      </a:r>
                      <a:r>
                        <a:rPr lang="ru-RU" sz="1000" dirty="0" smtClean="0">
                          <a:effectLst/>
                        </a:rPr>
                        <a:t>».</a:t>
                      </a:r>
                      <a:endParaRPr lang="ru-RU" sz="10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000" dirty="0">
                          <a:effectLst/>
                        </a:rPr>
                        <a:t>Презентация родителям проекта.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033" marR="44033" marT="0" marB="0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098550" y="16605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9948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/>
          </p:cNvSpPr>
          <p:nvPr>
            <p:ph type="title"/>
          </p:nvPr>
        </p:nvSpPr>
        <p:spPr bwMode="auto">
          <a:xfrm>
            <a:off x="250825" y="457200"/>
            <a:ext cx="8740775" cy="4627563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ru-RU" sz="4400" b="1" i="1" cap="none" dirty="0" smtClean="0">
                <a:solidFill>
                  <a:srgbClr val="000066"/>
                </a:solidFill>
                <a:effectLst/>
              </a:rPr>
              <a:t>Проведенные мероприятия  с детьми</a:t>
            </a:r>
            <a:r>
              <a:rPr lang="ru-RU" sz="4400" b="1" i="1" cap="none" dirty="0" smtClean="0">
                <a:effectLst/>
              </a:rPr>
              <a:t> </a:t>
            </a:r>
            <a:r>
              <a:rPr lang="ru-RU" sz="4400" b="1" i="1" cap="none" dirty="0" smtClean="0">
                <a:solidFill>
                  <a:srgbClr val="000066"/>
                </a:solidFill>
                <a:effectLst/>
              </a:rPr>
              <a:t>в 1 старшей группе\        МБДОУ №10 «Звездочка» </a:t>
            </a:r>
            <a:br>
              <a:rPr lang="ru-RU" sz="4400" b="1" i="1" cap="none" dirty="0" smtClean="0">
                <a:solidFill>
                  <a:srgbClr val="000066"/>
                </a:solidFill>
                <a:effectLst/>
              </a:rPr>
            </a:br>
            <a:r>
              <a:rPr lang="ru-RU" sz="4400" b="1" i="1" cap="none" dirty="0" smtClean="0">
                <a:solidFill>
                  <a:srgbClr val="000066"/>
                </a:solidFill>
                <a:effectLst/>
              </a:rPr>
              <a:t>Посвященные  Победе в Великой Отечественной Войне.</a:t>
            </a:r>
            <a:endParaRPr lang="ru-RU" sz="4400" b="1" i="1" cap="none" dirty="0" smtClean="0">
              <a:effectLst/>
            </a:endParaRPr>
          </a:p>
        </p:txBody>
      </p:sp>
      <p:sp>
        <p:nvSpPr>
          <p:cNvPr id="21506" name="Rectangle 3"/>
          <p:cNvSpPr>
            <a:spLocks noGrp="1"/>
          </p:cNvSpPr>
          <p:nvPr>
            <p:ph idx="1"/>
          </p:nvPr>
        </p:nvSpPr>
        <p:spPr>
          <a:xfrm>
            <a:off x="0" y="692696"/>
            <a:ext cx="9468544" cy="5328592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dirty="0" smtClean="0"/>
              <a:t>        </a:t>
            </a:r>
            <a:r>
              <a:rPr lang="ru-RU" dirty="0" smtClean="0"/>
              <a:t>        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333740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8809040" cy="893784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i="1" dirty="0" smtClean="0">
                <a:solidFill>
                  <a:schemeClr val="accent3">
                    <a:lumMod val="75000"/>
                  </a:schemeClr>
                </a:solidFill>
              </a:rPr>
              <a:t>Материал по теме: «Воспитываем патриотов</a:t>
            </a:r>
            <a:r>
              <a:rPr lang="ru-RU" i="1" dirty="0" smtClean="0">
                <a:solidFill>
                  <a:schemeClr val="accent3">
                    <a:lumMod val="75000"/>
                  </a:schemeClr>
                </a:solidFill>
              </a:rPr>
              <a:t>».</a:t>
            </a:r>
            <a:endParaRPr lang="ru-RU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F:\DCIM\101SSCAM\S500371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93413" y="1323172"/>
            <a:ext cx="3518548" cy="2580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F:\DCIM\101SSCAM\S500373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220072" y="1306421"/>
            <a:ext cx="3580507" cy="2498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F:\DCIM\101SSCAM\S500378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93413" y="4293096"/>
            <a:ext cx="3446540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5" descr="F:\DCIM\101SSCAM\S500378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292080" y="4287845"/>
            <a:ext cx="3528392" cy="2381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4"/>
          <p:cNvSpPr>
            <a:spLocks noGrp="1"/>
          </p:cNvSpPr>
          <p:nvPr>
            <p:ph type="title"/>
          </p:nvPr>
        </p:nvSpPr>
        <p:spPr bwMode="auto">
          <a:xfrm>
            <a:off x="304800" y="333375"/>
            <a:ext cx="8686800" cy="96202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ru-RU" cap="none" dirty="0" smtClean="0">
                <a:solidFill>
                  <a:srgbClr val="000066"/>
                </a:solidFill>
                <a:effectLst/>
              </a:rPr>
              <a:t>       </a:t>
            </a:r>
          </a:p>
        </p:txBody>
      </p:sp>
      <p:pic>
        <p:nvPicPr>
          <p:cNvPr id="14338" name="Picture 2" descr="F:\DCIM\101SSCAM\S500378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-12143" y="74753"/>
            <a:ext cx="4440127" cy="3330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40" name="Picture 4" descr="F:\DCIM\101SSCAM\S500373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572000" y="76947"/>
            <a:ext cx="4437201" cy="3327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341" name="Picture 5" descr="F:\DCIM\101SSCAM\S500373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3631982"/>
            <a:ext cx="4427984" cy="2965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F:\DCIM\101SSCAM\S5003739.JPG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599799" y="3644192"/>
            <a:ext cx="4409401" cy="2953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4"/>
          <p:cNvSpPr>
            <a:spLocks noGrp="1"/>
          </p:cNvSpPr>
          <p:nvPr>
            <p:ph type="title"/>
          </p:nvPr>
        </p:nvSpPr>
        <p:spPr bwMode="auto">
          <a:xfrm>
            <a:off x="304800" y="333375"/>
            <a:ext cx="8686800" cy="96202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ru-RU" cap="none" dirty="0" smtClean="0">
                <a:solidFill>
                  <a:srgbClr val="000066"/>
                </a:solidFill>
                <a:effectLst/>
              </a:rPr>
              <a:t>       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F:\DCIM\101SSCAM\S500392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55576" y="908720"/>
            <a:ext cx="7416824" cy="5562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536" y="0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i="1" dirty="0" smtClean="0">
                <a:solidFill>
                  <a:schemeClr val="tx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Военная тематика в группе.</a:t>
            </a:r>
            <a:endParaRPr lang="ru-RU" sz="3600" i="1" dirty="0">
              <a:solidFill>
                <a:schemeClr val="tx2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4316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4"/>
          <p:cNvSpPr>
            <a:spLocks noGrp="1"/>
          </p:cNvSpPr>
          <p:nvPr>
            <p:ph type="title"/>
          </p:nvPr>
        </p:nvSpPr>
        <p:spPr bwMode="auto">
          <a:xfrm>
            <a:off x="304800" y="333375"/>
            <a:ext cx="8686800" cy="96202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ru-RU" cap="none" dirty="0" smtClean="0">
                <a:solidFill>
                  <a:srgbClr val="000066"/>
                </a:solidFill>
                <a:effectLst/>
              </a:rPr>
              <a:t>       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467544" y="260648"/>
            <a:ext cx="81369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i="1" dirty="0" smtClean="0">
                <a:solidFill>
                  <a:schemeClr val="tx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Путешествие по карте города Тейково.</a:t>
            </a:r>
            <a:endParaRPr lang="ru-RU" sz="3600" i="1" dirty="0">
              <a:solidFill>
                <a:schemeClr val="tx2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C:\Users\User\Desktop\v6rIZespGqo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11560" y="1460977"/>
            <a:ext cx="7992888" cy="5208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57199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4"/>
          <p:cNvSpPr>
            <a:spLocks noGrp="1"/>
          </p:cNvSpPr>
          <p:nvPr>
            <p:ph type="title"/>
          </p:nvPr>
        </p:nvSpPr>
        <p:spPr bwMode="auto">
          <a:xfrm>
            <a:off x="304800" y="333375"/>
            <a:ext cx="8686800" cy="96202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ru-RU" cap="none" dirty="0" smtClean="0">
                <a:solidFill>
                  <a:srgbClr val="000066"/>
                </a:solidFill>
                <a:effectLst/>
              </a:rPr>
              <a:t>       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467544" y="260648"/>
            <a:ext cx="81369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i="1" dirty="0" smtClean="0">
                <a:solidFill>
                  <a:schemeClr val="tx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Фото-выставка «Прошлое и настоящее </a:t>
            </a:r>
            <a:r>
              <a:rPr lang="ru-RU" sz="3600" i="1" dirty="0" err="1" smtClean="0">
                <a:solidFill>
                  <a:schemeClr val="tx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г.Тейково</a:t>
            </a:r>
            <a:r>
              <a:rPr lang="ru-RU" sz="3600" i="1" dirty="0" smtClean="0">
                <a:solidFill>
                  <a:schemeClr val="tx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.</a:t>
            </a:r>
            <a:endParaRPr lang="ru-RU" sz="3600" i="1" dirty="0">
              <a:solidFill>
                <a:schemeClr val="tx2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C:\Users\User\Desktop\6UPbz3vkb5M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83568" y="1460977"/>
            <a:ext cx="7704856" cy="5280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35358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7620000" cy="5793507"/>
          </a:xfrm>
        </p:spPr>
        <p:txBody>
          <a:bodyPr>
            <a:noAutofit/>
          </a:bodyPr>
          <a:lstStyle/>
          <a:p>
            <a:pPr eaLnBrk="1" hangingPunct="1">
              <a:buFont typeface="Wingdings 2" pitchFamily="18" charset="2"/>
              <a:buNone/>
            </a:pPr>
            <a:endParaRPr lang="ru-RU" sz="4000" i="1" dirty="0" smtClean="0">
              <a:solidFill>
                <a:srgbClr val="000066"/>
              </a:solidFill>
            </a:endParaRPr>
          </a:p>
          <a:p>
            <a:pPr algn="ctr" eaLnBrk="1" hangingPunct="1">
              <a:buFont typeface="Wingdings 2" pitchFamily="18" charset="2"/>
              <a:buNone/>
            </a:pPr>
            <a:r>
              <a:rPr lang="ru-RU" sz="4000" i="1" dirty="0" smtClean="0">
                <a:solidFill>
                  <a:srgbClr val="000066"/>
                </a:solidFill>
              </a:rPr>
              <a:t>«Только тот, кто любит, ценит и уважает накопленное и сохраненное предшествующим поколение, может любить Родину, узнать её, стать подлинным патриотом.»</a:t>
            </a:r>
          </a:p>
          <a:p>
            <a:pPr algn="r" eaLnBrk="1" hangingPunct="1">
              <a:buFont typeface="Wingdings 2" pitchFamily="18" charset="2"/>
              <a:buNone/>
            </a:pPr>
            <a:r>
              <a:rPr lang="ru-RU" sz="4000" i="1" dirty="0" smtClean="0">
                <a:solidFill>
                  <a:srgbClr val="000066"/>
                </a:solidFill>
              </a:rPr>
              <a:t>С. Михалков</a:t>
            </a:r>
          </a:p>
          <a:p>
            <a:pPr algn="ctr" eaLnBrk="1" hangingPunct="1">
              <a:buFont typeface="Wingdings 2" pitchFamily="18" charset="2"/>
              <a:buNone/>
            </a:pPr>
            <a:endParaRPr lang="ru-RU" sz="4000" i="1" dirty="0" smtClean="0">
              <a:solidFill>
                <a:srgbClr val="00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809040" cy="792088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i="1" dirty="0" smtClean="0"/>
              <a:t>Стенгазеты, посвященные  </a:t>
            </a:r>
            <a:br>
              <a:rPr lang="ru-RU" i="1" dirty="0" smtClean="0"/>
            </a:br>
            <a:r>
              <a:rPr lang="ru-RU" i="1" dirty="0" smtClean="0"/>
              <a:t>23 февраля и 9 мая!</a:t>
            </a:r>
            <a:endParaRPr lang="ru-RU" i="1" dirty="0"/>
          </a:p>
        </p:txBody>
      </p:sp>
      <p:pic>
        <p:nvPicPr>
          <p:cNvPr id="7170" name="Picture 2" descr="F:\DCIM\101SSCAM\S500392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7504" y="1052736"/>
            <a:ext cx="4925248" cy="3521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F:\DCIM\101SSCAM\S500385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067944" y="3356992"/>
            <a:ext cx="4824536" cy="3368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4"/>
          <p:cNvSpPr>
            <a:spLocks noGrp="1"/>
          </p:cNvSpPr>
          <p:nvPr>
            <p:ph type="title"/>
          </p:nvPr>
        </p:nvSpPr>
        <p:spPr bwMode="auto">
          <a:xfrm>
            <a:off x="304800" y="1"/>
            <a:ext cx="8686800" cy="126876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ru-RU" sz="3200" i="1" cap="none" dirty="0" smtClean="0">
                <a:solidFill>
                  <a:srgbClr val="000066"/>
                </a:solidFill>
                <a:effectLst/>
              </a:rPr>
              <a:t>Патриотический уголок в группе</a:t>
            </a:r>
            <a:br>
              <a:rPr lang="ru-RU" sz="3200" i="1" cap="none" dirty="0" smtClean="0">
                <a:solidFill>
                  <a:srgbClr val="000066"/>
                </a:solidFill>
                <a:effectLst/>
              </a:rPr>
            </a:br>
            <a:r>
              <a:rPr lang="ru-RU" sz="3200" i="1" cap="none" dirty="0" smtClean="0">
                <a:solidFill>
                  <a:srgbClr val="000066"/>
                </a:solidFill>
                <a:effectLst/>
              </a:rPr>
              <a:t>«Никто не забыт  и ничто не забыто</a:t>
            </a:r>
            <a:r>
              <a:rPr lang="ru-RU" sz="3200" i="1" cap="none" dirty="0" smtClean="0">
                <a:solidFill>
                  <a:srgbClr val="000066"/>
                </a:solidFill>
                <a:effectLst/>
              </a:rPr>
              <a:t>».</a:t>
            </a:r>
            <a:endParaRPr lang="ru-RU" sz="3200" i="1" cap="none" dirty="0" smtClean="0">
              <a:solidFill>
                <a:srgbClr val="000066"/>
              </a:solidFill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F:\DCIM\101SSCAM\S500387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3059" y="1412776"/>
            <a:ext cx="5280587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F:\DCIM\101SSCAM\S5003869.JPG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779912" y="2996952"/>
            <a:ext cx="5130095" cy="3685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11144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sz="24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7" name="Picture 3" descr="F:\DCIM\101SSCAM\S500387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635896" y="2834934"/>
            <a:ext cx="5207512" cy="3905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F:\DCIM\101SSCAM\S500387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7504" y="476672"/>
            <a:ext cx="5568620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4"/>
          <p:cNvSpPr>
            <a:spLocks noGrp="1"/>
          </p:cNvSpPr>
          <p:nvPr>
            <p:ph type="title"/>
          </p:nvPr>
        </p:nvSpPr>
        <p:spPr bwMode="auto">
          <a:xfrm>
            <a:off x="0" y="457200"/>
            <a:ext cx="8991600" cy="3475856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/>
            <a:r>
              <a:rPr lang="ru-RU" sz="3200" cap="none" dirty="0" smtClean="0">
                <a:solidFill>
                  <a:schemeClr val="hlink"/>
                </a:solidFill>
                <a:effectLst/>
              </a:rPr>
              <a:t/>
            </a:r>
            <a:br>
              <a:rPr lang="ru-RU" sz="3200" cap="none" dirty="0" smtClean="0">
                <a:solidFill>
                  <a:schemeClr val="hlink"/>
                </a:solidFill>
                <a:effectLst/>
              </a:rPr>
            </a:br>
            <a:r>
              <a:rPr lang="ru-RU" sz="3200" i="1" cap="none" dirty="0" smtClean="0">
                <a:solidFill>
                  <a:schemeClr val="accent3">
                    <a:lumMod val="75000"/>
                  </a:schemeClr>
                </a:solidFill>
                <a:effectLst/>
              </a:rPr>
              <a:t/>
            </a:r>
            <a:br>
              <a:rPr lang="ru-RU" sz="3200" i="1" cap="none" dirty="0" smtClean="0">
                <a:solidFill>
                  <a:schemeClr val="accent3">
                    <a:lumMod val="75000"/>
                  </a:schemeClr>
                </a:solidFill>
                <a:effectLst/>
              </a:rPr>
            </a:br>
            <a:r>
              <a:rPr lang="ru-RU" sz="4900" i="1" cap="none" dirty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sz="4900" i="1" cap="none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4900" i="1" cap="none" dirty="0" smtClean="0">
                <a:solidFill>
                  <a:schemeClr val="accent3">
                    <a:lumMod val="75000"/>
                  </a:schemeClr>
                </a:solidFill>
              </a:rPr>
              <a:t>Рисунки детей группы:</a:t>
            </a:r>
            <a:br>
              <a:rPr lang="ru-RU" sz="4900" i="1" cap="none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4900" i="1" cap="none" dirty="0" smtClean="0">
                <a:solidFill>
                  <a:schemeClr val="accent3">
                    <a:lumMod val="75000"/>
                  </a:schemeClr>
                </a:solidFill>
                <a:effectLst/>
              </a:rPr>
              <a:t>«Салют над городом в честь Победы!»</a:t>
            </a:r>
            <a:br>
              <a:rPr lang="ru-RU" sz="4900" i="1" cap="none" dirty="0" smtClean="0">
                <a:solidFill>
                  <a:schemeClr val="accent3">
                    <a:lumMod val="75000"/>
                  </a:schemeClr>
                </a:solidFill>
                <a:effectLst/>
              </a:rPr>
            </a:br>
            <a:r>
              <a:rPr lang="ru-RU" sz="4900" i="1" cap="none" dirty="0" smtClean="0">
                <a:solidFill>
                  <a:schemeClr val="accent3">
                    <a:lumMod val="75000"/>
                  </a:schemeClr>
                </a:solidFill>
                <a:effectLst/>
              </a:rPr>
              <a:t>   «Мы голосуем за мир!»</a:t>
            </a:r>
          </a:p>
        </p:txBody>
      </p:sp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1630680" y="4797152"/>
            <a:ext cx="3291840" cy="130361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 flipV="1">
            <a:off x="5090160" y="6100763"/>
            <a:ext cx="3291840" cy="1144661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92080" y="1700808"/>
            <a:ext cx="3291840" cy="4525963"/>
          </a:xfrm>
        </p:spPr>
        <p:txBody>
          <a:bodyPr/>
          <a:lstStyle/>
          <a:p>
            <a:endParaRPr lang="ru-RU"/>
          </a:p>
        </p:txBody>
      </p:sp>
      <p:pic>
        <p:nvPicPr>
          <p:cNvPr id="10242" name="Picture 2" descr="F:\DCIM\101SSCAM\S500367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39271" y="260648"/>
            <a:ext cx="8753209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04664"/>
            <a:ext cx="8686800" cy="576064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i="1" dirty="0" smtClean="0"/>
              <a:t>Подарки к 23 февраля и 9 мая!</a:t>
            </a:r>
            <a:endParaRPr lang="ru-RU" i="1" dirty="0"/>
          </a:p>
        </p:txBody>
      </p:sp>
      <p:pic>
        <p:nvPicPr>
          <p:cNvPr id="11266" name="Picture 2" descr="F:\DCIM\101SSCAM\S500391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7504" y="1052736"/>
            <a:ext cx="4824536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F:\DCIM\101SSCAM\S500391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067944" y="3140968"/>
            <a:ext cx="4732635" cy="3549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04664"/>
            <a:ext cx="8686800" cy="576064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endParaRPr lang="ru-RU" i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 descr="C:\Users\User\Desktop\card5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961456"/>
            <a:ext cx="4608512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User\Desktop\pape1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5184577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7504" y="4149080"/>
            <a:ext cx="4176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 smtClean="0">
                <a:solidFill>
                  <a:srgbClr val="FF0000"/>
                </a:solidFill>
              </a:rPr>
              <a:t>23 февраля!</a:t>
            </a:r>
            <a:endParaRPr lang="ru-RU" sz="2800" i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36096" y="1412776"/>
            <a:ext cx="3024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i="1" dirty="0" smtClean="0">
                <a:solidFill>
                  <a:srgbClr val="FF0000"/>
                </a:solidFill>
              </a:rPr>
              <a:t>9 мая!</a:t>
            </a:r>
            <a:endParaRPr lang="ru-RU" sz="32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6924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Grp="1"/>
          </p:cNvSpPr>
          <p:nvPr>
            <p:ph type="title"/>
          </p:nvPr>
        </p:nvSpPr>
        <p:spPr bwMode="auto">
          <a:xfrm>
            <a:off x="304800" y="457200"/>
            <a:ext cx="8686800" cy="1027584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ru-RU" i="1" cap="none" dirty="0" smtClean="0">
                <a:effectLst/>
              </a:rPr>
              <a:t>Сочинения детей и родителей о своих родственниках, защищавших нашу Родину.</a:t>
            </a:r>
          </a:p>
        </p:txBody>
      </p:sp>
      <p:pic>
        <p:nvPicPr>
          <p:cNvPr id="13314" name="Picture 2" descr="F:\DCIM\101SSCAM\S500384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13459" y="1700808"/>
            <a:ext cx="3528392" cy="4885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F:\DCIM\101SSCAM\S500384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860032" y="1669809"/>
            <a:ext cx="3618403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90160" y="2780928"/>
            <a:ext cx="3291840" cy="3319835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F:\DCIM\101SSCAM\S500385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7503" y="764704"/>
            <a:ext cx="4128459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 descr="F:\DCIM\101SSCAM\S500385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499992" y="774099"/>
            <a:ext cx="4418045" cy="309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F:\DCIM\101SSCAM\S500385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11251" y="4005064"/>
            <a:ext cx="4124711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389" name="Picture 5" descr="F:\DCIM\101SSCAM\S5003855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531339" y="3996102"/>
            <a:ext cx="4386697" cy="2673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116632"/>
            <a:ext cx="85640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chemeClr val="accent3">
                    <a:lumMod val="75000"/>
                  </a:schemeClr>
                </a:solidFill>
                <a:latin typeface="Arial Black" panose="020B0A04020102020204" pitchFamily="34" charset="0"/>
              </a:rPr>
              <a:t>Истории семей в </a:t>
            </a:r>
            <a:r>
              <a:rPr lang="ru-RU" sz="3600" b="1" i="1" dirty="0" smtClean="0">
                <a:solidFill>
                  <a:schemeClr val="accent3">
                    <a:lumMod val="75000"/>
                  </a:schemeClr>
                </a:solidFill>
                <a:latin typeface="Arial Black" panose="020B0A04020102020204" pitchFamily="34" charset="0"/>
              </a:rPr>
              <a:t>фотографиях</a:t>
            </a:r>
            <a:r>
              <a:rPr lang="ru-RU" dirty="0" smtClean="0"/>
              <a:t> 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Текст 2"/>
          <p:cNvSpPr>
            <a:spLocks noGrp="1"/>
          </p:cNvSpPr>
          <p:nvPr>
            <p:ph type="body" sz="half" idx="2"/>
          </p:nvPr>
        </p:nvSpPr>
        <p:spPr>
          <a:xfrm>
            <a:off x="385192" y="785638"/>
            <a:ext cx="3898900" cy="480060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endParaRPr lang="ru-RU" sz="1600" b="1" dirty="0" smtClean="0">
              <a:solidFill>
                <a:srgbClr val="000066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192" y="5462426"/>
            <a:ext cx="8458200" cy="720712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2050" name="Picture 2" descr="F:\DCIM\101SSCAM\S50039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95536" y="1077218"/>
            <a:ext cx="8208912" cy="5696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0"/>
            <a:ext cx="82089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i="1" dirty="0" smtClean="0">
                <a:solidFill>
                  <a:schemeClr val="accent3">
                    <a:lumMod val="75000"/>
                  </a:schemeClr>
                </a:solidFill>
                <a:latin typeface="Arial Black" panose="020B0A04020102020204" pitchFamily="34" charset="0"/>
              </a:rPr>
              <a:t>Знакомство с природой родного края.</a:t>
            </a:r>
            <a:endParaRPr lang="ru-RU" sz="3200" i="1" dirty="0">
              <a:solidFill>
                <a:schemeClr val="accent3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6953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Содержимое 2"/>
          <p:cNvSpPr>
            <a:spLocks noGrp="1"/>
          </p:cNvSpPr>
          <p:nvPr>
            <p:ph idx="1"/>
          </p:nvPr>
        </p:nvSpPr>
        <p:spPr>
          <a:xfrm>
            <a:off x="457200" y="-819472"/>
            <a:ext cx="7620000" cy="4536503"/>
          </a:xfrm>
        </p:spPr>
        <p:txBody>
          <a:bodyPr>
            <a:noAutofit/>
          </a:bodyPr>
          <a:lstStyle/>
          <a:p>
            <a:pPr algn="ctr" eaLnBrk="1" hangingPunct="1">
              <a:buFont typeface="Wingdings 2" pitchFamily="18" charset="2"/>
              <a:buNone/>
            </a:pPr>
            <a:endParaRPr lang="ru-RU" sz="3200" i="1" dirty="0" smtClean="0">
              <a:solidFill>
                <a:srgbClr val="000066"/>
              </a:solidFill>
            </a:endParaRPr>
          </a:p>
          <a:p>
            <a:pPr algn="ctr" eaLnBrk="1" hangingPunct="1">
              <a:buFont typeface="Wingdings 2" pitchFamily="18" charset="2"/>
              <a:buNone/>
            </a:pPr>
            <a:endParaRPr lang="ru-RU" sz="3200" i="1" dirty="0" smtClean="0">
              <a:solidFill>
                <a:srgbClr val="000066"/>
              </a:solidFill>
            </a:endParaRPr>
          </a:p>
          <a:p>
            <a:pPr algn="ctr" eaLnBrk="1" hangingPunct="1">
              <a:buFont typeface="Wingdings 2" pitchFamily="18" charset="2"/>
              <a:buNone/>
            </a:pPr>
            <a:r>
              <a:rPr lang="ru-RU" sz="3200" i="1" dirty="0" smtClean="0">
                <a:solidFill>
                  <a:srgbClr val="000066"/>
                </a:solidFill>
              </a:rPr>
              <a:t>Данный проект направлен на формирование у воспитанников старшего дошкольного возраста основ гражданственности, патриотизма как интегративного качества личности, заключающего в себе любовь к своей семье, уважение к истории родного города, его культурным ценностям, связанным с историей Великой Отечественной войны.</a:t>
            </a:r>
          </a:p>
        </p:txBody>
      </p:sp>
    </p:spTree>
    <p:extLst>
      <p:ext uri="{BB962C8B-B14F-4D97-AF65-F5344CB8AC3E}">
        <p14:creationId xmlns:p14="http://schemas.microsoft.com/office/powerpoint/2010/main" xmlns="" val="2348884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Текст 2"/>
          <p:cNvSpPr>
            <a:spLocks noGrp="1"/>
          </p:cNvSpPr>
          <p:nvPr>
            <p:ph type="body" sz="half" idx="2"/>
          </p:nvPr>
        </p:nvSpPr>
        <p:spPr>
          <a:xfrm>
            <a:off x="457200" y="609600"/>
            <a:ext cx="3898900" cy="480060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endParaRPr lang="ru-RU" sz="1600" b="1" dirty="0" smtClean="0">
              <a:solidFill>
                <a:srgbClr val="000066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286388"/>
            <a:ext cx="8458200" cy="720712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9459" name="Picture 3" descr="F:\DCIM\101SSCAM\S500365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9555" y="764704"/>
            <a:ext cx="3904373" cy="2928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F:\DCIM\101SSCAM\S500366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644009" y="764704"/>
            <a:ext cx="4283967" cy="2928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461" name="Picture 5" descr="F:\DCIM\101SSCAM\S500366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9555" y="3789039"/>
            <a:ext cx="3904373" cy="2928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462" name="Picture 6" descr="F:\DCIM\101SSCAM\S5003659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644009" y="3789039"/>
            <a:ext cx="4364000" cy="2928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504" y="0"/>
            <a:ext cx="88209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Тематическое занятие, посвященное Дню Победы!</a:t>
            </a:r>
            <a:endParaRPr lang="ru-RU" sz="2400" i="1" dirty="0">
              <a:solidFill>
                <a:schemeClr val="tx2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081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227640" cy="1340768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20482" name="Picture 2" descr="F:\DCIM\101SSCAM\S500368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2591" y="824518"/>
            <a:ext cx="4055868" cy="2864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483" name="Picture 3" descr="F:\DCIM\101SSCAM\S500369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499992" y="824518"/>
            <a:ext cx="4248472" cy="2892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F:\DCIM\101SSCAM\S500370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499992" y="3738619"/>
            <a:ext cx="4238894" cy="3013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485" name="Picture 5" descr="F:\DCIM\101SSCAM\S5003695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2591" y="3655693"/>
            <a:ext cx="3995353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2591" y="116632"/>
            <a:ext cx="86662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accent3">
                    <a:lumMod val="75000"/>
                  </a:schemeClr>
                </a:solidFill>
                <a:latin typeface="Arial Black" panose="020B0A04020102020204" pitchFamily="34" charset="0"/>
              </a:rPr>
              <a:t>Возложение цветов к памятнику погибшим в годы войны воинам в деревне </a:t>
            </a:r>
            <a:r>
              <a:rPr lang="ru-RU" sz="2000" b="1" i="1" dirty="0" err="1" smtClean="0">
                <a:solidFill>
                  <a:schemeClr val="accent3">
                    <a:lumMod val="75000"/>
                  </a:schemeClr>
                </a:solidFill>
                <a:latin typeface="Arial Black" panose="020B0A04020102020204" pitchFamily="34" charset="0"/>
              </a:rPr>
              <a:t>Красново</a:t>
            </a:r>
            <a:r>
              <a:rPr lang="ru-RU" sz="2000" b="1" i="1" dirty="0" smtClean="0">
                <a:solidFill>
                  <a:schemeClr val="accent3">
                    <a:lumMod val="75000"/>
                  </a:schemeClr>
                </a:solidFill>
                <a:latin typeface="Arial Black" panose="020B0A04020102020204" pitchFamily="34" charset="0"/>
              </a:rPr>
              <a:t>.</a:t>
            </a:r>
            <a:endParaRPr lang="ru-RU" sz="2000" b="1" i="1" dirty="0">
              <a:solidFill>
                <a:schemeClr val="accent3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16632"/>
            <a:ext cx="8227640" cy="1224136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0070C0"/>
                </a:solidFill>
              </a:rPr>
              <a:t>                   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>
                <a:solidFill>
                  <a:srgbClr val="0070C0"/>
                </a:solidFill>
              </a:rPr>
              <a:t/>
            </a:r>
            <a:br>
              <a:rPr lang="ru-RU" dirty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/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i="1" dirty="0" smtClean="0">
                <a:solidFill>
                  <a:srgbClr val="0070C0"/>
                </a:solidFill>
              </a:rPr>
              <a:t>9 мая – День Победы!   </a:t>
            </a:r>
            <a:br>
              <a:rPr lang="ru-RU" i="1" dirty="0" smtClean="0">
                <a:solidFill>
                  <a:srgbClr val="0070C0"/>
                </a:solidFill>
              </a:rPr>
            </a:br>
            <a:r>
              <a:rPr lang="ru-RU" i="1" dirty="0" smtClean="0">
                <a:solidFill>
                  <a:srgbClr val="0070C0"/>
                </a:solidFill>
              </a:rPr>
              <a:t>Мы помним – мы гордимся!</a:t>
            </a:r>
            <a:endParaRPr lang="ru-RU" i="1" dirty="0">
              <a:solidFill>
                <a:srgbClr val="0070C0"/>
              </a:solidFill>
            </a:endParaRPr>
          </a:p>
        </p:txBody>
      </p:sp>
      <p:pic>
        <p:nvPicPr>
          <p:cNvPr id="21506" name="Picture 2" descr="F:\DCIM\101SSCAM\S50037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27584" y="1412776"/>
            <a:ext cx="7560840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78749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Содержимое 2"/>
          <p:cNvSpPr>
            <a:spLocks noGrp="1"/>
          </p:cNvSpPr>
          <p:nvPr>
            <p:ph idx="1"/>
          </p:nvPr>
        </p:nvSpPr>
        <p:spPr>
          <a:xfrm>
            <a:off x="179512" y="521296"/>
            <a:ext cx="8568952" cy="6336704"/>
          </a:xfrm>
        </p:spPr>
        <p:txBody>
          <a:bodyPr>
            <a:noAutofit/>
          </a:bodyPr>
          <a:lstStyle/>
          <a:p>
            <a:pPr algn="ctr" eaLnBrk="1" hangingPunct="1">
              <a:buFont typeface="Wingdings 2" pitchFamily="18" charset="2"/>
              <a:buNone/>
            </a:pPr>
            <a:r>
              <a:rPr lang="ru-RU" sz="4000" i="1" dirty="0" smtClean="0">
                <a:solidFill>
                  <a:srgbClr val="000066"/>
                </a:solidFill>
              </a:rPr>
              <a:t>МБДОУ №10 «</a:t>
            </a:r>
            <a:r>
              <a:rPr lang="ru-RU" sz="4000" i="1" dirty="0" smtClean="0">
                <a:solidFill>
                  <a:srgbClr val="000066"/>
                </a:solidFill>
              </a:rPr>
              <a:t>Звёздочка».</a:t>
            </a:r>
            <a:endParaRPr lang="ru-RU" sz="4000" i="1" dirty="0" smtClean="0">
              <a:solidFill>
                <a:srgbClr val="000066"/>
              </a:solidFill>
            </a:endParaRPr>
          </a:p>
          <a:p>
            <a:r>
              <a:rPr lang="ru-RU" sz="3200" i="1" dirty="0" smtClean="0">
                <a:solidFill>
                  <a:srgbClr val="000066"/>
                </a:solidFill>
              </a:rPr>
              <a:t>Работа в течение учебного </a:t>
            </a:r>
            <a:r>
              <a:rPr lang="ru-RU" sz="3200" i="1" dirty="0" smtClean="0">
                <a:solidFill>
                  <a:srgbClr val="000066"/>
                </a:solidFill>
              </a:rPr>
              <a:t>года.     </a:t>
            </a:r>
            <a:r>
              <a:rPr lang="ru-RU" sz="4000" i="1" dirty="0" smtClean="0">
                <a:solidFill>
                  <a:srgbClr val="000066"/>
                </a:solidFill>
              </a:rPr>
              <a:t>Тип </a:t>
            </a:r>
            <a:r>
              <a:rPr lang="ru-RU" sz="4000" i="1" dirty="0" smtClean="0">
                <a:solidFill>
                  <a:srgbClr val="000066"/>
                </a:solidFill>
              </a:rPr>
              <a:t>проекта: </a:t>
            </a:r>
            <a:r>
              <a:rPr lang="ru-RU" sz="3600" b="0" i="1" dirty="0" smtClean="0">
                <a:solidFill>
                  <a:srgbClr val="000066"/>
                </a:solidFill>
              </a:rPr>
              <a:t>информационно-творческий, </a:t>
            </a:r>
            <a:r>
              <a:rPr lang="ru-RU" sz="3600" b="0" i="1" dirty="0" smtClean="0">
                <a:solidFill>
                  <a:srgbClr val="000066"/>
                </a:solidFill>
              </a:rPr>
              <a:t>игровой </a:t>
            </a:r>
            <a:r>
              <a:rPr lang="ru-RU" sz="4000" i="1" dirty="0" smtClean="0">
                <a:solidFill>
                  <a:srgbClr val="000066"/>
                </a:solidFill>
              </a:rPr>
              <a:t>Продолжительность</a:t>
            </a:r>
            <a:r>
              <a:rPr lang="ru-RU" sz="4000" i="1" dirty="0" smtClean="0">
                <a:solidFill>
                  <a:srgbClr val="000066"/>
                </a:solidFill>
              </a:rPr>
              <a:t>: </a:t>
            </a:r>
            <a:r>
              <a:rPr lang="ru-RU" sz="3600" b="0" i="1" dirty="0" smtClean="0">
                <a:solidFill>
                  <a:srgbClr val="000066"/>
                </a:solidFill>
              </a:rPr>
              <a:t>продолжительный.          </a:t>
            </a:r>
            <a:r>
              <a:rPr lang="ru-RU" sz="4000" i="1" dirty="0" err="1" smtClean="0">
                <a:solidFill>
                  <a:srgbClr val="000066"/>
                </a:solidFill>
              </a:rPr>
              <a:t>Участники:</a:t>
            </a:r>
            <a:r>
              <a:rPr lang="ru-RU" sz="3600" b="0" i="1" dirty="0" err="1" smtClean="0">
                <a:solidFill>
                  <a:srgbClr val="000066"/>
                </a:solidFill>
              </a:rPr>
              <a:t>воспитатели</a:t>
            </a:r>
            <a:r>
              <a:rPr lang="ru-RU" sz="3600" b="0" i="1" dirty="0" smtClean="0">
                <a:solidFill>
                  <a:srgbClr val="000066"/>
                </a:solidFill>
              </a:rPr>
              <a:t> -Медведева </a:t>
            </a:r>
            <a:r>
              <a:rPr lang="ru-RU" sz="3600" b="0" i="1" dirty="0" err="1" smtClean="0">
                <a:solidFill>
                  <a:srgbClr val="000066"/>
                </a:solidFill>
              </a:rPr>
              <a:t>О.В.,Ражева</a:t>
            </a:r>
            <a:r>
              <a:rPr lang="ru-RU" sz="3600" b="0" i="1" dirty="0" smtClean="0">
                <a:solidFill>
                  <a:srgbClr val="000066"/>
                </a:solidFill>
              </a:rPr>
              <a:t> А.В.;          </a:t>
            </a:r>
            <a:r>
              <a:rPr lang="ru-RU" sz="3600" b="0" i="1" dirty="0" smtClean="0">
                <a:solidFill>
                  <a:srgbClr val="000066"/>
                </a:solidFill>
              </a:rPr>
              <a:t>дети старшей группы, родители.</a:t>
            </a:r>
          </a:p>
        </p:txBody>
      </p:sp>
    </p:spTree>
    <p:extLst>
      <p:ext uri="{BB962C8B-B14F-4D97-AF65-F5344CB8AC3E}">
        <p14:creationId xmlns:p14="http://schemas.microsoft.com/office/powerpoint/2010/main" xmlns="" val="3844835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Содержимое 2"/>
          <p:cNvSpPr>
            <a:spLocks noGrp="1"/>
          </p:cNvSpPr>
          <p:nvPr>
            <p:ph idx="1"/>
          </p:nvPr>
        </p:nvSpPr>
        <p:spPr>
          <a:xfrm>
            <a:off x="323528" y="116632"/>
            <a:ext cx="8424936" cy="6552728"/>
          </a:xfrm>
        </p:spPr>
        <p:txBody>
          <a:bodyPr>
            <a:noAutofit/>
          </a:bodyPr>
          <a:lstStyle/>
          <a:p>
            <a:pPr algn="ctr" eaLnBrk="1" hangingPunct="1">
              <a:buFont typeface="Wingdings 2" pitchFamily="18" charset="2"/>
              <a:buNone/>
            </a:pPr>
            <a:r>
              <a:rPr lang="ru-RU" sz="2400" i="1" dirty="0" smtClean="0">
                <a:solidFill>
                  <a:srgbClr val="000066"/>
                </a:solidFill>
              </a:rPr>
              <a:t>Этапы реализации проекта.</a:t>
            </a:r>
          </a:p>
          <a:p>
            <a:pPr algn="ctr" eaLnBrk="1" hangingPunct="1"/>
            <a:r>
              <a:rPr lang="ru-RU" i="1" dirty="0" smtClean="0">
                <a:solidFill>
                  <a:srgbClr val="000066"/>
                </a:solidFill>
              </a:rPr>
              <a:t>1 этап.</a:t>
            </a:r>
          </a:p>
          <a:p>
            <a:pPr eaLnBrk="1" hangingPunct="1"/>
            <a:r>
              <a:rPr lang="ru-RU" sz="1500" i="1" dirty="0" smtClean="0">
                <a:solidFill>
                  <a:srgbClr val="000066"/>
                </a:solidFill>
              </a:rPr>
              <a:t>1. Выявление первоначальных знаний детей о войне, о празднике Победы.</a:t>
            </a:r>
            <a:endParaRPr lang="ru-RU" sz="1500" i="1" dirty="0">
              <a:solidFill>
                <a:srgbClr val="000066"/>
              </a:solidFill>
            </a:endParaRPr>
          </a:p>
          <a:p>
            <a:pPr eaLnBrk="1" hangingPunct="1"/>
            <a:r>
              <a:rPr lang="ru-RU" sz="1500" i="1" dirty="0" smtClean="0">
                <a:solidFill>
                  <a:srgbClr val="000066"/>
                </a:solidFill>
              </a:rPr>
              <a:t>2. Информация родителей о предстоящем проекте. Анкетирование родителей.</a:t>
            </a:r>
          </a:p>
          <a:p>
            <a:pPr eaLnBrk="1" hangingPunct="1"/>
            <a:r>
              <a:rPr lang="ru-RU" sz="1500" i="1" dirty="0" smtClean="0">
                <a:solidFill>
                  <a:srgbClr val="000066"/>
                </a:solidFill>
              </a:rPr>
              <a:t>3.Подбор литературы, презентация, фотографий, пособий, плакатов.</a:t>
            </a:r>
          </a:p>
          <a:p>
            <a:pPr algn="ctr" eaLnBrk="1" hangingPunct="1"/>
            <a:r>
              <a:rPr lang="ru-RU" i="1" dirty="0" smtClean="0">
                <a:solidFill>
                  <a:srgbClr val="000066"/>
                </a:solidFill>
              </a:rPr>
              <a:t>2 этап.</a:t>
            </a:r>
          </a:p>
          <a:p>
            <a:pPr eaLnBrk="1" hangingPunct="1"/>
            <a:r>
              <a:rPr lang="ru-RU" sz="1500" i="1" dirty="0" smtClean="0">
                <a:solidFill>
                  <a:srgbClr val="000066"/>
                </a:solidFill>
              </a:rPr>
              <a:t>1. Проведение НОД, бесед о ВОА, победы в войне.</a:t>
            </a:r>
          </a:p>
          <a:p>
            <a:pPr eaLnBrk="1" hangingPunct="1"/>
            <a:r>
              <a:rPr lang="ru-RU" sz="1500" i="1" dirty="0" smtClean="0">
                <a:solidFill>
                  <a:srgbClr val="000066"/>
                </a:solidFill>
              </a:rPr>
              <a:t>2. Привлечение родителей к участию в проекте.</a:t>
            </a:r>
          </a:p>
          <a:p>
            <a:pPr eaLnBrk="1" hangingPunct="1"/>
            <a:r>
              <a:rPr lang="ru-RU" sz="1500" i="1" dirty="0" smtClean="0">
                <a:solidFill>
                  <a:srgbClr val="000066"/>
                </a:solidFill>
              </a:rPr>
              <a:t>3. Организация сюжетно-ролевых дидактических и подвижных игр.</a:t>
            </a:r>
          </a:p>
          <a:p>
            <a:pPr algn="ctr" eaLnBrk="1" hangingPunct="1"/>
            <a:r>
              <a:rPr lang="ru-RU" i="1" dirty="0" smtClean="0">
                <a:solidFill>
                  <a:srgbClr val="000066"/>
                </a:solidFill>
              </a:rPr>
              <a:t>3 этап.</a:t>
            </a:r>
          </a:p>
          <a:p>
            <a:pPr eaLnBrk="1" hangingPunct="1"/>
            <a:r>
              <a:rPr lang="ru-RU" sz="1500" i="1" dirty="0" smtClean="0">
                <a:solidFill>
                  <a:srgbClr val="000066"/>
                </a:solidFill>
              </a:rPr>
              <a:t>1. Организация выставки рисунков ко Дню Победы. (совместная работа детей с родителями)</a:t>
            </a:r>
          </a:p>
          <a:p>
            <a:pPr eaLnBrk="1" hangingPunct="1"/>
            <a:r>
              <a:rPr lang="ru-RU" sz="1500" i="1" dirty="0" smtClean="0">
                <a:solidFill>
                  <a:srgbClr val="000066"/>
                </a:solidFill>
              </a:rPr>
              <a:t>2. Вручение ветеранам поздравительных открыток ко Дню Победы, сделанных руками детей.</a:t>
            </a:r>
          </a:p>
          <a:p>
            <a:r>
              <a:rPr lang="ru-RU" sz="1500" i="1" dirty="0" smtClean="0">
                <a:solidFill>
                  <a:srgbClr val="000066"/>
                </a:solidFill>
              </a:rPr>
              <a:t>3. Выпуск стенгазеты «70 лет со Дня Победы»</a:t>
            </a:r>
            <a:r>
              <a:rPr lang="ru-RU" sz="1500" i="1" dirty="0">
                <a:solidFill>
                  <a:srgbClr val="000066"/>
                </a:solidFill>
              </a:rPr>
              <a:t> </a:t>
            </a:r>
            <a:r>
              <a:rPr lang="ru-RU" sz="1500" i="1" dirty="0" smtClean="0">
                <a:solidFill>
                  <a:srgbClr val="000066"/>
                </a:solidFill>
              </a:rPr>
              <a:t>и папок-передвижек «Знакомьте </a:t>
            </a:r>
            <a:r>
              <a:rPr lang="ru-RU" sz="1500" i="1" dirty="0" smtClean="0">
                <a:solidFill>
                  <a:srgbClr val="000066"/>
                </a:solidFill>
              </a:rPr>
              <a:t>детей с </a:t>
            </a:r>
            <a:r>
              <a:rPr lang="ru-RU" sz="1500" i="1" dirty="0" smtClean="0">
                <a:solidFill>
                  <a:srgbClr val="000066"/>
                </a:solidFill>
              </a:rPr>
              <a:t>героическим прошлым России», «День 9 мая</a:t>
            </a:r>
            <a:r>
              <a:rPr lang="ru-RU" sz="1500" i="1" dirty="0" smtClean="0">
                <a:solidFill>
                  <a:srgbClr val="000066"/>
                </a:solidFill>
              </a:rPr>
              <a:t>». </a:t>
            </a:r>
            <a:endParaRPr lang="ru-RU" sz="1500" i="1" dirty="0" smtClean="0">
              <a:solidFill>
                <a:srgbClr val="000066"/>
              </a:solidFill>
            </a:endParaRPr>
          </a:p>
          <a:p>
            <a:r>
              <a:rPr lang="ru-RU" sz="1500" i="1" dirty="0" smtClean="0">
                <a:solidFill>
                  <a:srgbClr val="000066"/>
                </a:solidFill>
              </a:rPr>
              <a:t>4. Экскурсия к памятнику «Неизвестному солдату</a:t>
            </a:r>
            <a:r>
              <a:rPr lang="ru-RU" sz="1500" i="1" dirty="0" smtClean="0">
                <a:solidFill>
                  <a:srgbClr val="000066"/>
                </a:solidFill>
              </a:rPr>
              <a:t>». </a:t>
            </a:r>
            <a:r>
              <a:rPr lang="ru-RU" sz="1500" i="1" dirty="0" smtClean="0">
                <a:solidFill>
                  <a:srgbClr val="000066"/>
                </a:solidFill>
              </a:rPr>
              <a:t>Возложение цветов.</a:t>
            </a:r>
          </a:p>
          <a:p>
            <a:r>
              <a:rPr lang="ru-RU" sz="1500" i="1" dirty="0" smtClean="0">
                <a:solidFill>
                  <a:srgbClr val="000066"/>
                </a:solidFill>
              </a:rPr>
              <a:t>5. Литературно- музыкальный досуг «9 мая».</a:t>
            </a:r>
          </a:p>
        </p:txBody>
      </p:sp>
    </p:spTree>
    <p:extLst>
      <p:ext uri="{BB962C8B-B14F-4D97-AF65-F5344CB8AC3E}">
        <p14:creationId xmlns:p14="http://schemas.microsoft.com/office/powerpoint/2010/main" xmlns="" val="954806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Содержимое 2"/>
          <p:cNvSpPr>
            <a:spLocks noGrp="1"/>
          </p:cNvSpPr>
          <p:nvPr>
            <p:ph idx="1"/>
          </p:nvPr>
        </p:nvSpPr>
        <p:spPr>
          <a:xfrm>
            <a:off x="304800" y="476672"/>
            <a:ext cx="8686800" cy="5603453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1600" b="1" dirty="0" smtClean="0"/>
              <a:t>                   </a:t>
            </a:r>
            <a:r>
              <a:rPr lang="ru-RU" sz="2400" b="1" dirty="0" smtClean="0">
                <a:solidFill>
                  <a:schemeClr val="hlink"/>
                </a:solidFill>
              </a:rPr>
              <a:t>Актуальность.</a:t>
            </a:r>
            <a:endParaRPr lang="ru-RU" sz="1600" b="1" dirty="0" smtClean="0"/>
          </a:p>
          <a:p>
            <a:pPr eaLnBrk="1" hangingPunct="1">
              <a:lnSpc>
                <a:spcPct val="80000"/>
              </a:lnSpc>
            </a:pPr>
            <a:endParaRPr lang="ru-RU" sz="1600" b="1" dirty="0" smtClean="0"/>
          </a:p>
          <a:p>
            <a:pPr marL="285750" indent="-28575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sz="1800" b="1" dirty="0" smtClean="0">
                <a:solidFill>
                  <a:srgbClr val="000066"/>
                </a:solidFill>
              </a:rPr>
              <a:t>Наше время- время бурных социальных и экономических перемен, преобразования общества - требует от каждого человека утверждения активной гражданской позиции. Сила Российского государства, процветание его граждан, стабильная экономическая ситуация прежде всего зависят от творческого и интеллектуального потенциала подрастающего поколения, знания исторического прошлого, патриотических традиций нашей Родины, формирования у дошкольников чувства гордости за величие страны, уважения к старшему поколению. </a:t>
            </a:r>
          </a:p>
          <a:p>
            <a:pPr marL="285750" indent="-28575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sz="1800" b="1" dirty="0" smtClean="0">
                <a:solidFill>
                  <a:srgbClr val="000066"/>
                </a:solidFill>
              </a:rPr>
              <a:t>Дошкольный возраст - период, когда закладываются предпосылки гражданских качеств. Идея патриотизма в России всегда порождала невиданную энергию, позволявшую решать вопросы исторической важности. Сегодня патриотизм - важнейший фактор мобилизации страны, необходимый для ее охранения и возрождения. Проект призван способствовать формированию чувства патриотизма, уважения к героическому прошлому нашей Родины, учит ценить мир. </a:t>
            </a:r>
          </a:p>
          <a:p>
            <a:pPr marL="285750" indent="-28575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sz="1800" b="1" dirty="0" smtClean="0">
                <a:solidFill>
                  <a:srgbClr val="000066"/>
                </a:solidFill>
              </a:rPr>
              <a:t>Проект направлен на сохранение памяти о ключевом событии истории России и мировой истории — Великой Отечественной войне. Этот проект важен для подрастающего поколения, потомков людей, героически сражавшихся за освобождение нашей Родины, как летопись судеб целого народа и знаменательных событий, изменивших ход истории. В основе нашего проекта лежит идея познакомить детей с известными историческими фактами этого периода через судьбы близкого родного человека прадеда или прабабушки.</a:t>
            </a:r>
          </a:p>
          <a:p>
            <a:pPr eaLnBrk="1" hangingPunct="1">
              <a:lnSpc>
                <a:spcPct val="80000"/>
              </a:lnSpc>
            </a:pPr>
            <a:endParaRPr lang="ru-RU" sz="1800" b="1" dirty="0" smtClean="0">
              <a:solidFill>
                <a:srgbClr val="00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buFont typeface="Wingdings 2" pitchFamily="18" charset="2"/>
              <a:buNone/>
            </a:pPr>
            <a:r>
              <a:rPr lang="ru-RU" sz="2800" dirty="0" smtClean="0"/>
              <a:t>          </a:t>
            </a:r>
            <a:r>
              <a:rPr lang="ru-RU" sz="2800" b="1" dirty="0" smtClean="0">
                <a:solidFill>
                  <a:schemeClr val="hlink"/>
                </a:solidFill>
              </a:rPr>
              <a:t>Цель проекта:</a:t>
            </a:r>
            <a:endParaRPr lang="ru-RU" sz="2800" dirty="0" smtClean="0"/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000066"/>
                </a:solidFill>
              </a:rPr>
              <a:t>Формирование у детей основ гражданственности, патриотизма,  заключающего в себе любовь к своей семье, уважение к истории родного края, его ценностям, связанным с историей Великой Отечественной войны.</a:t>
            </a:r>
          </a:p>
        </p:txBody>
      </p:sp>
    </p:spTree>
    <p:extLst>
      <p:ext uri="{BB962C8B-B14F-4D97-AF65-F5344CB8AC3E}">
        <p14:creationId xmlns:p14="http://schemas.microsoft.com/office/powerpoint/2010/main" xmlns="" val="3002672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Содержимое 2"/>
          <p:cNvSpPr>
            <a:spLocks noGrp="1"/>
          </p:cNvSpPr>
          <p:nvPr>
            <p:ph idx="1"/>
          </p:nvPr>
        </p:nvSpPr>
        <p:spPr>
          <a:xfrm>
            <a:off x="304800" y="332656"/>
            <a:ext cx="8686800" cy="6096719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1800" dirty="0" smtClean="0"/>
              <a:t>             </a:t>
            </a:r>
            <a:r>
              <a:rPr lang="ru-RU" b="1" dirty="0" smtClean="0">
                <a:solidFill>
                  <a:schemeClr val="hlink"/>
                </a:solidFill>
              </a:rPr>
              <a:t>Задачи: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endParaRPr lang="ru-RU" sz="1800" dirty="0" smtClean="0"/>
          </a:p>
          <a:p>
            <a:pPr eaLnBrk="1" hangingPunct="1">
              <a:lnSpc>
                <a:spcPct val="80000"/>
              </a:lnSpc>
            </a:pPr>
            <a:r>
              <a:rPr lang="ru-RU" sz="1800" b="1" dirty="0" smtClean="0">
                <a:solidFill>
                  <a:srgbClr val="000066"/>
                </a:solidFill>
              </a:rPr>
              <a:t>1. Способствовать воспитанию у каждого ребенка любви к Родине, ветеранам войны, воинам российской армии. Воспитывать уважение и чувство благодарности ко всем, кто защищает родину;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b="1" dirty="0" smtClean="0">
                <a:solidFill>
                  <a:srgbClr val="000066"/>
                </a:solidFill>
              </a:rPr>
              <a:t>2. </a:t>
            </a:r>
            <a:r>
              <a:rPr lang="ru-RU" sz="1800" dirty="0" smtClean="0">
                <a:solidFill>
                  <a:srgbClr val="000066"/>
                </a:solidFill>
                <a:latin typeface="Arial" charset="0"/>
              </a:rPr>
              <a:t>Р</a:t>
            </a:r>
            <a:r>
              <a:rPr lang="ru-RU" sz="1800" b="1" dirty="0" smtClean="0">
                <a:solidFill>
                  <a:srgbClr val="000066"/>
                </a:solidFill>
              </a:rPr>
              <a:t>асширить знания о государственных праздниках и историческом наследии нашей страны;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b="1" dirty="0" smtClean="0">
                <a:solidFill>
                  <a:srgbClr val="000066"/>
                </a:solidFill>
              </a:rPr>
              <a:t>3. </a:t>
            </a:r>
            <a:r>
              <a:rPr lang="ru-RU" sz="1800" dirty="0" smtClean="0">
                <a:solidFill>
                  <a:srgbClr val="000066"/>
                </a:solidFill>
                <a:latin typeface="Arial" charset="0"/>
              </a:rPr>
              <a:t>Р</a:t>
            </a:r>
            <a:r>
              <a:rPr lang="ru-RU" sz="1800" b="1" dirty="0" smtClean="0">
                <a:solidFill>
                  <a:srgbClr val="000066"/>
                </a:solidFill>
              </a:rPr>
              <a:t>азвивать познавательные способности детей в процессе практической деятельности, интеллект ребенка, формировать наглядно-образное мышление, творческие способности, самостоятельность, способствовать воспитанию у каждого ребенка нравственно-патриотических навыки взаимоотношений с взрослыми; 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b="1" dirty="0" smtClean="0">
                <a:solidFill>
                  <a:srgbClr val="000066"/>
                </a:solidFill>
              </a:rPr>
              <a:t>4</a:t>
            </a:r>
            <a:r>
              <a:rPr lang="ru-RU" sz="1800" dirty="0" smtClean="0">
                <a:solidFill>
                  <a:srgbClr val="000066"/>
                </a:solidFill>
              </a:rPr>
              <a:t>.</a:t>
            </a:r>
            <a:r>
              <a:rPr lang="ru-RU" sz="1800" dirty="0" smtClean="0">
                <a:solidFill>
                  <a:srgbClr val="000066"/>
                </a:solidFill>
                <a:latin typeface="Arial" charset="0"/>
              </a:rPr>
              <a:t>Сп</a:t>
            </a:r>
            <a:r>
              <a:rPr lang="ru-RU" sz="1800" b="1" dirty="0" smtClean="0">
                <a:solidFill>
                  <a:srgbClr val="000066"/>
                </a:solidFill>
              </a:rPr>
              <a:t>особствовать развитию речи через выразительное чтение стихов, составление рассказов о ветеранах. Обогащать активный словарь новыми словами, поощрять пересказы детей, услышанных дома историй близких, показывая их фотографии;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b="1" dirty="0" smtClean="0">
                <a:solidFill>
                  <a:srgbClr val="000066"/>
                </a:solidFill>
              </a:rPr>
              <a:t>5.</a:t>
            </a:r>
            <a:r>
              <a:rPr lang="ru-RU" sz="1800" dirty="0" smtClean="0">
                <a:solidFill>
                  <a:srgbClr val="000066"/>
                </a:solidFill>
                <a:latin typeface="Arial" charset="0"/>
              </a:rPr>
              <a:t>О</a:t>
            </a:r>
            <a:r>
              <a:rPr lang="ru-RU" sz="1800" b="1" dirty="0" smtClean="0">
                <a:solidFill>
                  <a:srgbClr val="000066"/>
                </a:solidFill>
              </a:rPr>
              <a:t>беспечить атмосферу доброжелательности, комфортности в общении: родитель-родитель; родитель-педагог; родитель – ребенок;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b="1" dirty="0" smtClean="0">
                <a:solidFill>
                  <a:srgbClr val="000066"/>
                </a:solidFill>
              </a:rPr>
              <a:t>6.</a:t>
            </a:r>
            <a:r>
              <a:rPr lang="ru-RU" sz="1800" dirty="0" smtClean="0">
                <a:solidFill>
                  <a:srgbClr val="000066"/>
                </a:solidFill>
                <a:latin typeface="Arial" charset="0"/>
              </a:rPr>
              <a:t>О</a:t>
            </a:r>
            <a:r>
              <a:rPr lang="ru-RU" sz="1800" b="1" dirty="0" smtClean="0">
                <a:solidFill>
                  <a:srgbClr val="000066"/>
                </a:solidFill>
              </a:rPr>
              <a:t>рганизовать деятельность детей, родителей, направленную на создание праздничного концерта;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b="1" dirty="0" smtClean="0">
                <a:solidFill>
                  <a:srgbClr val="000066"/>
                </a:solidFill>
              </a:rPr>
              <a:t>7.</a:t>
            </a:r>
            <a:r>
              <a:rPr lang="ru-RU" sz="1800" dirty="0" smtClean="0">
                <a:solidFill>
                  <a:srgbClr val="000066"/>
                </a:solidFill>
                <a:latin typeface="Arial" charset="0"/>
              </a:rPr>
              <a:t>В</a:t>
            </a:r>
            <a:r>
              <a:rPr lang="ru-RU" sz="1800" b="1" dirty="0" smtClean="0">
                <a:solidFill>
                  <a:srgbClr val="000066"/>
                </a:solidFill>
              </a:rPr>
              <a:t>ызвать эмоциональный отклик на результат своей деятельности</a:t>
            </a:r>
            <a:r>
              <a:rPr lang="ru-RU" sz="1800" dirty="0" smtClean="0">
                <a:solidFill>
                  <a:srgbClr val="000066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Содержимое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5191472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2500" dirty="0" smtClean="0">
                <a:solidFill>
                  <a:schemeClr val="tx1"/>
                </a:solidFill>
              </a:rPr>
              <a:t>                        </a:t>
            </a:r>
            <a:r>
              <a:rPr lang="ru-RU" sz="2500" b="1" dirty="0" smtClean="0">
                <a:solidFill>
                  <a:schemeClr val="hlink"/>
                </a:solidFill>
              </a:rPr>
              <a:t>Ожидаемые результаты: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endParaRPr lang="ru-RU" sz="2500" dirty="0" smtClean="0">
              <a:solidFill>
                <a:schemeClr val="tx1"/>
              </a:solidFill>
            </a:endParaRPr>
          </a:p>
          <a:p>
            <a:pPr marL="342900" indent="-34290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sz="2500" dirty="0" smtClean="0">
                <a:solidFill>
                  <a:srgbClr val="000066"/>
                </a:solidFill>
              </a:rPr>
              <a:t>Повышение нравственного уровня </a:t>
            </a:r>
            <a:r>
              <a:rPr lang="ru-RU" sz="2500" dirty="0" smtClean="0">
                <a:solidFill>
                  <a:srgbClr val="000066"/>
                </a:solidFill>
              </a:rPr>
              <a:t>воспитанников.</a:t>
            </a:r>
            <a:endParaRPr lang="ru-RU" sz="2500" dirty="0" smtClean="0">
              <a:solidFill>
                <a:srgbClr val="000066"/>
              </a:solidFill>
            </a:endParaRPr>
          </a:p>
          <a:p>
            <a:pPr marL="342900" indent="-34290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sz="2500" dirty="0" smtClean="0">
                <a:solidFill>
                  <a:srgbClr val="000066"/>
                </a:solidFill>
              </a:rPr>
              <a:t>Расширение кругозора детей, их интереса к истории </a:t>
            </a:r>
            <a:r>
              <a:rPr lang="ru-RU" sz="2500" dirty="0" smtClean="0">
                <a:solidFill>
                  <a:srgbClr val="000066"/>
                </a:solidFill>
              </a:rPr>
              <a:t>страны.</a:t>
            </a:r>
            <a:endParaRPr lang="ru-RU" sz="2500" dirty="0" smtClean="0">
              <a:solidFill>
                <a:srgbClr val="000066"/>
              </a:solidFill>
            </a:endParaRPr>
          </a:p>
          <a:p>
            <a:pPr marL="342900" indent="-34290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sz="2500" dirty="0" smtClean="0">
                <a:solidFill>
                  <a:srgbClr val="000066"/>
                </a:solidFill>
              </a:rPr>
              <a:t>Развитие инициативы, </a:t>
            </a:r>
            <a:r>
              <a:rPr lang="ru-RU" sz="2500" dirty="0" smtClean="0">
                <a:solidFill>
                  <a:srgbClr val="000066"/>
                </a:solidFill>
              </a:rPr>
              <a:t>самостоятельности.</a:t>
            </a:r>
            <a:endParaRPr lang="ru-RU" sz="2500" dirty="0" smtClean="0">
              <a:solidFill>
                <a:srgbClr val="000066"/>
              </a:solidFill>
            </a:endParaRPr>
          </a:p>
          <a:p>
            <a:pPr marL="342900" indent="-34290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sz="2500" dirty="0" smtClean="0">
                <a:solidFill>
                  <a:srgbClr val="000066"/>
                </a:solidFill>
              </a:rPr>
              <a:t>Преобразование предметно-игровой среды </a:t>
            </a:r>
            <a:r>
              <a:rPr lang="ru-RU" sz="2500" dirty="0" smtClean="0">
                <a:solidFill>
                  <a:srgbClr val="000066"/>
                </a:solidFill>
              </a:rPr>
              <a:t>группы.</a:t>
            </a:r>
            <a:endParaRPr lang="ru-RU" sz="2500" dirty="0" smtClean="0">
              <a:solidFill>
                <a:srgbClr val="000066"/>
              </a:solidFill>
            </a:endParaRPr>
          </a:p>
          <a:p>
            <a:pPr marL="342900" indent="-34290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sz="2500" dirty="0" smtClean="0">
                <a:solidFill>
                  <a:srgbClr val="000066"/>
                </a:solidFill>
              </a:rPr>
              <a:t>Укрепление заинтересованности родителей в сотрудничестве с д\с по вопросам нравственно-патриотического </a:t>
            </a:r>
            <a:r>
              <a:rPr lang="ru-RU" sz="2500" dirty="0" smtClean="0">
                <a:solidFill>
                  <a:srgbClr val="000066"/>
                </a:solidFill>
              </a:rPr>
              <a:t>воспитания.</a:t>
            </a:r>
            <a:endParaRPr lang="ru-RU" sz="2500" dirty="0" smtClean="0">
              <a:solidFill>
                <a:srgbClr val="000066"/>
              </a:solidFill>
            </a:endParaRPr>
          </a:p>
          <a:p>
            <a:pPr marL="342900" indent="-34290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sz="2500" dirty="0" smtClean="0">
                <a:solidFill>
                  <a:srgbClr val="000066"/>
                </a:solidFill>
              </a:rPr>
              <a:t>Появление у детей чувства гордости за Россию, уважение к истории страны, народу.</a:t>
            </a:r>
          </a:p>
          <a:p>
            <a:pPr marL="342900" indent="-34290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sz="2500" dirty="0" smtClean="0">
                <a:solidFill>
                  <a:srgbClr val="000066"/>
                </a:solidFill>
              </a:rPr>
              <a:t>Ознакомление с родным городом продолжится в </a:t>
            </a:r>
            <a:r>
              <a:rPr lang="ru-RU" sz="2500" dirty="0" smtClean="0">
                <a:solidFill>
                  <a:srgbClr val="000066"/>
                </a:solidFill>
              </a:rPr>
              <a:t>семье.</a:t>
            </a:r>
            <a:endParaRPr lang="ru-RU" sz="2500" dirty="0" smtClean="0">
              <a:solidFill>
                <a:srgbClr val="000066"/>
              </a:solidFill>
            </a:endParaRPr>
          </a:p>
          <a:p>
            <a:pPr marL="342900" indent="-34290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sz="2500" dirty="0" smtClean="0">
                <a:solidFill>
                  <a:srgbClr val="000066"/>
                </a:solidFill>
              </a:rPr>
              <a:t>Расширение знаний детей об известных людях родного города, улицах, названных в честь героев войны, памятниках и других культурных ценностях.</a:t>
            </a:r>
          </a:p>
          <a:p>
            <a:pPr marL="342900" indent="-34290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sz="2500" dirty="0" err="1" smtClean="0">
                <a:solidFill>
                  <a:srgbClr val="000066"/>
                </a:solidFill>
              </a:rPr>
              <a:t>Сформированность</a:t>
            </a:r>
            <a:r>
              <a:rPr lang="ru-RU" sz="2500" dirty="0" smtClean="0">
                <a:solidFill>
                  <a:srgbClr val="000066"/>
                </a:solidFill>
              </a:rPr>
              <a:t> элементарных проектно-исследовательских умений и навыков.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ая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2264</TotalTime>
  <Words>2007</Words>
  <Application>Microsoft Office PowerPoint</Application>
  <PresentationFormat>Экран (4:3)</PresentationFormat>
  <Paragraphs>203</Paragraphs>
  <Slides>32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Главная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Проведенные мероприятия  с детьми в 1 старшей группе\        МБДОУ №10 «Звездочка»  Посвященные  Победе в Великой Отечественной Войне.</vt:lpstr>
      <vt:lpstr>Материал по теме: «Воспитываем патриотов».</vt:lpstr>
      <vt:lpstr>       </vt:lpstr>
      <vt:lpstr>       </vt:lpstr>
      <vt:lpstr>       </vt:lpstr>
      <vt:lpstr>       </vt:lpstr>
      <vt:lpstr>Стенгазеты, посвященные   23 февраля и 9 мая!</vt:lpstr>
      <vt:lpstr>Патриотический уголок в группе «Никто не забыт  и ничто не забыто».</vt:lpstr>
      <vt:lpstr>Слайд 22</vt:lpstr>
      <vt:lpstr>   Рисунки детей группы: «Салют над городом в честь Победы!»    «Мы голосуем за мир!»</vt:lpstr>
      <vt:lpstr>Слайд 24</vt:lpstr>
      <vt:lpstr>Подарки к 23 февраля и 9 мая!</vt:lpstr>
      <vt:lpstr>Слайд 26</vt:lpstr>
      <vt:lpstr>Сочинения детей и родителей о своих родственниках, защищавших нашу Родину.</vt:lpstr>
      <vt:lpstr>Слайд 28</vt:lpstr>
      <vt:lpstr>Слайд 29</vt:lpstr>
      <vt:lpstr>Слайд 30</vt:lpstr>
      <vt:lpstr>Слайд 31</vt:lpstr>
      <vt:lpstr>                      9 мая – День Победы!    Мы помним – мы гордимся!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Ira</dc:creator>
  <cp:lastModifiedBy>user</cp:lastModifiedBy>
  <cp:revision>88</cp:revision>
  <dcterms:created xsi:type="dcterms:W3CDTF">2014-06-21T09:00:18Z</dcterms:created>
  <dcterms:modified xsi:type="dcterms:W3CDTF">2018-03-20T17:59:29Z</dcterms:modified>
</cp:coreProperties>
</file>