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98" r:id="rId3"/>
    <p:sldId id="300" r:id="rId4"/>
    <p:sldId id="301" r:id="rId5"/>
    <p:sldId id="339" r:id="rId6"/>
    <p:sldId id="304" r:id="rId7"/>
    <p:sldId id="315" r:id="rId8"/>
    <p:sldId id="306" r:id="rId9"/>
    <p:sldId id="354" r:id="rId10"/>
    <p:sldId id="356" r:id="rId11"/>
    <p:sldId id="308" r:id="rId12"/>
    <p:sldId id="349" r:id="rId13"/>
    <p:sldId id="343" r:id="rId14"/>
    <p:sldId id="309" r:id="rId15"/>
    <p:sldId id="302" r:id="rId16"/>
    <p:sldId id="311" r:id="rId17"/>
    <p:sldId id="312" r:id="rId18"/>
    <p:sldId id="313" r:id="rId19"/>
    <p:sldId id="345" r:id="rId20"/>
    <p:sldId id="350" r:id="rId21"/>
    <p:sldId id="330" r:id="rId22"/>
    <p:sldId id="318" r:id="rId23"/>
    <p:sldId id="337" r:id="rId24"/>
    <p:sldId id="319" r:id="rId25"/>
    <p:sldId id="320" r:id="rId26"/>
    <p:sldId id="323" r:id="rId27"/>
    <p:sldId id="322" r:id="rId28"/>
    <p:sldId id="326" r:id="rId29"/>
    <p:sldId id="353" r:id="rId30"/>
    <p:sldId id="355" r:id="rId31"/>
    <p:sldId id="329" r:id="rId32"/>
    <p:sldId id="331" r:id="rId33"/>
    <p:sldId id="332" r:id="rId34"/>
    <p:sldId id="333" r:id="rId35"/>
    <p:sldId id="297" r:id="rId36"/>
    <p:sldId id="27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getImage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100010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 казённое  дошкольное образовательное учреждение</a:t>
            </a:r>
          </a:p>
          <a:p>
            <a:pPr algn="ctr"/>
            <a:r>
              <a:rPr lang="ru-RU" b="1" dirty="0" smtClean="0"/>
              <a:t> «Детский сад  № 230» города Кирова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28662" y="1928802"/>
            <a:ext cx="7572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Формирование </a:t>
            </a:r>
            <a:r>
              <a:rPr lang="ru-RU" sz="3600" b="1" dirty="0" err="1">
                <a:solidFill>
                  <a:srgbClr val="C00000"/>
                </a:solidFill>
                <a:latin typeface="Monotype Corsiva" pitchFamily="66" charset="0"/>
              </a:rPr>
              <a:t>саморегуляции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 деятельности 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детей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старшего дошкольного возраста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на музыкальном занятии</a:t>
            </a:r>
          </a:p>
          <a:p>
            <a:pPr algn="ctr"/>
            <a:endParaRPr lang="ru-RU" sz="3600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4929198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	Глазырина Светлана Александровна,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музыкальный руководитель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" y="620688"/>
            <a:ext cx="7431087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49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DSC03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7571" cy="60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CIM\106MSDCF\DSC03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4078" y="428604"/>
            <a:ext cx="4441062" cy="61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Глазырина\Глазырина-2\фото\DSC03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926" y="500042"/>
            <a:ext cx="4661213" cy="62015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6MSDCF\DSC03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1438" y="500042"/>
            <a:ext cx="4396786" cy="61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лазырина\Глазырина-2\DSC03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64704"/>
            <a:ext cx="8243996" cy="55643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лазырина\Глазырина-2\DSC03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57166"/>
            <a:ext cx="5328592" cy="6270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:\Глазырина\Глазырина-2\фото\DSC03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78470"/>
            <a:ext cx="8048231" cy="5655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4704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Требования к трансформации </a:t>
            </a:r>
          </a:p>
          <a:p>
            <a:pPr marL="514350" indent="-514350"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вариативности  элементов </a:t>
            </a:r>
          </a:p>
          <a:p>
            <a:pPr marL="514350" indent="-514350"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«Доски выбора»:</a:t>
            </a:r>
          </a:p>
          <a:p>
            <a:pPr marL="514350" indent="-514350">
              <a:lnSpc>
                <a:spcPct val="150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  Учёт возраста детей.       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2.   Учёт интересов и склонностей детей. 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3.   Учёт способностей детей. 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4.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Гендерная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принадлежность детей.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5.   Учёт основных потребностей детей (в  движении, общении, познании).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6.   Создание условия для самостоятельного выбора: </a:t>
            </a:r>
          </a:p>
          <a:p>
            <a:pPr marL="514350" indent="-5143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с кем, как, где, чем заниматься?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85794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создание условий для формирования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деятельности через предоставление возможности самостоятельного свободного выбора детьми видов музыкальной  деятельности.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623334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412776"/>
            <a:ext cx="8143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latin typeface="Monotype Corsiva" pitchFamily="66" charset="0"/>
              </a:rPr>
              <a:t>        «Делать выбор – значит интересоваться чем-то в такой степени, что хочется выбрать именно это» (Л. В. Свирская).</a:t>
            </a:r>
          </a:p>
          <a:p>
            <a:pPr algn="just"/>
            <a:r>
              <a:rPr lang="ru-RU" sz="3600" b="1" dirty="0" smtClean="0">
                <a:latin typeface="Monotype Corsiva" pitchFamily="66" charset="0"/>
              </a:rPr>
              <a:t>   </a:t>
            </a:r>
          </a:p>
          <a:p>
            <a:pPr algn="just"/>
            <a:r>
              <a:rPr lang="ru-RU" sz="3600" b="1" dirty="0" smtClean="0">
                <a:latin typeface="Monotype Corsiva" pitchFamily="66" charset="0"/>
              </a:rPr>
              <a:t>        «Ежедневно у детей должна быть возможность (и необходимость) выбора» - утверждает Л. В. Свирская.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514350" indent="-514350" algn="just"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Создание развивающей предметно-пространственной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…………..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среды, направленной на осуществление выбора при организации музыкальной деятельности.</a:t>
            </a:r>
          </a:p>
          <a:p>
            <a:pPr marL="514350" lvl="0" indent="-514350"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Способствовать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осознаванию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детьми собственных интересов и желаний </a:t>
            </a:r>
          </a:p>
          <a:p>
            <a:pPr marL="514350" lvl="0" indent="-514350"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на музыкальных  занятиях.</a:t>
            </a:r>
          </a:p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Создавать условия для рефлексии  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собственного  выбора  деятельности.</a:t>
            </a:r>
            <a:endParaRPr lang="ru-RU" sz="36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57232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/>
              <a:t>Этапы работы:</a:t>
            </a:r>
            <a:endParaRPr lang="ru-RU" sz="3600" dirty="0" smtClean="0"/>
          </a:p>
          <a:p>
            <a:pPr lvl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dirty="0" smtClean="0"/>
              <a:t>   Обсуждение    правил     игры </a:t>
            </a:r>
          </a:p>
          <a:p>
            <a:pPr lvl="0" algn="just">
              <a:lnSpc>
                <a:spcPct val="150000"/>
              </a:lnSpc>
            </a:pPr>
            <a:r>
              <a:rPr lang="ru-RU" sz="3600" dirty="0" smtClean="0"/>
              <a:t>       с   «Доской  выбора».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dirty="0" smtClean="0"/>
              <a:t>    Выбор совместно с детьми видов </a:t>
            </a:r>
            <a:r>
              <a:rPr lang="ru-RU" sz="3600" dirty="0" smtClean="0">
                <a:solidFill>
                  <a:schemeClr val="bg1"/>
                </a:solidFill>
              </a:rPr>
              <a:t>……..</a:t>
            </a:r>
            <a:r>
              <a:rPr lang="ru-RU" sz="3600" dirty="0" smtClean="0"/>
              <a:t>музыкальной деятельности.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dirty="0" smtClean="0"/>
              <a:t>    Рефлексия.</a:t>
            </a:r>
            <a:endParaRPr lang="ru-RU" sz="36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лазырина\Глазырина-2\DSC03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82922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DCIM\106MSDCF\DSC03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429000"/>
            <a:ext cx="5723612" cy="3217194"/>
          </a:xfrm>
          <a:prstGeom prst="rect">
            <a:avLst/>
          </a:prstGeom>
          <a:noFill/>
        </p:spPr>
      </p:pic>
      <p:pic>
        <p:nvPicPr>
          <p:cNvPr id="4" name="Picture 2" descr="I:\DCIM\106MSDCF\DSC03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429288" cy="3571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DSC03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3287"/>
            <a:ext cx="8208912" cy="58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DCIM\106MSDCF\DSC03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35033" cy="48224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Глазырина\Глазырина-2\фото\DSC03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563248" cy="48135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DCIM\106MSDCF\DSC03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03915" cy="47240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Светлана\Desktop\DSC03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9579"/>
            <a:ext cx="4896544" cy="2881181"/>
          </a:xfrm>
          <a:prstGeom prst="rect">
            <a:avLst/>
          </a:prstGeom>
          <a:noFill/>
        </p:spPr>
      </p:pic>
      <p:pic>
        <p:nvPicPr>
          <p:cNvPr id="1029" name="Picture 5" descr="C:\Users\Светлана\Desktop\DSC03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173562"/>
            <a:ext cx="4824536" cy="3387647"/>
          </a:xfrm>
          <a:prstGeom prst="rect">
            <a:avLst/>
          </a:prstGeom>
          <a:noFill/>
        </p:spPr>
      </p:pic>
      <p:pic>
        <p:nvPicPr>
          <p:cNvPr id="7" name="Picture 3" descr="C:\Users\Светлана\Desktop\DSC03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80728"/>
            <a:ext cx="3570908" cy="25675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785794"/>
            <a:ext cx="8496944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 </a:t>
            </a:r>
            <a:r>
              <a:rPr lang="ru-RU" sz="3600" dirty="0" smtClean="0"/>
              <a:t>Как предоставить детям возможность выбирать занятия, материалы, </a:t>
            </a:r>
            <a:r>
              <a:rPr lang="en-US" sz="3600" dirty="0" smtClean="0"/>
              <a:t> </a:t>
            </a:r>
            <a:r>
              <a:rPr lang="ru-RU" sz="3600" dirty="0" smtClean="0"/>
              <a:t>партнёров</a:t>
            </a:r>
            <a:r>
              <a:rPr lang="ru-RU" sz="3600" dirty="0"/>
              <a:t>?</a:t>
            </a:r>
            <a:endParaRPr lang="ru-RU" sz="3600" dirty="0" smtClean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Что </a:t>
            </a:r>
            <a:r>
              <a:rPr lang="en-US" sz="3600" dirty="0" smtClean="0"/>
              <a:t> </a:t>
            </a:r>
            <a:r>
              <a:rPr lang="ru-RU" sz="3600" dirty="0" smtClean="0"/>
              <a:t>позволяет </a:t>
            </a:r>
            <a:r>
              <a:rPr lang="en-US" sz="3600" dirty="0" smtClean="0"/>
              <a:t> </a:t>
            </a:r>
            <a:r>
              <a:rPr lang="ru-RU" sz="3600" dirty="0" smtClean="0"/>
              <a:t>обретать </a:t>
            </a:r>
            <a:r>
              <a:rPr lang="en-US" sz="3600" dirty="0" smtClean="0"/>
              <a:t> </a:t>
            </a:r>
            <a:r>
              <a:rPr lang="ru-RU" sz="3600" dirty="0" smtClean="0"/>
              <a:t>навыки принятия решений организованным  и безопасным  путём? </a:t>
            </a:r>
            <a:endParaRPr lang="ru-RU" sz="36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Глазырина\Глазырина-2\фото\DSC03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048784" cy="48815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Итоги работы в процессе наблюдения: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Дети     стали      заметно      свободнее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  активнее   в   выборе.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Уменьшилось количество детей, затрудняющихся  в  выборе  деятельности.</a:t>
            </a:r>
          </a:p>
          <a:p>
            <a:pPr marL="514350" indent="-51435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  Изменилось     отношение     к     выбору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(от  формального  к  более    осознанному).</a:t>
            </a:r>
          </a:p>
          <a:p>
            <a:pPr marL="514350" indent="-51435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 Повысился интерес к различным видам музыкальной   деятельности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9249"/>
            <a:ext cx="828092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Стали   определяться    предпочтения  детей  в  выборе  деятельности,      склонности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   интересы.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6.    Стали       заметны         начальные представления      детей       о        способах 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правилах анализировать  свою деятельность и  делать   собственные    выводы. 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7.      Дети стали активнее в выборе партнёров деятельности.</a:t>
            </a:r>
          </a:p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8.   В предметно-пространственной среде  зала добавилась «Доска выбора».</a:t>
            </a:r>
          </a:p>
          <a:p>
            <a:pPr marL="514350" indent="-514350" algn="just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/>
              <a:t>Доска выбора</a:t>
            </a:r>
            <a:r>
              <a:rPr lang="ru-RU" sz="3600" dirty="0" smtClean="0"/>
              <a:t> – это универсальный приём для формирования самостоятельной            деятельности </a:t>
            </a:r>
          </a:p>
          <a:p>
            <a:pPr algn="just"/>
            <a:r>
              <a:rPr lang="ru-RU" sz="3600" dirty="0" smtClean="0"/>
              <a:t>и инициативности детей дошкольного возраста, который может быть использован всеми педагогами детского        сада,      в     том       числе </a:t>
            </a:r>
          </a:p>
          <a:p>
            <a:pPr algn="just"/>
            <a:r>
              <a:rPr lang="ru-RU" sz="3600" smtClean="0"/>
              <a:t>и      музыкальными    руководителями </a:t>
            </a:r>
          </a:p>
          <a:p>
            <a:pPr algn="just"/>
            <a:r>
              <a:rPr lang="ru-RU" sz="3600" dirty="0" smtClean="0"/>
              <a:t>для решения своих педагогических   задач.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Литература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438912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Вариативная примерная основная образовательная программа дошкольного образования «Золотой ключик» / под ред. Г. Г. Кравцова. М.: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Левъ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2015. 217 с.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Леонтьев А. Н.  Психологические основы дошкольной игры / А. Н. Леонтьев // А.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Психологическая наука и образование / Ред. В.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Рубцов, А. А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Марголис, В.</a:t>
            </a:r>
            <a:r>
              <a:rPr lang="ru-RU" sz="1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Гуружапов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1996. – №3  1996. – С. 19-32.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Примерная образовательная программа дошкольного образования «Вдохновение» / под ред. И. Е. Федосовой. — М.: Издательство «Национальное образование»,  2015. — 368 с. — (Серия  «Вдохновение»).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Свирская Л. В. Детский совет: методические рекомендации для педагогов / Л. В. Свирская. – М.: Издательство «Национальное образование», 2015. – 80 с.: ил. – (серия «Вдохновение»).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группового сбора и возможности ее реализации в условиях дошкольного образовательного учреждения: учебно-методическое пособие /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Авт-сост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М. А.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Пазюкова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Иркутск: ОГОБУ СПО «ИРКПО», 2011. – 198 с. 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стандарт дошкольного образования / Утверждён Приказом Министерства образования и науки Российской Федерации (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России) от 17 октября 2013 г. Москва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77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F:\слайды\Рамки, поздравления\РАМКИ\getImage (1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365" y="-83523"/>
            <a:ext cx="9255365" cy="6941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9184" y="22768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Успехов в работе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Глазырина\Глазырина-2\фото\DSC03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78870" cy="53903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Глазырина\Глазырина-2\фото\DSC03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8104661" cy="57380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Глазырина\Глазырина-2\фото\DSC03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57166"/>
            <a:ext cx="3042122" cy="4297044"/>
          </a:xfrm>
          <a:prstGeom prst="rect">
            <a:avLst/>
          </a:prstGeom>
          <a:noFill/>
        </p:spPr>
      </p:pic>
      <p:pic>
        <p:nvPicPr>
          <p:cNvPr id="7" name="Picture 2" descr="G:\Глазырина\Глазырина-2\фото\DSC03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00240"/>
            <a:ext cx="3000396" cy="4223772"/>
          </a:xfrm>
          <a:prstGeom prst="rect">
            <a:avLst/>
          </a:prstGeom>
          <a:noFill/>
        </p:spPr>
      </p:pic>
      <p:pic>
        <p:nvPicPr>
          <p:cNvPr id="8" name="Picture 2" descr="F:\Глазырина\Глазырина-2\141160472_w640_h640_71e474f6687ef0__2108d5f8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28604"/>
            <a:ext cx="2728903" cy="2301485"/>
          </a:xfrm>
          <a:prstGeom prst="rect">
            <a:avLst/>
          </a:prstGeom>
          <a:noFill/>
        </p:spPr>
      </p:pic>
      <p:pic>
        <p:nvPicPr>
          <p:cNvPr id="9" name="Picture 3" descr="G:\Глазырина\Глазырина-2\фото\DSC03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2285992"/>
            <a:ext cx="3000396" cy="42965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         </a:t>
            </a:r>
            <a:endParaRPr lang="ru-RU" sz="3200" b="1" dirty="0" smtClean="0"/>
          </a:p>
          <a:p>
            <a:pPr algn="just">
              <a:lnSpc>
                <a:spcPct val="150000"/>
              </a:lnSpc>
            </a:pPr>
            <a:r>
              <a:rPr lang="ru-RU" sz="3200" b="1" dirty="0" smtClean="0"/>
              <a:t>            </a:t>
            </a:r>
            <a:r>
              <a:rPr lang="ru-RU" sz="3600" dirty="0" smtClean="0"/>
              <a:t>Для того, чтобы дети могли выбрать  вид   деятельности, место работы, материалы, инструменты, партнёров, необходимо провести своего рода презентацию  возможностей.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Глазырина\Глазырина-2\фото\DSC03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40960" cy="48845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03648" y="404664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Круговой сбор</a:t>
            </a:r>
            <a:endParaRPr lang="ru-RU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DSC03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799" y="918289"/>
            <a:ext cx="653403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8982" y="17232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Выбор центра активности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9761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1812</TotalTime>
  <Words>500</Words>
  <Application>Microsoft Office PowerPoint</Application>
  <PresentationFormat>Экран (4:3)</PresentationFormat>
  <Paragraphs>65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Литература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Юляша</dc:creator>
  <cp:lastModifiedBy>Светлана</cp:lastModifiedBy>
  <cp:revision>212</cp:revision>
  <dcterms:created xsi:type="dcterms:W3CDTF">2016-03-26T13:47:20Z</dcterms:created>
  <dcterms:modified xsi:type="dcterms:W3CDTF">2018-05-30T19:29:45Z</dcterms:modified>
</cp:coreProperties>
</file>