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7" r:id="rId4"/>
  </p:sldMasterIdLst>
  <p:notesMasterIdLst>
    <p:notesMasterId r:id="rId28"/>
  </p:notesMasterIdLst>
  <p:sldIdLst>
    <p:sldId id="256" r:id="rId5"/>
    <p:sldId id="277" r:id="rId6"/>
    <p:sldId id="275" r:id="rId7"/>
    <p:sldId id="278" r:id="rId8"/>
    <p:sldId id="261" r:id="rId9"/>
    <p:sldId id="258" r:id="rId10"/>
    <p:sldId id="257" r:id="rId11"/>
    <p:sldId id="259" r:id="rId12"/>
    <p:sldId id="298" r:id="rId13"/>
    <p:sldId id="260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9" r:id="rId26"/>
    <p:sldId id="276" r:id="rId27"/>
  </p:sldIdLst>
  <p:sldSz cx="6858000" cy="9144000" type="screen4x3"/>
  <p:notesSz cx="6668770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990000"/>
    <a:srgbClr val="00CC00"/>
    <a:srgbClr val="FF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898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CD73CC-4B9C-4602-9C3B-C657F17B48AA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3F49C5-9E3C-4089-B340-29E4FAFA6468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EFF09-FBC2-49B4-8539-508F3B0A036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4EFB-43A6-4E67-A613-8E7B67C9B13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1BE1F-7831-4B0E-BAEC-A29BBB34C49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EFF09-FBC2-49B4-8539-508F3B0A036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A3C9-C1C6-44F7-955C-E34A6FC5523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B0603-C961-4731-82A9-17EA610D600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B3128-7144-445E-9B2C-AF0C0D126AD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54B64-E860-4630-8BAB-7B39B33C572F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DC41-3F4E-4884-BDD3-C285D32E52D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02AA-8D0D-4592-82DB-2D227982D94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1EC9-9F61-454E-9242-3F40722725E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A3C9-C1C6-44F7-955C-E34A6FC5523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520C1-6151-4895-87AD-6A3AEFD1DD5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4EFB-43A6-4E67-A613-8E7B67C9B13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1BE1F-7831-4B0E-BAEC-A29BBB34C49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pPr>
              <a:defRPr/>
            </a:pPr>
            <a:fld id="{1C6EFF09-FBC2-49B4-8539-508F3B0A036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A3C9-C1C6-44F7-955C-E34A6FC5523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B0603-C961-4731-82A9-17EA610D600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pPr>
              <a:defRPr/>
            </a:pPr>
            <a:fld id="{2C4B0603-C961-4731-82A9-17EA610D600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pPr>
              <a:defRPr/>
            </a:pPr>
            <a:fld id="{368B3128-7144-445E-9B2C-AF0C0D126AD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pPr>
              <a:defRPr/>
            </a:pPr>
            <a:fld id="{38154B64-E860-4630-8BAB-7B39B33C572F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DC41-3F4E-4884-BDD3-C285D32E52D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02AA-8D0D-4592-82DB-2D227982D94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1EC9-9F61-454E-9242-3F40722725E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pPr>
              <a:defRPr/>
            </a:pPr>
            <a:fld id="{697520C1-6151-4895-87AD-6A3AEFD1DD5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B3128-7144-445E-9B2C-AF0C0D126AD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4EFB-43A6-4E67-A613-8E7B67C9B13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1BE1F-7831-4B0E-BAEC-A29BBB34C49A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70423"/>
            <a:ext cx="6172200" cy="15197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86150" y="2133601"/>
            <a:ext cx="3028950" cy="2914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86150" y="5251457"/>
            <a:ext cx="3028950" cy="29167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D473-ED48-4AF0-B00F-13AFBD01A5F6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70417"/>
            <a:ext cx="6172200" cy="779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B25C-C4CD-43DD-8CBA-024FB413EC6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70423"/>
            <a:ext cx="6172200" cy="15197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86150" y="2133601"/>
            <a:ext cx="3028950" cy="2914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86150" y="5251457"/>
            <a:ext cx="3028950" cy="29167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C680-D831-4766-B0A6-3BA06554208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70423"/>
            <a:ext cx="6172200" cy="15197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A821-03C2-4BB3-A5CF-03AA1E0166C4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54B64-E860-4630-8BAB-7B39B33C572F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DC41-3F4E-4884-BDD3-C285D32E52D6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02AA-8D0D-4592-82DB-2D227982D94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1EC9-9F61-454E-9242-3F40722725E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520C1-6151-4895-87AD-6A3AEFD1DD5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999"/>
            <a:ext cx="1464204" cy="9136672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81589AE-5826-4D48-8A0D-9629BA368B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ransition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31.xml"/><Relationship Id="rId6" Type="http://schemas.openxmlformats.org/officeDocument/2006/relationships/image" Target="../media/image29.GIF"/><Relationship Id="rId5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1,&#1057;&#1083;&#1072;&#1081;&#1076;%2011" TargetMode="Externa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1.png"/><Relationship Id="rId3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2,&#1057;&#1083;&#1072;&#1081;&#1076;%2012" TargetMode="External"/><Relationship Id="rId2" Type="http://schemas.openxmlformats.org/officeDocument/2006/relationships/image" Target="../media/image30.wmf"/><Relationship Id="rId1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3.wmf"/><Relationship Id="rId3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2,&#1057;&#1083;&#1072;&#1081;&#1076;%2012" TargetMode="External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31.xml"/><Relationship Id="rId6" Type="http://schemas.openxmlformats.org/officeDocument/2006/relationships/image" Target="../media/image36.GIF"/><Relationship Id="rId5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2,&#1057;&#1083;&#1072;&#1081;&#1076;%2012" TargetMode="External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40.GIF"/><Relationship Id="rId7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2,&#1057;&#1083;&#1072;&#1081;&#1076;%2012" TargetMode="Externa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7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4.png"/><Relationship Id="rId2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3,&#1057;&#1083;&#1072;&#1081;&#1076;%2013" TargetMode="External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3,&#1057;&#1083;&#1072;&#1081;&#1076;%201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3,&#1057;&#1083;&#1072;&#1081;&#1076;%201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hyperlink" Target="http://www/erudition.ru/referat/printref/id/34259_1.html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2.xml"/><Relationship Id="rId7" Type="http://schemas.openxmlformats.org/officeDocument/2006/relationships/slide" Target="slide1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45.xml"/><Relationship Id="rId2" Type="http://schemas.openxmlformats.org/officeDocument/2006/relationships/slide" Target="slide5.xml"/><Relationship Id="rId19" Type="http://schemas.openxmlformats.org/officeDocument/2006/relationships/image" Target="../media/image4.wmf"/><Relationship Id="rId18" Type="http://schemas.openxmlformats.org/officeDocument/2006/relationships/oleObject" Target="../embeddings/oleObject3.bin"/><Relationship Id="rId17" Type="http://schemas.openxmlformats.org/officeDocument/2006/relationships/image" Target="../media/image3.wmf"/><Relationship Id="rId16" Type="http://schemas.openxmlformats.org/officeDocument/2006/relationships/oleObject" Target="../embeddings/oleObject2.bin"/><Relationship Id="rId15" Type="http://schemas.openxmlformats.org/officeDocument/2006/relationships/slide" Target="slide22.xml"/><Relationship Id="rId14" Type="http://schemas.openxmlformats.org/officeDocument/2006/relationships/slide" Target="slide20.xml"/><Relationship Id="rId13" Type="http://schemas.openxmlformats.org/officeDocument/2006/relationships/slide" Target="slide18.xml"/><Relationship Id="rId12" Type="http://schemas.openxmlformats.org/officeDocument/2006/relationships/slide" Target="slide16.xml"/><Relationship Id="rId11" Type="http://schemas.openxmlformats.org/officeDocument/2006/relationships/slide" Target="slide15.xml"/><Relationship Id="rId10" Type="http://schemas.openxmlformats.org/officeDocument/2006/relationships/slide" Target="slide14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6.GIF"/><Relationship Id="rId7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1,&#1057;&#1083;&#1072;&#1081;&#1076;%2011" TargetMode="Externa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3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9.xml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8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9.xml"/><Relationship Id="rId1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26.GIF"/><Relationship Id="rId7" Type="http://schemas.openxmlformats.org/officeDocument/2006/relationships/hyperlink" Target="&#1050;&#1042;&#1040;&#1044;&#1056;&#1040;&#1058;&#1053;&#1067;&#1045;%20&#1059;&#1056;&#1040;&#1042;&#1053;&#1045;&#1053;&#1048;&#1071;%20&#1080;%20&#1089;&#1087;&#1086;&#1089;&#1086;&#1073;&#1099;%20&#1080;&#1093;%20&#1088;&#1077;&#1096;&#1077;&#1085;&#1080;&#1103;&#1052;&#1077;&#1088;&#1080;&#1079;&#1072;&#1085;&#1086;&#1074;&#1072;.ppt#-1,11,&#1057;&#1083;&#1072;&#1081;&#1076;%2011" TargetMode="Externa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3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bg1"/>
            </a:gs>
            <a:gs pos="0">
              <a:srgbClr val="0087E6">
                <a:alpha val="31000"/>
              </a:srgbClr>
            </a:gs>
            <a:gs pos="100000">
              <a:srgbClr val="005CBF">
                <a:alpha val="6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04664" y="1043608"/>
            <a:ext cx="6263878" cy="457203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FFCC00"/>
                  </a:solidFill>
                  <a:rou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Справочник</a:t>
            </a:r>
            <a:endParaRPr lang="ru-RU" sz="3600" kern="10" dirty="0">
              <a:ln w="12700">
                <a:solidFill>
                  <a:srgbClr val="FFCC00"/>
                </a:solidFill>
                <a:rou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FFCC00"/>
                  </a:solidFill>
                  <a:rou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для школьников</a:t>
            </a:r>
            <a:endParaRPr lang="ru-RU" sz="3600" kern="10" dirty="0">
              <a:ln w="12700">
                <a:solidFill>
                  <a:srgbClr val="FFCC00"/>
                </a:solidFill>
                <a:rou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>
              <a:defRPr/>
            </a:pP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/>
                <a:cs typeface="Arial" panose="020B0604020202020204"/>
              </a:rPr>
              <a:t>Способы решения 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/>
              <a:cs typeface="Arial" panose="020B0604020202020204"/>
            </a:endParaRPr>
          </a:p>
          <a:p>
            <a:pPr algn="ctr">
              <a:defRPr/>
            </a:pPr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/>
                <a:cs typeface="Arial" panose="020B0604020202020204"/>
              </a:rPr>
              <a:t>квадратных уравнений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63" y="6000750"/>
            <a:ext cx="43672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71800" y="4464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1800" y="4464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16113" y="635000"/>
            <a:ext cx="4616450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Выделением полного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квадрата: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6151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428875" y="1857375"/>
          <a:ext cx="23495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1" imgW="1435100" imgH="749300" progId="Equation.3">
                  <p:embed/>
                </p:oleObj>
              </mc:Choice>
              <mc:Fallback>
                <p:oleObj name="Формула" r:id="rId1" imgW="1435100" imgH="749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857375"/>
                        <a:ext cx="234950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9713" y="3429000"/>
          <a:ext cx="294005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3" imgW="1651000" imgH="2870200" progId="Equation.3">
                  <p:embed/>
                </p:oleObj>
              </mc:Choice>
              <mc:Fallback>
                <p:oleObj name="Формула" r:id="rId3" imgW="1651000" imgH="2870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429000"/>
                        <a:ext cx="294005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85750" y="8286750"/>
            <a:ext cx="285750" cy="571500"/>
          </a:xfrm>
        </p:spPr>
        <p:txBody>
          <a:bodyPr/>
          <a:lstStyle/>
          <a:p>
            <a:pPr>
              <a:defRPr/>
            </a:pPr>
            <a:r>
              <a:rPr lang="ru-RU" dirty="0"/>
              <a:t>7</a:t>
            </a:r>
            <a:endParaRPr lang="ru-RU" dirty="0"/>
          </a:p>
        </p:txBody>
      </p:sp>
      <p:pic>
        <p:nvPicPr>
          <p:cNvPr id="2" name="Picture 12" descr="работа на комьетере">
            <a:hlinkClick r:id="rId5" action="ppaction://hlinkpres?slideindex=11&amp;slidetitle=Слайд%2011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88" y="6108700"/>
            <a:ext cx="15652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5.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Номер слайда 9"/>
          <p:cNvSpPr txBox="1"/>
          <p:nvPr/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8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2214563" y="357188"/>
            <a:ext cx="42275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Способ переброски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старшего коэффициента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3687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24744" y="2401341"/>
          <a:ext cx="3545024" cy="582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1" imgW="1498600" imgH="2463800" progId="Equation.3">
                  <p:embed/>
                </p:oleObj>
              </mc:Choice>
              <mc:Fallback>
                <p:oleObj name="Формула" r:id="rId1" imgW="1498600" imgH="246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44" y="2401341"/>
                        <a:ext cx="3545024" cy="5828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9</a:t>
            </a:r>
            <a:endParaRPr lang="ru-RU" dirty="0"/>
          </a:p>
        </p:txBody>
      </p:sp>
      <p:pic>
        <p:nvPicPr>
          <p:cNvPr id="36872" name="Picture 8" descr="Рисунок15">
            <a:hlinkClick r:id="rId3" action="ppaction://hlinkpres?slideindex=12&amp;slidetitle=Слайд%201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768" y="3321441"/>
            <a:ext cx="19478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6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456882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Разложение на множители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способом группировки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378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031287" y="3347864"/>
          <a:ext cx="4030394" cy="474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" imgW="1282700" imgH="1511300" progId="Equation.3">
                  <p:embed/>
                </p:oleObj>
              </mc:Choice>
              <mc:Fallback>
                <p:oleObj name="Формула" r:id="rId1" imgW="1282700" imgH="151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287" y="3347864"/>
                        <a:ext cx="4030394" cy="4748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10</a:t>
            </a:r>
            <a:endParaRPr lang="ru-RU" dirty="0"/>
          </a:p>
        </p:txBody>
      </p:sp>
      <p:pic>
        <p:nvPicPr>
          <p:cNvPr id="9223" name="Picture 7" descr="J0195320">
            <a:hlinkClick r:id="rId3" action="ppaction://hlinkpres?slideindex=12&amp;slidetitle=Слайд%201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5508104"/>
            <a:ext cx="9175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7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824213" y="293245"/>
            <a:ext cx="4832350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Приведение к виду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457450" y="1298575"/>
          <a:ext cx="28622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1" imgW="1002665" imgH="241300" progId="Equation.3">
                  <p:embed/>
                </p:oleObj>
              </mc:Choice>
              <mc:Fallback>
                <p:oleObj name="Формула" r:id="rId1" imgW="1002665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298575"/>
                        <a:ext cx="28622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2713" y="2266950"/>
          <a:ext cx="4576762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3" imgW="1409700" imgH="1981200" progId="Equation.3">
                  <p:embed/>
                </p:oleObj>
              </mc:Choice>
              <mc:Fallback>
                <p:oleObj name="Формула" r:id="rId3" imgW="1409700" imgH="198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2266950"/>
                        <a:ext cx="4576762" cy="643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11</a:t>
            </a:r>
            <a:endParaRPr lang="ru-RU" dirty="0"/>
          </a:p>
        </p:txBody>
      </p:sp>
      <p:pic>
        <p:nvPicPr>
          <p:cNvPr id="9223" name="Picture 11">
            <a:hlinkClick r:id="rId5" action="ppaction://hlinkpres?slideindex=12&amp;slidetitle=Слайд%2012"/>
          </p:cNvPr>
          <p:cNvPicPr>
            <a:picLocks noChangeAspect="1"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927" y="4139952"/>
            <a:ext cx="777875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8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5"/>
          <p:cNvSpPr>
            <a:spLocks noChangeArrowheads="1" noChangeShapeType="1" noTextEdit="1"/>
          </p:cNvSpPr>
          <p:nvPr/>
        </p:nvSpPr>
        <p:spPr bwMode="auto">
          <a:xfrm>
            <a:off x="1646238" y="347663"/>
            <a:ext cx="48323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Уменьшение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степени уравнения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4403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420888" y="5042458"/>
          <a:ext cx="367144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1" imgW="1689100" imgH="228600" progId="Equation.3">
                  <p:embed/>
                </p:oleObj>
              </mc:Choice>
              <mc:Fallback>
                <p:oleObj name="Формула" r:id="rId1" imgW="1689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888" y="5042458"/>
                        <a:ext cx="3671443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12</a:t>
            </a:r>
            <a:endParaRPr lang="ru-RU" dirty="0"/>
          </a:p>
        </p:txBody>
      </p:sp>
      <p:graphicFrame>
        <p:nvGraphicFramePr>
          <p:cNvPr id="44041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71500" y="2197100"/>
          <a:ext cx="62865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Формула" r:id="rId3" imgW="3162300" imgH="939800" progId="Equation.3">
                  <p:embed/>
                </p:oleObj>
              </mc:Choice>
              <mc:Fallback>
                <p:oleObj name="Формула" r:id="rId3" imgW="3162300" imgH="93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197100"/>
                        <a:ext cx="6286500" cy="186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33474" y="6883400"/>
          <a:ext cx="3579813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Формула" r:id="rId5" imgW="1205865" imgH="635000" progId="Equation.3">
                  <p:embed/>
                </p:oleObj>
              </mc:Choice>
              <mc:Fallback>
                <p:oleObj name="Формула" r:id="rId5" imgW="1205865" imgH="635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4" y="6883400"/>
                        <a:ext cx="3579813" cy="188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57188" y="4429125"/>
            <a:ext cx="59404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Данный многочлен разложим на множители: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30276" y="5996546"/>
            <a:ext cx="378301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Уравнение примет вид: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0" name="Picture 17" descr="ученик">
            <a:hlinkClick r:id="rId7" action="ppaction://hlinkpres?slideindex=12&amp;slidetitle=Слайд%2012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7020" y="6516216"/>
            <a:ext cx="1295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9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5"/>
          <p:cNvSpPr>
            <a:spLocks noChangeArrowheads="1" noChangeShapeType="1" noTextEdit="1"/>
          </p:cNvSpPr>
          <p:nvPr/>
        </p:nvSpPr>
        <p:spPr bwMode="auto">
          <a:xfrm>
            <a:off x="1863725" y="347663"/>
            <a:ext cx="46148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Графический способ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4506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93051" y="3104867"/>
          <a:ext cx="3177631" cy="43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Формула" r:id="rId1" imgW="1282700" imgH="1752600" progId="Equation.3">
                  <p:embed/>
                </p:oleObj>
              </mc:Choice>
              <mc:Fallback>
                <p:oleObj name="Формула" r:id="rId1" imgW="1282700" imgH="175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51" y="3104867"/>
                        <a:ext cx="3177631" cy="434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13</a:t>
            </a:r>
            <a:endParaRPr lang="ru-RU" dirty="0"/>
          </a:p>
        </p:txBody>
      </p:sp>
      <p:graphicFrame>
        <p:nvGraphicFramePr>
          <p:cNvPr id="11267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743700" y="34829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Формула" r:id="rId3" imgW="914400" imgH="215900" progId="Equation.3">
                  <p:embed/>
                </p:oleObj>
              </mc:Choice>
              <mc:Fallback>
                <p:oleObj name="Формула" r:id="rId3" imgW="9144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48297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3" name="Object 5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78600" y="6511131"/>
          <a:ext cx="3937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Формула" r:id="rId5" imgW="139700" imgH="393700" progId="Equation.3">
                  <p:embed/>
                </p:oleObj>
              </mc:Choice>
              <mc:Fallback>
                <p:oleObj name="Формула" r:id="rId5" imgW="139700" imgH="3937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600" y="6511131"/>
                        <a:ext cx="3937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8"/>
          <p:cNvSpPr>
            <a:spLocks noChangeArrowheads="1"/>
          </p:cNvSpPr>
          <p:nvPr/>
        </p:nvSpPr>
        <p:spPr bwMode="auto">
          <a:xfrm>
            <a:off x="0" y="842963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842963"/>
            <a:ext cx="184150" cy="815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br>
              <a:rPr lang="ru-RU" sz="11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19224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Rectangle 44"/>
          <p:cNvSpPr>
            <a:spLocks noChangeArrowheads="1"/>
          </p:cNvSpPr>
          <p:nvPr/>
        </p:nvSpPr>
        <p:spPr bwMode="auto">
          <a:xfrm>
            <a:off x="0" y="7589838"/>
            <a:ext cx="184150" cy="538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2" name="AutoShape 50"/>
          <p:cNvSpPr>
            <a:spLocks noChangeAspect="1" noChangeArrowheads="1" noTextEdit="1"/>
          </p:cNvSpPr>
          <p:nvPr/>
        </p:nvSpPr>
        <p:spPr bwMode="auto">
          <a:xfrm>
            <a:off x="2673350" y="2747963"/>
            <a:ext cx="4371975" cy="490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49"/>
          <p:cNvSpPr>
            <a:spLocks noChangeShapeType="1"/>
          </p:cNvSpPr>
          <p:nvPr/>
        </p:nvSpPr>
        <p:spPr bwMode="auto">
          <a:xfrm>
            <a:off x="3441482" y="6221192"/>
            <a:ext cx="2400336" cy="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Line 48"/>
          <p:cNvSpPr>
            <a:spLocks noChangeShapeType="1"/>
          </p:cNvSpPr>
          <p:nvPr/>
        </p:nvSpPr>
        <p:spPr bwMode="auto">
          <a:xfrm>
            <a:off x="5328110" y="6709871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46"/>
          <p:cNvSpPr>
            <a:spLocks noChangeShapeType="1"/>
          </p:cNvSpPr>
          <p:nvPr/>
        </p:nvSpPr>
        <p:spPr bwMode="auto">
          <a:xfrm>
            <a:off x="4388136" y="6099842"/>
            <a:ext cx="0" cy="151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 flipH="1" flipV="1">
            <a:off x="4508500" y="2076450"/>
            <a:ext cx="55563" cy="598805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86" name="Line 47"/>
          <p:cNvSpPr>
            <a:spLocks noChangeShapeType="1"/>
          </p:cNvSpPr>
          <p:nvPr/>
        </p:nvSpPr>
        <p:spPr bwMode="auto">
          <a:xfrm flipH="1" flipV="1">
            <a:off x="3445125" y="4728917"/>
            <a:ext cx="1885414" cy="2132914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5107" name="Freeform 51"/>
          <p:cNvSpPr/>
          <p:nvPr/>
        </p:nvSpPr>
        <p:spPr bwMode="auto">
          <a:xfrm>
            <a:off x="3698875" y="2554288"/>
            <a:ext cx="1628775" cy="3657600"/>
          </a:xfrm>
          <a:custGeom>
            <a:avLst/>
            <a:gdLst>
              <a:gd name="T0" fmla="*/ 2147483647 w 3060"/>
              <a:gd name="T1" fmla="*/ 0 h 4140"/>
              <a:gd name="T2" fmla="*/ 2147483647 w 3060"/>
              <a:gd name="T3" fmla="*/ 2147483647 h 4140"/>
              <a:gd name="T4" fmla="*/ 0 w 3060"/>
              <a:gd name="T5" fmla="*/ 0 h 4140"/>
              <a:gd name="T6" fmla="*/ 0 60000 65536"/>
              <a:gd name="T7" fmla="*/ 0 60000 65536"/>
              <a:gd name="T8" fmla="*/ 0 60000 65536"/>
              <a:gd name="T9" fmla="*/ 0 w 3060"/>
              <a:gd name="T10" fmla="*/ 0 h 4140"/>
              <a:gd name="T11" fmla="*/ 3060 w 3060"/>
              <a:gd name="T12" fmla="*/ 4140 h 4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0" h="4140">
                <a:moveTo>
                  <a:pt x="3060" y="0"/>
                </a:moveTo>
                <a:cubicBezTo>
                  <a:pt x="2595" y="2070"/>
                  <a:pt x="2130" y="4140"/>
                  <a:pt x="1620" y="4140"/>
                </a:cubicBezTo>
                <a:cubicBezTo>
                  <a:pt x="1110" y="4140"/>
                  <a:pt x="555" y="2070"/>
                  <a:pt x="0" y="0"/>
                </a:cubicBezTo>
              </a:path>
            </a:pathLst>
          </a:custGeom>
          <a:noFill/>
          <a:ln w="57150">
            <a:solidFill>
              <a:srgbClr val="7030A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Rectangle 53"/>
          <p:cNvSpPr>
            <a:spLocks noChangeArrowheads="1"/>
          </p:cNvSpPr>
          <p:nvPr/>
        </p:nvSpPr>
        <p:spPr bwMode="auto">
          <a:xfrm>
            <a:off x="0" y="2027238"/>
            <a:ext cx="184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4132263" y="6396038"/>
            <a:ext cx="4857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anose="02020603050405020304" pitchFamily="18" charset="0"/>
              </a:rPr>
              <a:t>-1</a:t>
            </a: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5643563" y="6396038"/>
            <a:ext cx="3238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ru-RU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3929063" y="2000250"/>
            <a:ext cx="3238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endParaRPr lang="ru-RU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1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0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7" grpId="0" animBg="1"/>
      <p:bldP spid="45111" grpId="0"/>
      <p:bldP spid="45116" grpId="0"/>
      <p:bldP spid="45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14</a:t>
            </a:r>
            <a:endParaRPr lang="ru-RU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2788" y="526436"/>
            <a:ext cx="6480175" cy="60452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400" i="1" dirty="0" smtClean="0"/>
              <a:t>                      </a:t>
            </a: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ахождение корней квадратного    уравнения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ах</a:t>
            </a:r>
            <a:r>
              <a:rPr lang="ru-RU" sz="24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+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с = 0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с помощью циркуля и линейки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(рис. 5).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Тогда по теореме о секущих  имеем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OB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OD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OA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OC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откуда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OC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OB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•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OD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OA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= х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/ 1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000" b="1" i="1" dirty="0" smtClean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403465" y="5548313"/>
            <a:ext cx="3541713" cy="3595687"/>
          </a:xfrm>
          <a:noFill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4621213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Решение при помощи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циркуля и линейки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1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1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8371" name="Picture 3">
            <a:hlinkClick r:id="rId2" action="ppaction://hlinkpres?slideindex=13&amp;slidetitle=Слайд%201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6780" y="5548630"/>
            <a:ext cx="2496820" cy="264223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57750" y="6011693"/>
            <a:ext cx="1828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 r="3333" b="10007"/>
          <a:stretch>
            <a:fillRect/>
          </a:stretch>
        </p:blipFill>
        <p:spPr bwMode="auto">
          <a:xfrm>
            <a:off x="2571750" y="5916454"/>
            <a:ext cx="22860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987891"/>
            <a:ext cx="21431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43013" y="4742160"/>
            <a:ext cx="4943475" cy="1296649"/>
          </a:xfr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15</a:t>
            </a:r>
            <a:endParaRPr lang="ru-RU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066" y="218991"/>
            <a:ext cx="5508625" cy="4429125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1) Радиус окружности больше ординаты центра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AS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&gt;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SK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или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&gt;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/2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 окружность пересекает ось Ох в двух точках (6,а рис. )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В(х1; 0)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и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(х2; 0)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где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корни квадратного уравнения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ах2  +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с = 0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2) Радиус окружности равен ординате центра 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AS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SB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или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/2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окружность касается оси Ох (рис. 6,б) в точке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В(х1; 0)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где х</a:t>
            </a:r>
            <a:r>
              <a:rPr lang="ru-RU" sz="20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корень квадратного уравнения.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3) Радиус окружности меньше ординаты центра                                     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окружность не имеет общих точек с осью абсцисс (рис.6,в), в этом случае уравнение не имеет решения.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hlinkClick r:id="rId1" action="ppaction://hlinkpres?slideindex=13&amp;slidetitle=Слайд%2013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191669"/>
            <a:ext cx="2514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116632" y="-324544"/>
            <a:ext cx="5444260" cy="769521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4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pz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q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0.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Криволинейная шкала номограммы построена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 формулам (рис.11):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Полагая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ОС = 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ED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q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ОЕ = а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(все 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см.).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6350" indent="17145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Из подобия   треугольников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САН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и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CDF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получим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пропорцию: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16</a:t>
            </a:r>
            <a:endParaRPr lang="ru-RU" dirty="0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701800" y="347663"/>
            <a:ext cx="48307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Решение с 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помощью номограммы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982" y="6228184"/>
            <a:ext cx="2143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1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2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4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394115" y="2843808"/>
            <a:ext cx="3468839" cy="5103645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17</a:t>
            </a:r>
            <a:endParaRPr lang="ru-RU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771800"/>
            <a:ext cx="3619500" cy="60245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    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en-US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- 4,5z + 1 = 0.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Номограмма дает корни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4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0,5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3)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Для уравнения 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en-US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- 25z + 66 = 0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коэффициенты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и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q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выходят за пределы шкалы, выполним подстановку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5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получим уравнение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en-US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- 5t + 2,64 = 0,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которое решаем посредством номограммы и получим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0,6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= 4,4,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откуда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5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3,0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5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22,0.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2736" y="395536"/>
            <a:ext cx="5980797" cy="299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/>
              <a:t>•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Примеры.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1)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Для уравнения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- 9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+ 8 = 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номограмма дает корни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8,0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ru-RU" sz="20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1,0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(рис.12).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Решим  с  помощью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номограммы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уравнение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</a:t>
            </a:r>
            <a:r>
              <a:rPr lang="en-US" sz="2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- 9z + 2 = 0.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Разделим  коэффициенты  этого уравнения на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получим уравнение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fontAlgn="auto">
              <a:lnSpc>
                <a:spcPct val="80000"/>
              </a:lnSpc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387424" y="-12908"/>
            <a:ext cx="6172200" cy="64293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«Посольская СОШ»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6286500"/>
            <a:ext cx="6172200" cy="24288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b="1" dirty="0" smtClean="0"/>
              <a:t>Автор: ученик</a:t>
            </a:r>
            <a:r>
              <a:rPr lang="ru-RU" dirty="0" smtClean="0"/>
              <a:t> 10 класса МАОУ «Посольская СОШ»</a:t>
            </a:r>
            <a:endParaRPr lang="ru-RU" dirty="0" smtClean="0"/>
          </a:p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b="1" i="1" dirty="0" smtClean="0"/>
              <a:t>Бирюков Константин</a:t>
            </a: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b="1" dirty="0" smtClean="0"/>
              <a:t>Научный руководитель: </a:t>
            </a: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dirty="0" smtClean="0"/>
              <a:t>учитель математики МАОУ «Посольская СОШ »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ru-RU" b="1" i="1" dirty="0" smtClean="0"/>
              <a:t>Кириченко Наталья Николаевна</a:t>
            </a:r>
            <a:endParaRPr lang="en-US" b="1" i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endParaRPr lang="en-US" b="1" i="1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defRPr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г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28" y="1192901"/>
            <a:ext cx="492922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Справочник для школьников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881" y="2892085"/>
            <a:ext cx="5857916" cy="1754326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15256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Способы решения квадратных уравнений</a:t>
            </a:r>
            <a:endParaRPr lang="ru-RU" sz="3600" b="1" cap="all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hlinkClick r:id="rId1" action="ppaction://hlinkpres?slideindex=13&amp;slidetitle=Слайд%201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7744" y="1598613"/>
            <a:ext cx="3062635" cy="2579584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18</a:t>
            </a:r>
            <a:endParaRPr lang="ru-RU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2788" y="4308867"/>
            <a:ext cx="6318250" cy="395769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Пример.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1) Решим уравнение х</a:t>
            </a:r>
            <a:r>
              <a:rPr lang="ru-RU" sz="24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+ 10х = 39.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В оригинале эта задача формулируется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следующим образом :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«Квадрат и десять корней равны 39»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(рис.15).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Для искомой стороны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первоначального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квадрата получим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latin typeface="Times New Roman" panose="02020603050405020304" pitchFamily="18" charset="0"/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5647" y="7649934"/>
            <a:ext cx="2590800" cy="1117600"/>
          </a:xfrm>
          <a:noFill/>
        </p:spPr>
      </p:pic>
      <p:sp>
        <p:nvSpPr>
          <p:cNvPr id="23559" name="WordArt 6"/>
          <p:cNvSpPr>
            <a:spLocks noChangeArrowheads="1" noChangeShapeType="1" noTextEdit="1"/>
          </p:cNvSpPr>
          <p:nvPr/>
        </p:nvSpPr>
        <p:spPr bwMode="auto">
          <a:xfrm>
            <a:off x="1646238" y="444500"/>
            <a:ext cx="4832350" cy="1154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Геометрический способ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 решения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квадратных уравнений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1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3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383422" y="323529"/>
            <a:ext cx="6141302" cy="453650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8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+ 6у - 16 = 0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Решение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представлено на рис. 16,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   где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8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+ 6у = 16, или 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у</a:t>
            </a:r>
            <a:r>
              <a:rPr lang="ru-RU" sz="28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+ 6у + 9 = 16 + 9. 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Решение.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Выражения 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8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+ 6у + 9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16 + 9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геометрически представляют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собой один и тот же квадрат, а исходное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уравнение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800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+ 6у - 16 + 9 - 9 = 0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одно и то же уравнение.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Откуда и получаем, что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 + 3 = ± 5,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или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800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2, у</a:t>
            </a:r>
            <a:r>
              <a:rPr lang="ru-RU" sz="2800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= - 8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(рис.16).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19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132856" y="5004048"/>
            <a:ext cx="2952328" cy="38871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540" y="528003"/>
            <a:ext cx="6500813" cy="7570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tabLst>
                <a:tab pos="114300" algn="l"/>
                <a:tab pos="228600" algn="l"/>
              </a:tabLst>
              <a:defRPr/>
            </a:pPr>
            <a:r>
              <a:rPr lang="ru-RU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6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В.  В., Рыжков В. В.,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Сканави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М. И.   «Элементарная математика»  Москва     1976 г. Стр. 152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Крамор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С.  Повторяем и систематизируем школьный курс алгебры и начал анализа.  «Просвещение»  1990 г. Стр. 109 и стр. 107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Алгебра. Функции. Анализ данных. 8 класс: Учебник для общеобразовательных учреждений / Г. В. Дорофеев и др. – М.: Дрофа, 2004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 В. А., Мордкович А. Г. Математика: Справочные материалы: Книга для учащихся. – М.: Просвещение, 1988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Глейзер Г. И. История математики в школе. – М.: просвещение, 1982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Брадис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М. Четырехзначные математические таблицы для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среденй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школы. – м., просвещение, 1990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Arial" panose="020B0604020202020204" pitchFamily="34" charset="0"/>
              <a:buAutoNum type="arabicPeriod"/>
              <a:tabLst>
                <a:tab pos="114300" algn="l"/>
                <a:tab pos="228600" algn="l"/>
              </a:tabLs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Окунев А. К. Квадратичные функции, уравнения и неравенства. Пособие для учителя. – М.: Просвещение, 1972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99515" y="1537335"/>
            <a:ext cx="5201285" cy="6335395"/>
          </a:xfrm>
        </p:spPr>
        <p:txBody>
          <a:bodyPr>
            <a:normAutofit lnSpcReduction="20000"/>
          </a:bodyPr>
          <a:lstStyle/>
          <a:p>
            <a:pPr marL="5080" indent="1778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tabLst>
                <a:tab pos="114300" algn="l"/>
                <a:tab pos="228600" algn="l"/>
              </a:tabLs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Пресман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 Решение квадратного уравнения с помощью циркуля и линейки. М., Квант, №4/72. С.34.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  <a:tab pos="228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Пичурин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Л.Ф. За страницами учебника алгебры: Кн. Для учащихся 7-9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сред.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Просвещение, 1990.-224с.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  <a:tab pos="228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Аверьянов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Алтынов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Баврин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справочник для школьников и поступающих в вузы. – М.: Дрофа, 2002. – 864 с.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  <a:tab pos="228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Научно-теоретический методический журнал «Математика в школе», № 6, 2008 г. , стр. 41-46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  <a:tab pos="228600" algn="l"/>
              </a:tabLst>
              <a:defRPr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114300" algn="l"/>
                <a:tab pos="228600" algn="l"/>
              </a:tabLs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Интернет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tabLst>
                <a:tab pos="114300" algn="l"/>
                <a:tab pos="228600" algn="l"/>
              </a:tabLst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://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erudition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.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ru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referat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printref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id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/34259_1.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html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indent="1778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/>
              <a:buNone/>
              <a:tabLst>
                <a:tab pos="114300" algn="l"/>
                <a:tab pos="228600" algn="l"/>
              </a:tabLst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21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96850"/>
            <a:ext cx="6172200" cy="151923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cap="none" dirty="0" smtClean="0">
                <a:solidFill>
                  <a:schemeClr val="accent3"/>
                </a:solidFill>
                <a:latin typeface="Impact" panose="020B0806030902050204"/>
              </a:rPr>
              <a:t>Содержание</a:t>
            </a:r>
            <a:br>
              <a:rPr lang="ru-RU" b="1" kern="10" cap="none" dirty="0" smtClean="0">
                <a:solidFill>
                  <a:schemeClr val="accent3"/>
                </a:solidFill>
                <a:latin typeface="Impact" panose="020B0806030902050204"/>
              </a:rPr>
            </a:br>
            <a:endParaRPr lang="ru-RU" b="1" cap="none" dirty="0">
              <a:solidFill>
                <a:schemeClr val="accent3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57188" y="1428750"/>
            <a:ext cx="6161087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Всё о квадратных уравнениях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…………………………2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Способ 1.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Решение уравнения по формуле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…………..3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Способ 2.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Решение уравнения с чётным коэффициентом ………………………………………..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Способ 3.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Решение уравнения по теореме Виета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……5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Способ 4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. По условию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……………………..6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188" y="3357563"/>
            <a:ext cx="6197600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Способ 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. Выделением полного квадрата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Способ 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Способ переброски старшего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коэффициента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 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Способ 7.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Разложение на множители способом группировки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Способ 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Приведение к виду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…….10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0800000" flipV="1">
            <a:off x="357188" y="5132388"/>
            <a:ext cx="6357937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Способ 9.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Уменьшение степени уравнения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………....11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Способ 10.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Графический способ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Способ 11.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Решение при помощи циркуля и линейки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Способ 12.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Решение с помощью номограммы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Способ 13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. Геометрический способ квадратных уравнений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Список литературы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2928938" y="3071813"/>
          <a:ext cx="10715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16" imgW="558800" imgH="177800" progId="Equation.3">
                  <p:embed/>
                </p:oleObj>
              </mc:Choice>
              <mc:Fallback>
                <p:oleObj name="Формула" r:id="rId16" imgW="5588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071813"/>
                        <a:ext cx="10715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3714750" y="5000625"/>
          <a:ext cx="1714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8" imgW="951865" imgH="241300" progId="Equation.3">
                  <p:embed/>
                </p:oleObj>
              </mc:Choice>
              <mc:Fallback>
                <p:oleObj name="Формула" r:id="rId18" imgW="951865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000625"/>
                        <a:ext cx="17145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/>
          <p:cNvPicPr>
            <a:picLocks noGrp="1"/>
          </p:cNvPicPr>
          <p:nvPr>
            <p:ph idx="1"/>
          </p:nvPr>
        </p:nvPicPr>
        <p:blipFill>
          <a:blip r:embed="rId1" cstate="print"/>
          <a:srcRect l="29312" t="41473" r="32504" b="45506"/>
          <a:stretch>
            <a:fillRect/>
          </a:stretch>
        </p:blipFill>
        <p:spPr>
          <a:xfrm>
            <a:off x="857250" y="1500188"/>
            <a:ext cx="5500688" cy="17145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lang="ru-RU" dirty="0"/>
          </a:p>
        </p:txBody>
      </p:sp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2" cstate="print"/>
          <a:srcRect l="27449" t="43411" r="32715" b="43950"/>
          <a:stretch>
            <a:fillRect/>
          </a:stretch>
        </p:blipFill>
        <p:spPr bwMode="auto">
          <a:xfrm>
            <a:off x="928688" y="3214688"/>
            <a:ext cx="5286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 noChangeArrowheads="1"/>
          </p:cNvPicPr>
          <p:nvPr/>
        </p:nvPicPr>
        <p:blipFill>
          <a:blip r:embed="rId3" cstate="print"/>
          <a:srcRect l="27425" t="45349" r="32443" b="35974"/>
          <a:stretch>
            <a:fillRect/>
          </a:stretch>
        </p:blipFill>
        <p:spPr bwMode="auto">
          <a:xfrm>
            <a:off x="928688" y="4357688"/>
            <a:ext cx="5429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928813" y="6215063"/>
            <a:ext cx="3429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квадратные уравнения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WordArt 4"/>
          <p:cNvSpPr>
            <a:spLocks noChangeArrowheads="1" noChangeShapeType="1" noTextEdit="1"/>
          </p:cNvSpPr>
          <p:nvPr/>
        </p:nvSpPr>
        <p:spPr bwMode="auto">
          <a:xfrm>
            <a:off x="1071563" y="285750"/>
            <a:ext cx="4533900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solidFill>
                  <a:srgbClr val="0D0D0D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Всё о квадратных 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solidFill>
                <a:srgbClr val="0D0D0D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>
                <a:ln w="19050">
                  <a:solidFill>
                    <a:srgbClr val="FFCC00"/>
                  </a:solidFill>
                  <a:round/>
                </a:ln>
                <a:solidFill>
                  <a:srgbClr val="0D0D0D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уравнениях</a:t>
            </a:r>
            <a:endParaRPr lang="ru-RU" sz="3600" kern="10">
              <a:ln w="19050">
                <a:solidFill>
                  <a:srgbClr val="FFCC00"/>
                </a:solidFill>
                <a:round/>
              </a:ln>
              <a:solidFill>
                <a:srgbClr val="0D0D0D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7020272"/>
            <a:ext cx="513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688" y="6429375"/>
            <a:ext cx="5286375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5" name="WordArt 4"/>
          <p:cNvSpPr>
            <a:spLocks noChangeArrowheads="1" noChangeShapeType="1" noTextEdit="1"/>
          </p:cNvSpPr>
          <p:nvPr/>
        </p:nvSpPr>
        <p:spPr bwMode="auto">
          <a:xfrm>
            <a:off x="1714500" y="357188"/>
            <a:ext cx="4533900" cy="98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Решение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по полному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дискриминанту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02867" y="1468436"/>
          <a:ext cx="5112195" cy="26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Уравнение" r:id="rId2" imgW="74676000" imgH="38404800" progId="Equation.3">
                  <p:embed/>
                </p:oleObj>
              </mc:Choice>
              <mc:Fallback>
                <p:oleObj name="Уравнение" r:id="rId2" imgW="74676000" imgH="38404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00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67" y="1468436"/>
                        <a:ext cx="5112195" cy="2629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3</a:t>
            </a:r>
            <a:endParaRPr lang="ru-RU" dirty="0"/>
          </a:p>
        </p:txBody>
      </p:sp>
      <p:graphicFrame>
        <p:nvGraphicFramePr>
          <p:cNvPr id="7176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212976" y="4868303"/>
          <a:ext cx="3214687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4" imgW="2489200" imgH="1117600" progId="Equation.3">
                  <p:embed/>
                </p:oleObj>
              </mc:Choice>
              <mc:Fallback>
                <p:oleObj name="Формула" r:id="rId4" imgW="2489200" imgH="1117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976" y="4868303"/>
                        <a:ext cx="3214687" cy="144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9606" y="4868303"/>
          <a:ext cx="21097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6" imgW="1308100" imgH="457200" progId="Equation.3">
                  <p:embed/>
                </p:oleObj>
              </mc:Choice>
              <mc:Fallback>
                <p:oleObj name="Формула" r:id="rId6" imgW="13081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" y="4868303"/>
                        <a:ext cx="210978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383421" y="413582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1.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383421" y="4272476"/>
            <a:ext cx="32861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i="1" dirty="0"/>
              <a:t>Пример.</a:t>
            </a:r>
            <a:r>
              <a:rPr lang="ru-RU" dirty="0"/>
              <a:t> Решить </a:t>
            </a:r>
            <a:r>
              <a:rPr lang="ru-RU" dirty="0" smtClean="0"/>
              <a:t>уравнение:</a:t>
            </a:r>
            <a:endParaRPr lang="ru-RU" dirty="0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635049" y="4272476"/>
          <a:ext cx="1781749" cy="32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8" imgW="965200" imgH="203200" progId="Equation.3">
                  <p:embed/>
                </p:oleObj>
              </mc:Choice>
              <mc:Fallback>
                <p:oleObj name="Формула" r:id="rId8" imgW="9652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049" y="4272476"/>
                        <a:ext cx="1781749" cy="32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5"/>
          <p:cNvSpPr>
            <a:spLocks noChangeArrowheads="1" noChangeShapeType="1" noTextEdit="1"/>
          </p:cNvSpPr>
          <p:nvPr/>
        </p:nvSpPr>
        <p:spPr bwMode="auto">
          <a:xfrm>
            <a:off x="1714500" y="642938"/>
            <a:ext cx="4624388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Решение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по формуле с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чётным коэффициентом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410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196752" y="1931200"/>
          <a:ext cx="2376264" cy="274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рмула" r:id="rId1" imgW="1384300" imgH="1600200" progId="Equation.3">
                  <p:embed/>
                </p:oleObj>
              </mc:Choice>
              <mc:Fallback>
                <p:oleObj name="Формула" r:id="rId1" imgW="1384300" imgH="1600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752" y="1931200"/>
                        <a:ext cx="2376264" cy="2746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4</a:t>
            </a:r>
            <a:endParaRPr lang="ru-RU" dirty="0"/>
          </a:p>
        </p:txBody>
      </p:sp>
      <p:graphicFrame>
        <p:nvGraphicFramePr>
          <p:cNvPr id="410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81198" y="5404016"/>
          <a:ext cx="26320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3" imgW="1282700" imgH="457200" progId="Equation.3">
                  <p:embed/>
                </p:oleObj>
              </mc:Choice>
              <mc:Fallback>
                <p:oleObj name="Формула" r:id="rId3" imgW="12827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198" y="5404016"/>
                        <a:ext cx="2632075" cy="93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53722" y="6516216"/>
          <a:ext cx="3971925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Формула" r:id="rId5" imgW="2260600" imgH="1117600" progId="Equation.3">
                  <p:embed/>
                </p:oleObj>
              </mc:Choice>
              <mc:Fallback>
                <p:oleObj name="Формула" r:id="rId5" imgW="2260600" imgH="1117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722" y="6516216"/>
                        <a:ext cx="3971925" cy="196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2" descr="http://img-fotki.yandex.ru/get/2709/nad8222.17/0_1ac1f_e59f7c65_XL">
            <a:hlinkClick r:id="rId7" action="ppaction://hlinkpres?slideindex=11&amp;slidetitle=Слайд%2011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7192" y="6876256"/>
            <a:ext cx="1557978" cy="207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550973" y="4948825"/>
            <a:ext cx="32256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i="1" dirty="0"/>
              <a:t>Пример. </a:t>
            </a:r>
            <a:r>
              <a:rPr lang="ru-RU" dirty="0"/>
              <a:t>Решить </a:t>
            </a:r>
            <a:r>
              <a:rPr lang="ru-RU" dirty="0" smtClean="0"/>
              <a:t>уравнение:</a:t>
            </a:r>
            <a:endParaRPr lang="ru-RU" dirty="0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713273" y="4948825"/>
          <a:ext cx="17049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9" imgW="965200" imgH="203200" progId="Equation.3">
                  <p:embed/>
                </p:oleObj>
              </mc:Choice>
              <mc:Fallback>
                <p:oleObj name="Формула" r:id="rId9" imgW="9652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273" y="4948825"/>
                        <a:ext cx="17049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2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5"/>
          <p:cNvSpPr>
            <a:spLocks noChangeArrowheads="1" noChangeShapeType="1" noTextEdit="1"/>
          </p:cNvSpPr>
          <p:nvPr/>
        </p:nvSpPr>
        <p:spPr bwMode="auto">
          <a:xfrm>
            <a:off x="2286000" y="500063"/>
            <a:ext cx="385762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Решение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 по теореме Виета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307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568450" y="3010693"/>
          <a:ext cx="1938784" cy="144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1" imgW="939800" imgH="698500" progId="Equation.3">
                  <p:embed/>
                </p:oleObj>
              </mc:Choice>
              <mc:Fallback>
                <p:oleObj name="Формула" r:id="rId1" imgW="939800" imgH="698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010693"/>
                        <a:ext cx="1938784" cy="1440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  <a:endParaRPr lang="ru-RU" dirty="0"/>
          </a:p>
        </p:txBody>
      </p:sp>
      <p:graphicFrame>
        <p:nvGraphicFramePr>
          <p:cNvPr id="3081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517688" y="5045582"/>
          <a:ext cx="172243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3" imgW="977900" imgH="1054100" progId="Equation.3">
                  <p:embed/>
                </p:oleObj>
              </mc:Choice>
              <mc:Fallback>
                <p:oleObj name="Формула" r:id="rId3" imgW="977900" imgH="1054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688" y="5045582"/>
                        <a:ext cx="1722437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575940" y="6757193"/>
          <a:ext cx="1797275" cy="221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5" imgW="989965" imgH="1218565" progId="Equation.3">
                  <p:embed/>
                </p:oleObj>
              </mc:Choice>
              <mc:Fallback>
                <p:oleObj name="Формула" r:id="rId5" imgW="989965" imgH="121856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96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940" y="6757193"/>
                        <a:ext cx="1797275" cy="2212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Прямоугольник 10"/>
          <p:cNvSpPr>
            <a:spLocks noChangeArrowheads="1"/>
          </p:cNvSpPr>
          <p:nvPr/>
        </p:nvSpPr>
        <p:spPr bwMode="auto">
          <a:xfrm>
            <a:off x="500063" y="1785938"/>
            <a:ext cx="6000750" cy="1354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Виета.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 корней приведенного квадратного трехчлена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0 равна его второму коэффициенту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 противоположным знаком, а произведение – свободному члену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571500" y="4643438"/>
            <a:ext cx="31623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i="1"/>
              <a:t>Пример.</a:t>
            </a:r>
            <a:r>
              <a:rPr lang="ru-RU"/>
              <a:t> Решить уравнение</a:t>
            </a:r>
            <a:endParaRPr lang="ru-RU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857625" y="4643438"/>
          <a:ext cx="12858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Формула" r:id="rId7" imgW="965200" imgH="203200" progId="Equation.3">
                  <p:embed/>
                </p:oleObj>
              </mc:Choice>
              <mc:Fallback>
                <p:oleObj name="Формула" r:id="rId7" imgW="9652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643438"/>
                        <a:ext cx="12858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2" descr="Francois Viete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5429250"/>
            <a:ext cx="2136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571500" y="8501063"/>
            <a:ext cx="2286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Франсуа Виет</a:t>
            </a:r>
            <a:endParaRPr lang="ru-RU"/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3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286000" y="571500"/>
            <a:ext cx="29416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/>
              </a:rPr>
              <a:t>По условию </a:t>
            </a:r>
            <a:endParaRPr lang="ru-RU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/>
            </a:endParaRP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632995" y="1579206"/>
          <a:ext cx="2121449" cy="67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1" imgW="558800" imgH="177800" progId="Equation.3">
                  <p:embed/>
                </p:oleObj>
              </mc:Choice>
              <mc:Fallback>
                <p:oleObj name="Формула" r:id="rId1" imgW="5588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95" y="1579206"/>
                        <a:ext cx="2121449" cy="675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6</a:t>
            </a:r>
            <a:endParaRPr lang="ru-RU" dirty="0"/>
          </a:p>
        </p:txBody>
      </p:sp>
      <p:graphicFrame>
        <p:nvGraphicFramePr>
          <p:cNvPr id="5130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56792" y="2685656"/>
          <a:ext cx="4141788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3" imgW="1384300" imgH="635000" progId="Equation.3">
                  <p:embed/>
                </p:oleObj>
              </mc:Choice>
              <mc:Fallback>
                <p:oleObj name="Формула" r:id="rId3" imgW="1384300" imgH="63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792" y="2685656"/>
                        <a:ext cx="4141788" cy="190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71800" y="5337956"/>
          <a:ext cx="3429000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Уравнение" r:id="rId5" imgW="31394400" imgH="21031200" progId="Equation.3">
                  <p:embed/>
                </p:oleObj>
              </mc:Choice>
              <mc:Fallback>
                <p:oleObj name="Уравнение" r:id="rId5" imgW="31394400" imgH="2103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337956"/>
                        <a:ext cx="3429000" cy="229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2" descr="http://s17.rimg.info/4670d22080ece5fa3027608e1c753682.gif">
            <a:hlinkClick r:id="rId7" action="ppaction://hlinkpres?slideindex=11&amp;slidetitle=Слайд%2011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6500813"/>
            <a:ext cx="24860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85729" y="357157"/>
            <a:ext cx="1403350" cy="785787"/>
          </a:xfrm>
          <a:prstGeom prst="rect">
            <a:avLst/>
          </a:prstGeom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Способ </a:t>
            </a:r>
            <a:r>
              <a:rPr lang="en-US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4</a:t>
            </a:r>
            <a:r>
              <a:rPr lang="ru-RU" sz="3600" kern="1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.</a:t>
            </a:r>
            <a:endParaRPr lang="ru-RU" sz="3600" kern="1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5957714" y="8172400"/>
            <a:ext cx="514697" cy="633473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ru-RU"/>
              <a:t>7</a:t>
            </a:r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2859" y="1045153"/>
            <a:ext cx="6994407" cy="8057756"/>
            <a:chOff x="-953" y="5580"/>
            <a:chExt cx="14836" cy="8928"/>
          </a:xfrm>
        </p:grpSpPr>
        <p:sp>
          <p:nvSpPr>
            <p:cNvPr id="7170" name="Заголовок 1"/>
            <p:cNvSpPr>
              <a:spLocks noGrp="1"/>
            </p:cNvSpPr>
            <p:nvPr/>
          </p:nvSpPr>
          <p:spPr>
            <a:xfrm>
              <a:off x="-953" y="5580"/>
              <a:ext cx="14836" cy="18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eaLnBrk="1" hangingPunct="1"/>
              <a:r>
                <a:rPr dirty="0"/>
                <a:t>Тайны корней квадратных уравнений</a:t>
              </a:r>
              <a:endParaRPr dirty="0"/>
            </a:p>
          </p:txBody>
        </p:sp>
        <p:sp>
          <p:nvSpPr>
            <p:cNvPr id="7171" name="Содержимое 2"/>
            <p:cNvSpPr>
              <a:spLocks noGrp="1"/>
            </p:cNvSpPr>
            <p:nvPr/>
          </p:nvSpPr>
          <p:spPr>
            <a:xfrm>
              <a:off x="-293" y="7380"/>
              <a:ext cx="12960" cy="71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None/>
              </a:pPr>
              <a:r>
                <a:rPr sz="2400" dirty="0"/>
                <a:t>   1).   Если   </a:t>
              </a:r>
              <a:r>
                <a:rPr sz="2400" b="1" dirty="0"/>
                <a:t>а + в +с = 0 </a:t>
              </a:r>
              <a:r>
                <a:rPr sz="2400" dirty="0"/>
                <a:t>, то </a:t>
              </a:r>
              <a:r>
                <a:rPr sz="2400" b="1" dirty="0"/>
                <a:t>х</a:t>
              </a:r>
              <a:r>
                <a:rPr sz="2400" b="1" baseline="-25000" dirty="0"/>
                <a:t>1</a:t>
              </a:r>
              <a:r>
                <a:rPr sz="2400" b="1" dirty="0"/>
                <a:t> = 1; х</a:t>
              </a:r>
              <a:r>
                <a:rPr sz="2400" b="1" baseline="-25000" dirty="0"/>
                <a:t>2</a:t>
              </a:r>
              <a:r>
                <a:rPr sz="2400" b="1" dirty="0"/>
                <a:t> = с/а</a:t>
              </a:r>
              <a:endParaRPr sz="2400" b="1" dirty="0"/>
            </a:p>
            <a:p>
              <a:pPr eaLnBrk="1" hangingPunct="1">
                <a:buNone/>
              </a:pPr>
              <a:r>
                <a:rPr sz="2400" dirty="0"/>
                <a:t>    2).  Если   </a:t>
              </a:r>
              <a:r>
                <a:rPr sz="2400" b="1" dirty="0"/>
                <a:t>а + с = в </a:t>
              </a:r>
              <a:r>
                <a:rPr sz="2400" dirty="0"/>
                <a:t>, то </a:t>
              </a:r>
              <a:r>
                <a:rPr sz="2400" b="1" dirty="0"/>
                <a:t>х</a:t>
              </a:r>
              <a:r>
                <a:rPr sz="2400" b="1" baseline="-25000" dirty="0"/>
                <a:t>1</a:t>
              </a:r>
              <a:r>
                <a:rPr sz="2400" b="1" dirty="0"/>
                <a:t> = -1; х</a:t>
              </a:r>
              <a:r>
                <a:rPr sz="2400" b="1" baseline="-25000" dirty="0"/>
                <a:t>2</a:t>
              </a:r>
              <a:r>
                <a:rPr sz="2400" b="1" dirty="0"/>
                <a:t> = - с/а</a:t>
              </a:r>
              <a:endParaRPr sz="2400" b="1" dirty="0"/>
            </a:p>
            <a:p>
              <a:pPr eaLnBrk="1" hangingPunct="1">
                <a:buNone/>
              </a:pPr>
              <a:r>
                <a:rPr sz="2400" dirty="0"/>
                <a:t>    3).  Если  </a:t>
              </a:r>
              <a:r>
                <a:rPr sz="2400" b="1" dirty="0"/>
                <a:t>ах</a:t>
              </a:r>
              <a:r>
                <a:rPr sz="2400" b="1" baseline="30000" dirty="0"/>
                <a:t>2</a:t>
              </a:r>
              <a:r>
                <a:rPr sz="2400" b="1" dirty="0"/>
                <a:t> – ( а</a:t>
              </a:r>
              <a:r>
                <a:rPr sz="2400" b="1" baseline="30000" dirty="0"/>
                <a:t>2</a:t>
              </a:r>
              <a:r>
                <a:rPr sz="2400" b="1" dirty="0"/>
                <a:t> + 1)х + а = 0</a:t>
              </a:r>
              <a:r>
                <a:rPr sz="2400" dirty="0"/>
                <a:t>, то</a:t>
              </a:r>
              <a:endParaRPr sz="2400" dirty="0"/>
            </a:p>
            <a:p>
              <a:pPr eaLnBrk="1" hangingPunct="1">
                <a:buNone/>
              </a:pPr>
              <a:r>
                <a:rPr sz="2400" b="1" dirty="0"/>
                <a:t>                  х</a:t>
              </a:r>
              <a:r>
                <a:rPr sz="2400" b="1" baseline="-25000" dirty="0"/>
                <a:t>1</a:t>
              </a:r>
              <a:r>
                <a:rPr sz="2400" b="1" dirty="0"/>
                <a:t> = а; х</a:t>
              </a:r>
              <a:r>
                <a:rPr sz="2400" b="1" baseline="-25000" dirty="0"/>
                <a:t>2</a:t>
              </a:r>
              <a:r>
                <a:rPr sz="2400" b="1" dirty="0"/>
                <a:t> = 1/а</a:t>
              </a:r>
              <a:endParaRPr sz="2400" b="1" dirty="0"/>
            </a:p>
            <a:p>
              <a:pPr eaLnBrk="1" hangingPunct="1">
                <a:buNone/>
              </a:pPr>
              <a:r>
                <a:rPr sz="2400" dirty="0"/>
                <a:t>     4).  Если  </a:t>
              </a:r>
              <a:r>
                <a:rPr sz="2400" b="1" dirty="0"/>
                <a:t>ах</a:t>
              </a:r>
              <a:r>
                <a:rPr sz="2400" b="1" baseline="30000" dirty="0"/>
                <a:t>2</a:t>
              </a:r>
              <a:r>
                <a:rPr sz="2400" b="1" dirty="0"/>
                <a:t> – ( а</a:t>
              </a:r>
              <a:r>
                <a:rPr sz="2400" b="1" baseline="30000" dirty="0"/>
                <a:t>2</a:t>
              </a:r>
              <a:r>
                <a:rPr sz="2400" b="1" dirty="0"/>
                <a:t> - 1)х – а = 0</a:t>
              </a:r>
              <a:r>
                <a:rPr sz="2400" dirty="0"/>
                <a:t>, то</a:t>
              </a:r>
              <a:endParaRPr sz="2400" dirty="0"/>
            </a:p>
            <a:p>
              <a:pPr eaLnBrk="1" hangingPunct="1">
                <a:buNone/>
              </a:pPr>
              <a:r>
                <a:rPr sz="2400" b="1" dirty="0"/>
                <a:t>              х</a:t>
              </a:r>
              <a:r>
                <a:rPr sz="2400" b="1" baseline="-25000" dirty="0"/>
                <a:t>1</a:t>
              </a:r>
              <a:r>
                <a:rPr sz="2400" b="1" dirty="0"/>
                <a:t> = а ; х</a:t>
              </a:r>
              <a:r>
                <a:rPr sz="2400" b="1" baseline="-25000" dirty="0"/>
                <a:t>2</a:t>
              </a:r>
              <a:r>
                <a:rPr sz="2400" b="1" dirty="0"/>
                <a:t> = -1/а</a:t>
              </a:r>
              <a:endParaRPr sz="2400" b="1" dirty="0"/>
            </a:p>
            <a:p>
              <a:pPr eaLnBrk="1" hangingPunct="1">
                <a:buNone/>
              </a:pPr>
              <a:r>
                <a:rPr sz="2400" dirty="0"/>
                <a:t>     5).  Если </a:t>
              </a:r>
              <a:r>
                <a:rPr sz="2400" b="1" dirty="0"/>
                <a:t>ах</a:t>
              </a:r>
              <a:r>
                <a:rPr sz="2400" b="1" baseline="30000" dirty="0"/>
                <a:t>2</a:t>
              </a:r>
              <a:r>
                <a:rPr sz="2400" b="1" dirty="0"/>
                <a:t> + (а</a:t>
              </a:r>
              <a:r>
                <a:rPr sz="2400" b="1" baseline="30000" dirty="0"/>
                <a:t>2</a:t>
              </a:r>
              <a:r>
                <a:rPr sz="2400" b="1" dirty="0"/>
                <a:t> + 1)х + а = 0 </a:t>
              </a:r>
              <a:r>
                <a:rPr sz="2400" dirty="0"/>
                <a:t>, то</a:t>
              </a:r>
              <a:endParaRPr sz="2400" dirty="0"/>
            </a:p>
            <a:p>
              <a:pPr eaLnBrk="1" hangingPunct="1">
                <a:buNone/>
              </a:pPr>
              <a:r>
                <a:rPr sz="2400" b="1" dirty="0"/>
                <a:t>              х</a:t>
              </a:r>
              <a:r>
                <a:rPr sz="2400" b="1" baseline="-25000" dirty="0"/>
                <a:t>1</a:t>
              </a:r>
              <a:r>
                <a:rPr sz="2400" b="1" dirty="0"/>
                <a:t> = -а ; х</a:t>
              </a:r>
              <a:r>
                <a:rPr sz="2400" b="1" baseline="-25000" dirty="0"/>
                <a:t>2</a:t>
              </a:r>
              <a:r>
                <a:rPr sz="2400" b="1" dirty="0"/>
                <a:t> = - 1/а</a:t>
              </a:r>
              <a:endParaRPr sz="2400" b="1" dirty="0"/>
            </a:p>
            <a:p>
              <a:pPr eaLnBrk="1" hangingPunct="1">
                <a:buNone/>
              </a:pPr>
              <a:r>
                <a:rPr sz="2400" dirty="0"/>
                <a:t>     6). Если  </a:t>
              </a:r>
              <a:r>
                <a:rPr sz="2400" b="1" dirty="0"/>
                <a:t>ах</a:t>
              </a:r>
              <a:r>
                <a:rPr sz="2400" b="1" baseline="30000" dirty="0"/>
                <a:t>2</a:t>
              </a:r>
              <a:r>
                <a:rPr sz="2400" b="1" dirty="0"/>
                <a:t> + ( а</a:t>
              </a:r>
              <a:r>
                <a:rPr sz="2400" b="1" baseline="30000" dirty="0"/>
                <a:t>2</a:t>
              </a:r>
              <a:r>
                <a:rPr sz="2400" b="1" dirty="0"/>
                <a:t> - 1)х – а = 0</a:t>
              </a:r>
              <a:r>
                <a:rPr sz="2400" dirty="0"/>
                <a:t>, то</a:t>
              </a:r>
              <a:endParaRPr sz="2400" dirty="0"/>
            </a:p>
            <a:p>
              <a:pPr eaLnBrk="1" hangingPunct="1">
                <a:buNone/>
              </a:pPr>
              <a:r>
                <a:rPr sz="2400" b="1" dirty="0"/>
                <a:t>              х</a:t>
              </a:r>
              <a:r>
                <a:rPr sz="2400" b="1" baseline="-25000" dirty="0"/>
                <a:t>1</a:t>
              </a:r>
              <a:r>
                <a:rPr sz="2400" b="1" dirty="0"/>
                <a:t> = - а ; х</a:t>
              </a:r>
              <a:r>
                <a:rPr sz="2400" b="1" baseline="-25000" dirty="0"/>
                <a:t>2</a:t>
              </a:r>
              <a:r>
                <a:rPr sz="2400" b="1" dirty="0"/>
                <a:t> =  1/а</a:t>
              </a:r>
              <a:endParaRPr sz="2400" dirty="0"/>
            </a:p>
          </p:txBody>
        </p:sp>
      </p:grp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5887</Words>
  <Application>WPS Presentation</Application>
  <PresentationFormat>Экран (4:3)</PresentationFormat>
  <Paragraphs>284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30</vt:i4>
      </vt:variant>
      <vt:variant>
        <vt:lpstr>幻灯片标题</vt:lpstr>
      </vt:variant>
      <vt:variant>
        <vt:i4>23</vt:i4>
      </vt:variant>
    </vt:vector>
  </HeadingPairs>
  <TitlesOfParts>
    <vt:vector size="70" baseType="lpstr">
      <vt:lpstr>Arial</vt:lpstr>
      <vt:lpstr>SimSun</vt:lpstr>
      <vt:lpstr>Wingdings</vt:lpstr>
      <vt:lpstr>Wingdings 3</vt:lpstr>
      <vt:lpstr>Arial</vt:lpstr>
      <vt:lpstr>Times New Roman</vt:lpstr>
      <vt:lpstr>Wingdings 2</vt:lpstr>
      <vt:lpstr>Impact</vt:lpstr>
      <vt:lpstr>Calibri</vt:lpstr>
      <vt:lpstr>Microsoft YaHei</vt:lpstr>
      <vt:lpstr/>
      <vt:lpstr>Arial Unicode MS</vt:lpstr>
      <vt:lpstr>Trebuchet MS</vt:lpstr>
      <vt:lpstr>Century Gothic</vt:lpstr>
      <vt:lpstr>Тема Office</vt:lpstr>
      <vt:lpstr>Аспект</vt:lpstr>
      <vt:lpstr>Легкий дым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МАОУ «Посольская СОШ»</vt:lpstr>
      <vt:lpstr>Содержание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класс</cp:lastModifiedBy>
  <cp:revision>73</cp:revision>
  <dcterms:created xsi:type="dcterms:W3CDTF">2010-05-11T16:07:00Z</dcterms:created>
  <dcterms:modified xsi:type="dcterms:W3CDTF">2018-01-29T06:38:36Z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