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316" r:id="rId2"/>
    <p:sldId id="315" r:id="rId3"/>
    <p:sldId id="292" r:id="rId4"/>
    <p:sldId id="312" r:id="rId5"/>
    <p:sldId id="310" r:id="rId6"/>
    <p:sldId id="308" r:id="rId7"/>
    <p:sldId id="306" r:id="rId8"/>
    <p:sldId id="304" r:id="rId9"/>
    <p:sldId id="298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0DA9"/>
    <a:srgbClr val="FEFE98"/>
    <a:srgbClr val="FFFF66"/>
    <a:srgbClr val="FD7FD0"/>
    <a:srgbClr val="F331C0"/>
    <a:srgbClr val="FFD44B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75" autoAdjust="0"/>
  </p:normalViewPr>
  <p:slideViewPr>
    <p:cSldViewPr snapToGrid="0">
      <p:cViewPr varScale="1">
        <p:scale>
          <a:sx n="69" d="100"/>
          <a:sy n="69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98EA6-48AF-49C3-8841-9D51907424D0}" type="datetimeFigureOut">
              <a:rPr lang="ru-RU" smtClean="0"/>
              <a:t>30.07.2018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AE1FD-FF4E-4B33-A43F-BB1D01E5E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074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4C69-3545-42FB-93C0-B051D88FCE50}" type="datetimeFigureOut">
              <a:rPr lang="ru-RU" smtClean="0"/>
              <a:t>30.07.2018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C48DDAB-F54D-4339-8564-316441F706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627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4C69-3545-42FB-93C0-B051D88FCE50}" type="datetimeFigureOut">
              <a:rPr lang="ru-RU" smtClean="0"/>
              <a:t>30.07.2018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C48DDAB-F54D-4339-8564-316441F706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837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4C69-3545-42FB-93C0-B051D88FCE50}" type="datetimeFigureOut">
              <a:rPr lang="ru-RU" smtClean="0"/>
              <a:t>30.07.2018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C48DDAB-F54D-4339-8564-316441F7069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9457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4C69-3545-42FB-93C0-B051D88FCE50}" type="datetimeFigureOut">
              <a:rPr lang="ru-RU" smtClean="0"/>
              <a:t>30.07.2018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C48DDAB-F54D-4339-8564-316441F706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911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4C69-3545-42FB-93C0-B051D88FCE50}" type="datetimeFigureOut">
              <a:rPr lang="ru-RU" smtClean="0"/>
              <a:t>30.07.2018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C48DDAB-F54D-4339-8564-316441F7069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8664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4C69-3545-42FB-93C0-B051D88FCE50}" type="datetimeFigureOut">
              <a:rPr lang="ru-RU" smtClean="0"/>
              <a:t>30.07.2018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C48DDAB-F54D-4339-8564-316441F706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600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4C69-3545-42FB-93C0-B051D88FCE50}" type="datetimeFigureOut">
              <a:rPr lang="ru-RU" smtClean="0"/>
              <a:t>30.07.2018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DDAB-F54D-4339-8564-316441F706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487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4C69-3545-42FB-93C0-B051D88FCE50}" type="datetimeFigureOut">
              <a:rPr lang="ru-RU" smtClean="0"/>
              <a:t>30.07.2018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DDAB-F54D-4339-8564-316441F706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315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4C69-3545-42FB-93C0-B051D88FCE50}" type="datetimeFigureOut">
              <a:rPr lang="ru-RU" smtClean="0"/>
              <a:t>30.07.2018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DDAB-F54D-4339-8564-316441F706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059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4C69-3545-42FB-93C0-B051D88FCE50}" type="datetimeFigureOut">
              <a:rPr lang="ru-RU" smtClean="0"/>
              <a:t>30.07.2018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C48DDAB-F54D-4339-8564-316441F706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247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4C69-3545-42FB-93C0-B051D88FCE50}" type="datetimeFigureOut">
              <a:rPr lang="ru-RU" smtClean="0"/>
              <a:t>30.07.2018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C48DDAB-F54D-4339-8564-316441F706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508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4C69-3545-42FB-93C0-B051D88FCE50}" type="datetimeFigureOut">
              <a:rPr lang="ru-RU" smtClean="0"/>
              <a:t>30.07.2018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C48DDAB-F54D-4339-8564-316441F706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347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4C69-3545-42FB-93C0-B051D88FCE50}" type="datetimeFigureOut">
              <a:rPr lang="ru-RU" smtClean="0"/>
              <a:t>30.07.2018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DDAB-F54D-4339-8564-316441F706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765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4C69-3545-42FB-93C0-B051D88FCE50}" type="datetimeFigureOut">
              <a:rPr lang="ru-RU" smtClean="0"/>
              <a:t>30.07.2018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DDAB-F54D-4339-8564-316441F706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75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4C69-3545-42FB-93C0-B051D88FCE50}" type="datetimeFigureOut">
              <a:rPr lang="ru-RU" smtClean="0"/>
              <a:t>30.07.2018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DDAB-F54D-4339-8564-316441F706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206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4C69-3545-42FB-93C0-B051D88FCE50}" type="datetimeFigureOut">
              <a:rPr lang="ru-RU" smtClean="0"/>
              <a:t>30.07.2018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C48DDAB-F54D-4339-8564-316441F706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733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44C69-3545-42FB-93C0-B051D88FCE50}" type="datetimeFigureOut">
              <a:rPr lang="ru-RU" smtClean="0"/>
              <a:t>30.07.2018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C48DDAB-F54D-4339-8564-316441F706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685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3320" y="2849951"/>
            <a:ext cx="6402114" cy="3673678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  <a:ln w="28575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1705966" y="627798"/>
            <a:ext cx="8461611" cy="1801504"/>
          </a:xfrm>
          <a:prstGeom prst="snip2DiagRect">
            <a:avLst/>
          </a:prstGeom>
          <a:solidFill>
            <a:srgbClr val="FFFF66"/>
          </a:solidFill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Times New Roman" panose="02020603050405020304" pitchFamily="18" charset="0"/>
              </a:rPr>
              <a:t>Организация взаимодействия с семьями воспитанников в рамках реализации принципа индивидуализации</a:t>
            </a:r>
            <a:endParaRPr lang="ru-RU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46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45672" y="748147"/>
            <a:ext cx="10058400" cy="5541818"/>
          </a:xfrm>
          <a:prstGeom prst="rect">
            <a:avLst/>
          </a:prstGeom>
          <a:solidFill>
            <a:srgbClr val="FFFF99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i="1" dirty="0" smtClean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Цель </a:t>
            </a:r>
            <a:r>
              <a:rPr lang="ru-RU" b="1" i="1" dirty="0" smtClean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оздание условий,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обеспечивающих индивидуализацию образовательного процесса, как необходимое условие развития личности ребенка-дошкольника, а также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способствующих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повышению  педагогической компетентности родителей. 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b="1" i="1" dirty="0" smtClean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b="1" i="1" dirty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организации взаимодействия с семьями </a:t>
            </a:r>
            <a:r>
              <a:rPr lang="ru-RU" b="1" i="1" dirty="0" smtClean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1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. Установление партнерских отношений с семей каждого воспитанника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2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. Объединение усилий для развития и воспитания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детей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3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Создание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атмосферы взаимопонимания, общности интересов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4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. Активизация и обогащение воспитательных умений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родителей</a:t>
            </a:r>
          </a:p>
          <a:p>
            <a:pPr algn="just"/>
            <a:r>
              <a:rPr lang="ru-RU" sz="1600" b="1" i="1" dirty="0" smtClean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Принцип </a:t>
            </a:r>
            <a:r>
              <a:rPr lang="ru-RU" sz="1600" b="1" i="1" dirty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индивидуализации обучения  в работе с родителями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Компетентностный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подход позволяет актуализировать скрытый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воспитательный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 семьи путем включения родителей в воспитательный процесс.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родителей в педагогическом процессе - это всегда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диалог, обмен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информацией о  ребёнке, это возможность для взрослых узнать, как ребёнок проявляет себя в другой жизненной ситуации, что является, в свою очередь, основой для открытого, доверительного и интенсивного сотрудничества.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педагогов с родителями предполагает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взаимопомощь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взаимоуважение и взаимодоверие, знание и учет педагогом условий семейного воспитания, а родителями – условий воспитания в детском саду.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 с родителями  имеет дифференцированный подход,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учитывается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статус, микроклимат семьи, родительские запросы и степень заинтересованности родителей деятельностью ДОУ, повышение культуры педагогической грамотности семьи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55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D:\мои документы\1342380754_teacher_vectors-5.pn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182085" y="2378159"/>
            <a:ext cx="3117273" cy="3738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965285" y="1843385"/>
            <a:ext cx="3201957" cy="544557"/>
          </a:xfrm>
          <a:prstGeom prst="snip2DiagRect">
            <a:avLst/>
          </a:prstGeom>
          <a:solidFill>
            <a:srgbClr val="FFC000"/>
          </a:solidFill>
          <a:ln w="28575">
            <a:solidFill>
              <a:srgbClr val="F331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600" b="1" i="1" dirty="0" smtClean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 </a:t>
            </a:r>
            <a:r>
              <a:rPr lang="ru-RU" sz="1600" b="1" i="1" dirty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b="1" i="1" dirty="0" smtClean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– </a:t>
            </a:r>
          </a:p>
        </p:txBody>
      </p:sp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2109957" y="356188"/>
            <a:ext cx="9457885" cy="1237085"/>
          </a:xfrm>
          <a:prstGeom prst="snip2DiagRect">
            <a:avLst/>
          </a:prstGeom>
          <a:solidFill>
            <a:srgbClr val="FFFF66"/>
          </a:solidFill>
          <a:ln w="28575">
            <a:solidFill>
              <a:srgbClr val="F331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индивидуализации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обучения у детей дошкольного возраста предполагает интересные, инициативные формы работы с родителями, которые дают возможность каждому родителю быть активным участником организации жизни ребёнка в детском саду.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07" y="2660739"/>
            <a:ext cx="3212835" cy="23708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9250" y="4613563"/>
            <a:ext cx="3032239" cy="20810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Скругленный прямоугольник 8"/>
          <p:cNvSpPr/>
          <p:nvPr/>
        </p:nvSpPr>
        <p:spPr>
          <a:xfrm>
            <a:off x="6440646" y="4302708"/>
            <a:ext cx="5327969" cy="2133599"/>
          </a:xfrm>
          <a:prstGeom prst="roundRect">
            <a:avLst/>
          </a:prstGeom>
          <a:solidFill>
            <a:srgbClr val="FFFF99"/>
          </a:solidFill>
          <a:ln>
            <a:solidFill>
              <a:srgbClr val="F331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(плановые и внеплановые, индивидуальные и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коллективные, очные, заочные) </a:t>
            </a:r>
          </a:p>
          <a:p>
            <a:pPr algn="ctr"/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Организуются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ответить на все вопросы, интересующие родителей. Они могут проводиться как по общим так и специальным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вопросам. 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780305" y="1958378"/>
            <a:ext cx="3787537" cy="513439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600" b="1" i="1" dirty="0" smtClean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Просветительские </a:t>
            </a:r>
            <a:endParaRPr lang="ru-RU" sz="1600" b="1" i="1" dirty="0">
              <a:solidFill>
                <a:srgbClr val="E10D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632" y="3131035"/>
            <a:ext cx="590876" cy="8879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17156" y="2578907"/>
            <a:ext cx="18570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«Капризы детей»</a:t>
            </a:r>
          </a:p>
        </p:txBody>
      </p:sp>
    </p:spTree>
    <p:extLst>
      <p:ext uri="{BB962C8B-B14F-4D97-AF65-F5344CB8AC3E}">
        <p14:creationId xmlns:p14="http://schemas.microsoft.com/office/powerpoint/2010/main" val="285137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91" y="347526"/>
            <a:ext cx="6719455" cy="4863869"/>
          </a:xfrm>
          <a:prstGeom prst="rect">
            <a:avLst/>
          </a:prstGeom>
        </p:spPr>
      </p:pic>
      <p:pic>
        <p:nvPicPr>
          <p:cNvPr id="2" name="Рисунок 1" descr="C:\Users\Марина\Desktop\ПАПА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545" y="4115567"/>
            <a:ext cx="4191873" cy="25623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1596036" y="593027"/>
            <a:ext cx="3394889" cy="408958"/>
          </a:xfrm>
          <a:prstGeom prst="snip2DiagRect">
            <a:avLst/>
          </a:prstGeom>
          <a:solidFill>
            <a:srgbClr val="FFC000"/>
          </a:solidFill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E10DA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Проектная деятельность </a:t>
            </a:r>
            <a:endParaRPr lang="ru-RU" b="1" i="1" dirty="0">
              <a:solidFill>
                <a:srgbClr val="E10D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412532" y="5213997"/>
            <a:ext cx="4437699" cy="994410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F331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rgbClr val="FF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i="1" dirty="0" smtClean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b="1" i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«Моя семья-моё счастье</a:t>
            </a:r>
            <a:r>
              <a:rPr lang="ru-RU" b="1" i="1" dirty="0" smtClean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b="1" i="1" dirty="0">
              <a:solidFill>
                <a:srgbClr val="FF006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роли семьи, статуса папы и мамы в воспитании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68038" y="1277914"/>
            <a:ext cx="4821380" cy="2837653"/>
          </a:xfrm>
          <a:prstGeom prst="roundRect">
            <a:avLst/>
          </a:prstGeom>
          <a:solidFill>
            <a:srgbClr val="FEFE98"/>
          </a:solidFill>
          <a:ln w="28575">
            <a:solidFill>
              <a:srgbClr val="F331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в этот процесс имеет очень большую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ценность: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становясь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активными участниками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вносят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 вклад в обучение и приобретают все новые умения;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родителей формируется более высокая оценка достижений своих детей и гордость за них;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развивается более глубокое понимание процесса обучения детей дошкольного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закрепления знаний, получаемых в детском саду с помощью занятий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390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Марина\Desktop\НЕСТ ОБОР 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97" y="958828"/>
            <a:ext cx="3693155" cy="23544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1620983" y="311052"/>
            <a:ext cx="2865202" cy="367821"/>
          </a:xfrm>
          <a:prstGeom prst="snip2DiagRect">
            <a:avLst/>
          </a:prstGeom>
          <a:solidFill>
            <a:srgbClr val="FFD44B"/>
          </a:solidFill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мастерские</a:t>
            </a:r>
            <a:endParaRPr lang="ru-RU" b="1" i="1" dirty="0">
              <a:solidFill>
                <a:srgbClr val="E10D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486185" y="2098664"/>
            <a:ext cx="2840182" cy="2316308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F331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E10D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Изготовление нестандартного оборудования </a:t>
            </a:r>
            <a:endParaRPr lang="ru-RU" sz="1600" dirty="0">
              <a:solidFill>
                <a:srgbClr val="E10DA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материала для двигательной активности детей с целью сохранения и укрепления их здоровья.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47855" y="472597"/>
            <a:ext cx="6180679" cy="1279271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F331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1600" b="1" dirty="0" smtClean="0">
                <a:solidFill>
                  <a:srgbClr val="E10D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Изготовление Центра с песком (арт-терапия «Песочная анимация»)  «Прятки с бобами»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Реализация программы здоровье - сберегающего обучения.</a:t>
            </a:r>
          </a:p>
          <a:p>
            <a:pPr algn="ctr"/>
            <a:endParaRPr lang="ru-RU" sz="16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67" y="2098664"/>
            <a:ext cx="4529360" cy="30051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Скругленный прямоугольник 7"/>
          <p:cNvSpPr/>
          <p:nvPr/>
        </p:nvSpPr>
        <p:spPr>
          <a:xfrm>
            <a:off x="838108" y="3626406"/>
            <a:ext cx="3354792" cy="313769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выставки</a:t>
            </a:r>
            <a:endParaRPr lang="ru-RU" b="1" i="1" dirty="0">
              <a:solidFill>
                <a:srgbClr val="E10D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41547" y="5103768"/>
            <a:ext cx="4396762" cy="1319345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F331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Активное включение в творческую деятельность родителей вместе с детьми;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познавательного, творческого интереса и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кругозора.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" name="Рисунок 9" descr="C:\Users\Марина\Desktop\ПУГАЛО1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087" y="4253345"/>
            <a:ext cx="4448804" cy="25076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781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ВСЕ ФОТО\КОЛЛАЖИ\МАСТЕР КЛАСС ДЕД МОРОЗ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737" y="1069189"/>
            <a:ext cx="4571999" cy="3059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2200780" y="401470"/>
            <a:ext cx="2969912" cy="418025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331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</a:t>
            </a:r>
            <a:endParaRPr lang="ru-RU" b="1" i="1" dirty="0">
              <a:solidFill>
                <a:srgbClr val="E10D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99737" y="3933909"/>
            <a:ext cx="5048947" cy="2590800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F331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наиболее эффективных форм работы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семьёй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реализовать потребность в 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установлении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взаимопонимания между педагогами и родителями в пространстве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активному вовлечению 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совместную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с детьми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Создаёт атмосферу тесного сотрудничества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339807" y="496063"/>
            <a:ext cx="1884637" cy="352647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</a:t>
            </a:r>
            <a:endParaRPr lang="ru-RU" b="1" i="1" dirty="0">
              <a:solidFill>
                <a:srgbClr val="E10D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21847" y="1069189"/>
            <a:ext cx="5256851" cy="2380593"/>
          </a:xfrm>
          <a:prstGeom prst="roundRect">
            <a:avLst/>
          </a:prstGeom>
          <a:solidFill>
            <a:srgbClr val="FFFF99"/>
          </a:solidFill>
          <a:ln>
            <a:solidFill>
              <a:srgbClr val="F331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эффективный метод взаимодействия всех трех сторон образовательного процесса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получает первый социальный опыт 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конкурсах.</a:t>
            </a: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Повышается педагогическая компетентность </a:t>
            </a: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родителей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вопросе различных форм изодеятельности, создание партнёрских отношений между педагогом, родителями, детьми.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G:\ВСЕ ФОТО\КОЛЛАЖИ\ДЕТИ И ДОРОГА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718" y="3505995"/>
            <a:ext cx="4814817" cy="30187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4491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4608783" y="327478"/>
            <a:ext cx="2442762" cy="321898"/>
          </a:xfrm>
          <a:prstGeom prst="snip2DiagRect">
            <a:avLst/>
          </a:prstGeom>
          <a:solidFill>
            <a:srgbClr val="FFFF66"/>
          </a:solidFill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Досуговые</a:t>
            </a:r>
            <a:endParaRPr lang="ru-RU" b="1" i="1" dirty="0">
              <a:solidFill>
                <a:srgbClr val="E10D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1255" y="4510866"/>
            <a:ext cx="4501746" cy="2149965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F331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  <a:tabLst>
                <a:tab pos="630555" algn="l"/>
              </a:tabLst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Призваны устанавливать теплые 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>
              <a:tabLst>
                <a:tab pos="630555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неформальные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отношения между педагогами и родителями, а также более доверительные отношения между родителями и детьми.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Стремление к интересному 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времяпрепровождению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приобщение к активному, здоровому образу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жизни.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35341" y="945683"/>
            <a:ext cx="3718233" cy="181137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F331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  <a:tabLst>
                <a:tab pos="630555" algn="l"/>
              </a:tabLst>
            </a:pPr>
            <a:r>
              <a:rPr lang="ru-RU" sz="1600" i="1" u="sng" dirty="0" smtClean="0">
                <a:solidFill>
                  <a:srgbClr val="E10D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Спортивные мероприятия:</a:t>
            </a:r>
          </a:p>
          <a:p>
            <a:pPr algn="just">
              <a:spcAft>
                <a:spcPts val="0"/>
              </a:spcAft>
              <a:tabLst>
                <a:tab pos="630555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«Кросс Нации», «Лыжня России»,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праздник «2014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шагов», семейный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Дню Защитника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Отечества, «Папа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мы-спортивны и сильны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Марина\Desktop\СПОРТ СЕМЬЯ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01" y="2855532"/>
            <a:ext cx="2757099" cy="17971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Скругленный прямоугольник 8"/>
          <p:cNvSpPr/>
          <p:nvPr/>
        </p:nvSpPr>
        <p:spPr>
          <a:xfrm>
            <a:off x="5732907" y="1127548"/>
            <a:ext cx="3683774" cy="213163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F331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630555" algn="l"/>
              </a:tabLst>
            </a:pPr>
            <a:r>
              <a:rPr lang="ru-RU" sz="1600" i="1" u="sng" dirty="0" smtClean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 и фестивали:</a:t>
            </a:r>
          </a:p>
          <a:p>
            <a:pPr algn="just">
              <a:tabLst>
                <a:tab pos="630555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литературный фестиваль «Стихи Деду Морозу», литературный праздник «По страницам произведений К. И.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Чуковского», городской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по безопасности дорожного движения «Заботливая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мама».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G:\ВСЕ ФОТО\КОЛЛАЖИ\ЛИТ ФЕСТИВАЛЬ СТИХИ ДМ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681" y="524640"/>
            <a:ext cx="2494237" cy="19010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Скругленный прямоугольник 10"/>
          <p:cNvSpPr/>
          <p:nvPr/>
        </p:nvSpPr>
        <p:spPr>
          <a:xfrm>
            <a:off x="8087064" y="3093432"/>
            <a:ext cx="3823854" cy="3591717"/>
          </a:xfrm>
          <a:prstGeom prst="roundRect">
            <a:avLst/>
          </a:prstGeom>
          <a:solidFill>
            <a:srgbClr val="FEFE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ctr"/>
            <a:r>
              <a:rPr lang="ru-RU" sz="1600" i="1" u="sng" dirty="0" smtClean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Благотворительность:</a:t>
            </a:r>
          </a:p>
          <a:p>
            <a:pPr indent="450215" algn="just"/>
            <a:r>
              <a:rPr lang="ru-RU" sz="1600" dirty="0" smtClean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Готовность безвозмездно помогать другим. Воспитание умения сопереживать, сочувствовать, проявлять заботу о более слабых и беззащитных.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Благотворительная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«Наша помощь маленькому другу»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(приют для собак «Друг»),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акция от детского благотворительного фонда «Сила Добра»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«Копилка Мужества», 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акция «Помощь детскому Дому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600" dirty="0" smtClean="0">
              <a:solidFill>
                <a:srgbClr val="26262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C:\Users\Марина\Desktop\ДРУГ СОБАЧКИ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001" y="4018950"/>
            <a:ext cx="2974063" cy="20770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340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2212560" y="663329"/>
            <a:ext cx="3315404" cy="500901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331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Фотоальбомы </a:t>
            </a:r>
            <a:r>
              <a:rPr lang="ru-RU" b="1" i="1" dirty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газеты</a:t>
            </a:r>
            <a:r>
              <a:rPr lang="ru-RU" b="1" i="1" dirty="0" smtClean="0">
                <a:solidFill>
                  <a:srgbClr val="E10DA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b="1" i="1" dirty="0">
              <a:solidFill>
                <a:srgbClr val="E10DA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442" y="1534327"/>
            <a:ext cx="4212540" cy="2969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Скругленный прямоугольник 11"/>
          <p:cNvSpPr/>
          <p:nvPr/>
        </p:nvSpPr>
        <p:spPr>
          <a:xfrm>
            <a:off x="1829279" y="4727896"/>
            <a:ext cx="4081965" cy="1776268"/>
          </a:xfrm>
          <a:prstGeom prst="roundRect">
            <a:avLst/>
          </a:prstGeom>
          <a:solidFill>
            <a:srgbClr val="FFFF66"/>
          </a:solidFill>
          <a:ln>
            <a:solidFill>
              <a:srgbClr val="E10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None/>
            </a:pPr>
            <a:r>
              <a:rPr lang="ru-RU" sz="1600" b="1" i="1" dirty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600" i="1" dirty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эмоционально -положительного настроя, атмосферы взаимного доверия, снятие барьеров в общении и переход к открытым, доверительным отношениям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949324" y="527533"/>
            <a:ext cx="3524713" cy="386246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331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E10DA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Дополнительное образование </a:t>
            </a:r>
            <a:endParaRPr lang="ru-RU" b="1" i="1" dirty="0">
              <a:solidFill>
                <a:srgbClr val="E10D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811324" y="1164230"/>
            <a:ext cx="5161476" cy="2437952"/>
          </a:xfrm>
          <a:prstGeom prst="roundRect">
            <a:avLst/>
          </a:prstGeom>
          <a:solidFill>
            <a:srgbClr val="FFFF66"/>
          </a:solidFill>
          <a:ln>
            <a:solidFill>
              <a:srgbClr val="FD7F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algn="ctr">
              <a:tabLst>
                <a:tab pos="4231005" algn="l"/>
              </a:tabLst>
            </a:pPr>
            <a:r>
              <a:rPr lang="ru-RU" sz="1600" b="1" i="1" dirty="0">
                <a:solidFill>
                  <a:srgbClr val="E10DA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Кружковая </a:t>
            </a:r>
            <a:r>
              <a:rPr lang="ru-RU" sz="1600" b="1" i="1" dirty="0" smtClean="0">
                <a:solidFill>
                  <a:srgbClr val="E10DA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</a:t>
            </a:r>
          </a:p>
          <a:p>
            <a:pPr marL="257175" algn="just">
              <a:tabLst>
                <a:tab pos="4231005" algn="l"/>
              </a:tabLst>
            </a:pPr>
            <a:r>
              <a:rPr lang="ru-RU" sz="1600" b="1" i="1" dirty="0" smtClean="0">
                <a:solidFill>
                  <a:srgbClr val="E10DA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носит систематичный характер. Работа направлена на интеллектуальное, речевое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(о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бъединить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усилия семьи и детского сада в подготовке детей к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школе).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algn="just">
              <a:spcAft>
                <a:spcPts val="0"/>
              </a:spcAft>
              <a:tabLst>
                <a:tab pos="4231005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Родители участвуют в мастер-классах, открытых занятиях.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5" name="Рисунок 14" descr="C:\Users\Марина\Desktop\МК КРУЖОК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813" y="3316892"/>
            <a:ext cx="4936148" cy="3187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2663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542276" y="1185677"/>
            <a:ext cx="4569828" cy="2022764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indent="0" algn="ctr">
              <a:buNone/>
            </a:pP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</a:t>
            </a:r>
            <a: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</a:t>
            </a:r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сада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фото, видео проекты, задания</a:t>
            </a:r>
            <a:endParaRPr lang="ru-RU" sz="7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Страничка группы в «Контакте</a:t>
            </a:r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СМС почта (обратная связь)</a:t>
            </a:r>
            <a:endParaRPr lang="ru-RU" sz="7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Блог </a:t>
            </a:r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в </a:t>
            </a:r>
            <a: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сети </a:t>
            </a:r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  <a:endParaRPr lang="ru-RU" sz="7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009" y="385182"/>
            <a:ext cx="3670433" cy="2154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65" t="2858" r="13533"/>
          <a:stretch/>
        </p:blipFill>
        <p:spPr>
          <a:xfrm>
            <a:off x="9688230" y="697574"/>
            <a:ext cx="2046570" cy="2684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Скругленный прямоугольник 9"/>
          <p:cNvSpPr/>
          <p:nvPr/>
        </p:nvSpPr>
        <p:spPr>
          <a:xfrm>
            <a:off x="1357746" y="4281056"/>
            <a:ext cx="5322276" cy="2249653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F331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Положительный настрой педагогов и родителей на совместную работу по воспитанию детей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Учет индивидуальности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внутрисемейных связей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Возможность реализации единой программы воспитания и развития ребенка в ДОУ 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семье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7"/>
          <a:stretch/>
        </p:blipFill>
        <p:spPr>
          <a:xfrm>
            <a:off x="7051964" y="3583527"/>
            <a:ext cx="4452648" cy="294718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Скругленный прямоугольник 1"/>
          <p:cNvSpPr/>
          <p:nvPr/>
        </p:nvSpPr>
        <p:spPr>
          <a:xfrm>
            <a:off x="2399754" y="428111"/>
            <a:ext cx="4429749" cy="498764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Нетрадиционные формы работы</a:t>
            </a:r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36620" y="3430553"/>
            <a:ext cx="6860526" cy="406278"/>
          </a:xfrm>
          <a:prstGeom prst="roundRect">
            <a:avLst/>
          </a:prstGeom>
          <a:solidFill>
            <a:srgbClr val="FFFF66"/>
          </a:solidFill>
          <a:ln w="28575">
            <a:solidFill>
              <a:srgbClr val="F331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взаимодействия с семьями воспитанников</a:t>
            </a:r>
          </a:p>
        </p:txBody>
      </p:sp>
    </p:spTree>
    <p:extLst>
      <p:ext uri="{BB962C8B-B14F-4D97-AF65-F5344CB8AC3E}">
        <p14:creationId xmlns:p14="http://schemas.microsoft.com/office/powerpoint/2010/main" val="104244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1637</TotalTime>
  <Words>620</Words>
  <Application>Microsoft Office PowerPoint</Application>
  <PresentationFormat>Широкоэкранный</PresentationFormat>
  <Paragraphs>86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Bookman Old Style</vt:lpstr>
      <vt:lpstr>Calibri</vt:lpstr>
      <vt:lpstr>Calibri Light</vt:lpstr>
      <vt:lpstr>Century Gothic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101</cp:revision>
  <dcterms:created xsi:type="dcterms:W3CDTF">2018-07-19T17:12:38Z</dcterms:created>
  <dcterms:modified xsi:type="dcterms:W3CDTF">2018-07-30T08:21:51Z</dcterms:modified>
</cp:coreProperties>
</file>