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1" r:id="rId3"/>
    <p:sldId id="262" r:id="rId4"/>
    <p:sldId id="257" r:id="rId5"/>
    <p:sldId id="258" r:id="rId6"/>
    <p:sldId id="263" r:id="rId7"/>
    <p:sldId id="264" r:id="rId8"/>
    <p:sldId id="265" r:id="rId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ru-RU" smtClean="0"/>
              <a:t>Образец заголовка</a:t>
            </a:r>
            <a:endParaRPr kumimoji="0" lang="en-US"/>
          </a:p>
        </p:txBody>
      </p:sp>
      <p:sp>
        <p:nvSpPr>
          <p:cNvPr id="28" name="Дата 27"/>
          <p:cNvSpPr>
            <a:spLocks noGrp="1"/>
          </p:cNvSpPr>
          <p:nvPr>
            <p:ph type="dt" sz="half" idx="10"/>
          </p:nvPr>
        </p:nvSpPr>
        <p:spPr/>
        <p:txBody>
          <a:bodyPr/>
          <a:lstStyle/>
          <a:p>
            <a:fld id="{5DDB1D75-0001-402E-B447-5C0B367E52EA}" type="datetimeFigureOut">
              <a:rPr lang="ru-RU" smtClean="0"/>
              <a:pPr/>
              <a:t>22.03.2018</a:t>
            </a:fld>
            <a:endParaRPr lang="ru-RU"/>
          </a:p>
        </p:txBody>
      </p:sp>
      <p:sp>
        <p:nvSpPr>
          <p:cNvPr id="17" name="Нижний колонтитул 16"/>
          <p:cNvSpPr>
            <a:spLocks noGrp="1"/>
          </p:cNvSpPr>
          <p:nvPr>
            <p:ph type="ftr" sz="quarter" idx="11"/>
          </p:nvPr>
        </p:nvSpPr>
        <p:spPr/>
        <p:txBody>
          <a:bodyPr/>
          <a:lstStyle/>
          <a:p>
            <a:endParaRPr lang="ru-RU"/>
          </a:p>
        </p:txBody>
      </p:sp>
      <p:sp>
        <p:nvSpPr>
          <p:cNvPr id="29" name="Номер слайда 28"/>
          <p:cNvSpPr>
            <a:spLocks noGrp="1"/>
          </p:cNvSpPr>
          <p:nvPr>
            <p:ph type="sldNum" sz="quarter" idx="12"/>
          </p:nvPr>
        </p:nvSpPr>
        <p:spPr/>
        <p:txBody>
          <a:bodyPr/>
          <a:lstStyle/>
          <a:p>
            <a:fld id="{F39F1619-69FD-4D0F-A014-F86AA56BC206}" type="slidenum">
              <a:rPr lang="ru-RU" smtClean="0"/>
              <a:pPr/>
              <a:t>‹#›</a:t>
            </a:fld>
            <a:endParaRPr lang="ru-RU"/>
          </a:p>
        </p:txBody>
      </p:sp>
      <p:sp>
        <p:nvSpPr>
          <p:cNvPr id="9" name="Подзаголовок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DDB1D75-0001-402E-B447-5C0B367E52EA}" type="datetimeFigureOut">
              <a:rPr lang="ru-RU" smtClean="0"/>
              <a:pPr/>
              <a:t>22.03.2018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39F1619-69FD-4D0F-A014-F86AA56BC206}"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DDB1D75-0001-402E-B447-5C0B367E52EA}" type="datetimeFigureOut">
              <a:rPr lang="ru-RU" smtClean="0"/>
              <a:pPr/>
              <a:t>22.03.2018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39F1619-69FD-4D0F-A014-F86AA56BC206}"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DDB1D75-0001-402E-B447-5C0B367E52EA}" type="datetimeFigureOut">
              <a:rPr lang="ru-RU" smtClean="0"/>
              <a:pPr/>
              <a:t>22.03.2018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39F1619-69FD-4D0F-A014-F86AA56BC206}"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5DDB1D75-0001-402E-B447-5C0B367E52EA}" type="datetimeFigureOut">
              <a:rPr lang="ru-RU" smtClean="0"/>
              <a:pPr/>
              <a:t>22.03.2018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a:xfrm>
            <a:off x="7924800" y="6416675"/>
            <a:ext cx="762000" cy="365125"/>
          </a:xfrm>
        </p:spPr>
        <p:txBody>
          <a:bodyPr/>
          <a:lstStyle/>
          <a:p>
            <a:fld id="{F39F1619-69FD-4D0F-A014-F86AA56BC206}"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DDB1D75-0001-402E-B447-5C0B367E52EA}" type="datetimeFigureOut">
              <a:rPr lang="ru-RU" smtClean="0"/>
              <a:pPr/>
              <a:t>22.03.2018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39F1619-69FD-4D0F-A014-F86AA56BC206}"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5DDB1D75-0001-402E-B447-5C0B367E52EA}" type="datetimeFigureOut">
              <a:rPr lang="ru-RU" smtClean="0"/>
              <a:pPr/>
              <a:t>22.03.2018</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F39F1619-69FD-4D0F-A014-F86AA56BC206}"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5DDB1D75-0001-402E-B447-5C0B367E52EA}" type="datetimeFigureOut">
              <a:rPr lang="ru-RU" smtClean="0"/>
              <a:pPr/>
              <a:t>22.03.2018</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F39F1619-69FD-4D0F-A014-F86AA56BC206}"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DDB1D75-0001-402E-B447-5C0B367E52EA}" type="datetimeFigureOut">
              <a:rPr lang="ru-RU" smtClean="0"/>
              <a:pPr/>
              <a:t>22.03.2018</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F39F1619-69FD-4D0F-A014-F86AA56BC206}"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DDB1D75-0001-402E-B447-5C0B367E52EA}" type="datetimeFigureOut">
              <a:rPr lang="ru-RU" smtClean="0"/>
              <a:pPr/>
              <a:t>22.03.2018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39F1619-69FD-4D0F-A014-F86AA56BC206}"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ru-RU" smtClean="0">
                <a:solidFill>
                  <a:schemeClr val="lt1"/>
                </a:solidFill>
                <a:latin typeface="+mn-lt"/>
                <a:ea typeface="+mn-ea"/>
                <a:cs typeface="+mn-cs"/>
              </a:rPr>
              <a:t>Вставка рисунка</a:t>
            </a:r>
            <a:endParaRPr kumimoji="0" lang="en-US" dirty="0">
              <a:solidFill>
                <a:schemeClr val="lt1"/>
              </a:solidFill>
              <a:latin typeface="+mn-lt"/>
              <a:ea typeface="+mn-ea"/>
              <a:cs typeface="+mn-cs"/>
            </a:endParaRPr>
          </a:p>
        </p:txBody>
      </p:sp>
      <p:sp>
        <p:nvSpPr>
          <p:cNvPr id="4" name="Текст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5DDB1D75-0001-402E-B447-5C0B367E52EA}" type="datetimeFigureOut">
              <a:rPr lang="ru-RU" smtClean="0"/>
              <a:pPr/>
              <a:t>22.03.2018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39F1619-69FD-4D0F-A014-F86AA56BC206}"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Заголовок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5DDB1D75-0001-402E-B447-5C0B367E52EA}" type="datetimeFigureOut">
              <a:rPr lang="ru-RU" smtClean="0"/>
              <a:pPr/>
              <a:t>22.03.2018</a:t>
            </a:fld>
            <a:endParaRPr lang="ru-RU"/>
          </a:p>
        </p:txBody>
      </p:sp>
      <p:sp>
        <p:nvSpPr>
          <p:cNvPr id="3" name="Нижний колонтитул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ru-RU"/>
          </a:p>
        </p:txBody>
      </p:sp>
      <p:sp>
        <p:nvSpPr>
          <p:cNvPr id="23" name="Номер слайда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F39F1619-69FD-4D0F-A014-F86AA56BC206}" type="slidenum">
              <a:rPr lang="ru-RU" smtClean="0"/>
              <a:pPr/>
              <a:t>‹#›</a:t>
            </a:fld>
            <a:endParaRPr lang="ru-RU"/>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s://ru.wikipedia.org/wiki/%D0%91%D0%B5%D1%80%D0%BB%D0%B8%D0%BD" TargetMode="External"/><Relationship Id="rId3" Type="http://schemas.openxmlformats.org/officeDocument/2006/relationships/hyperlink" Target="https://ru.wikipedia.org/wiki/1804_%D0%B3%D0%BE%D0%B4" TargetMode="External"/><Relationship Id="rId7" Type="http://schemas.openxmlformats.org/officeDocument/2006/relationships/hyperlink" Target="https://ru.wikipedia.org/wiki/1857_%D0%B3%D0%BE%D0%B4" TargetMode="External"/><Relationship Id="rId2" Type="http://schemas.openxmlformats.org/officeDocument/2006/relationships/hyperlink" Target="https://ru.wikipedia.org/wiki/1_%D0%B8%D1%8E%D0%BD%D1%8F" TargetMode="External"/><Relationship Id="rId1" Type="http://schemas.openxmlformats.org/officeDocument/2006/relationships/slideLayout" Target="../slideLayouts/slideLayout8.xml"/><Relationship Id="rId6" Type="http://schemas.openxmlformats.org/officeDocument/2006/relationships/hyperlink" Target="https://ru.wikipedia.org/wiki/15_%D1%84%D0%B5%D0%B2%D1%80%D0%B0%D0%BB%D1%8F" TargetMode="External"/><Relationship Id="rId5" Type="http://schemas.openxmlformats.org/officeDocument/2006/relationships/hyperlink" Target="https://ru.wikipedia.org/wiki/%D0%A1%D0%BC%D0%BE%D0%BB%D0%B5%D0%BD%D1%81%D0%BA%D0%B0%D1%8F_%D0%B3%D1%83%D0%B1%D0%B5%D1%80%D0%BD%D0%B8%D1%8F" TargetMode="External"/><Relationship Id="rId10" Type="http://schemas.openxmlformats.org/officeDocument/2006/relationships/image" Target="../media/image2.jpeg"/><Relationship Id="rId4" Type="http://schemas.openxmlformats.org/officeDocument/2006/relationships/hyperlink" Target="https://ru.wikipedia.org/wiki/%D0%9D%D0%BE%D0%B2%D0%BE%D1%81%D0%BF%D0%B0%D1%81%D1%81%D0%BA%D0%BE%D0%B5_(%D0%A1%D0%BC%D0%BE%D0%BB%D0%B5%D0%BD%D1%81%D0%BA%D0%B0%D1%8F_%D0%BE%D0%B1%D0%BB%D0%B0%D1%81%D1%82%D1%8C)" TargetMode="External"/><Relationship Id="rId9" Type="http://schemas.openxmlformats.org/officeDocument/2006/relationships/hyperlink" Target="https://ru.wikipedia.org/wiki/%D0%9A%D0%BE%D0%BC%D0%BF%D0%BE%D0%B7%D0%B8%D1%82%D0%BE%D1%80"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audio" Target="file:///C:\Users\&#1044;&#1064;&#1048;\Desktop\Glinka_Krakovyak_iz_opery_Ivan_Susanin_-_Krakovyak_iz_opery_Ivan_Susanin.mp3"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slideLayout" Target="../slideLayouts/slideLayout2.xml"/><Relationship Id="rId1" Type="http://schemas.openxmlformats.org/officeDocument/2006/relationships/audio" Target="file:///C:\Users\&#1044;&#1064;&#1048;\Desktop\075_M_I_Glinka_Opera_Ivan_Susanin_-_Tuda_zavel_ya_vas_iz_4_d_opery_Ivan_Susanin.mp3" TargetMode="Externa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slideLayout" Target="../slideLayouts/slideLayout2.xml"/><Relationship Id="rId1" Type="http://schemas.openxmlformats.org/officeDocument/2006/relationships/audio" Target="file:///C:\Users\&#1044;&#1064;&#1048;\Desktop\Glinka_Krakovyak_iz_opery_Ivan_Susanin_-_Krakovyak_iz_opery_Ivan_Susanin.mp3" TargetMode="External"/><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smtClean="0"/>
              <a:t>М.И.Глинка композитор патриот опера «Иван Сусанин» </a:t>
            </a:r>
            <a:endParaRPr lang="ru-RU" dirty="0"/>
          </a:p>
        </p:txBody>
      </p:sp>
      <p:sp>
        <p:nvSpPr>
          <p:cNvPr id="3" name="Подзаголовок 2"/>
          <p:cNvSpPr>
            <a:spLocks noGrp="1"/>
          </p:cNvSpPr>
          <p:nvPr>
            <p:ph type="subTitle" idx="1"/>
          </p:nvPr>
        </p:nvSpPr>
        <p:spPr/>
        <p:txBody>
          <a:bodyPr/>
          <a:lstStyle/>
          <a:p>
            <a:r>
              <a:rPr lang="ru-RU" dirty="0" smtClean="0"/>
              <a:t>Подготовила у</a:t>
            </a:r>
            <a:r>
              <a:rPr lang="ru-RU" dirty="0" smtClean="0"/>
              <a:t>ченица 2 </a:t>
            </a:r>
            <a:r>
              <a:rPr lang="ru-RU" dirty="0" err="1" smtClean="0"/>
              <a:t>кл</a:t>
            </a:r>
            <a:r>
              <a:rPr lang="ru-RU" dirty="0" smtClean="0"/>
              <a:t> ДШИ «Свирель»филиал с. Кубанка</a:t>
            </a:r>
            <a:endParaRPr lang="ru-RU"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Михаил </a:t>
            </a:r>
            <a:r>
              <a:rPr lang="ru-RU" dirty="0" smtClean="0"/>
              <a:t>Иванович Глинка </a:t>
            </a:r>
            <a:endParaRPr lang="ru-RU" dirty="0"/>
          </a:p>
        </p:txBody>
      </p:sp>
      <p:sp>
        <p:nvSpPr>
          <p:cNvPr id="4" name="Текст 3"/>
          <p:cNvSpPr>
            <a:spLocks noGrp="1"/>
          </p:cNvSpPr>
          <p:nvPr>
            <p:ph type="body" idx="2"/>
          </p:nvPr>
        </p:nvSpPr>
        <p:spPr/>
        <p:txBody>
          <a:bodyPr>
            <a:normAutofit fontScale="92500"/>
          </a:bodyPr>
          <a:lstStyle/>
          <a:p>
            <a:r>
              <a:rPr lang="ru-RU" dirty="0">
                <a:solidFill>
                  <a:schemeClr val="tx1">
                    <a:lumMod val="95000"/>
                    <a:lumOff val="5000"/>
                  </a:schemeClr>
                </a:solidFill>
              </a:rPr>
              <a:t> </a:t>
            </a:r>
            <a:r>
              <a:rPr lang="ru-RU" sz="2600" dirty="0" smtClean="0">
                <a:solidFill>
                  <a:schemeClr val="tx1">
                    <a:lumMod val="95000"/>
                    <a:lumOff val="5000"/>
                  </a:schemeClr>
                </a:solidFill>
              </a:rPr>
              <a:t>20 мая</a:t>
            </a:r>
            <a:r>
              <a:rPr lang="ru-RU" sz="2600" dirty="0"/>
              <a:t> </a:t>
            </a:r>
            <a:r>
              <a:rPr lang="ru-RU" sz="2600" dirty="0">
                <a:hlinkClick r:id="rId2" tooltip="1 июня"/>
              </a:rPr>
              <a:t>1 июня</a:t>
            </a:r>
            <a:r>
              <a:rPr lang="ru-RU" sz="2600" dirty="0"/>
              <a:t> </a:t>
            </a:r>
            <a:r>
              <a:rPr lang="ru-RU" sz="2600" dirty="0">
                <a:hlinkClick r:id="rId3" tooltip="1804 год"/>
              </a:rPr>
              <a:t>1804</a:t>
            </a:r>
            <a:r>
              <a:rPr lang="ru-RU" sz="2600" dirty="0"/>
              <a:t>, с. </a:t>
            </a:r>
            <a:r>
              <a:rPr lang="ru-RU" sz="2600" dirty="0">
                <a:hlinkClick r:id="rId4" tooltip="Новоспасское (Смоленская область)"/>
              </a:rPr>
              <a:t>Новоспасское</a:t>
            </a:r>
            <a:r>
              <a:rPr lang="ru-RU" sz="2600" dirty="0"/>
              <a:t>, </a:t>
            </a:r>
            <a:r>
              <a:rPr lang="ru-RU" sz="2600" dirty="0">
                <a:hlinkClick r:id="rId5" tooltip="Смоленская губерния"/>
              </a:rPr>
              <a:t>Смоленская губерния</a:t>
            </a:r>
            <a:r>
              <a:rPr lang="ru-RU" sz="2600" dirty="0"/>
              <a:t> — 3 </a:t>
            </a:r>
            <a:r>
              <a:rPr lang="ru-RU" sz="2600" dirty="0">
                <a:hlinkClick r:id="rId6" tooltip="15 февраля"/>
              </a:rPr>
              <a:t>[15] февраля</a:t>
            </a:r>
            <a:r>
              <a:rPr lang="ru-RU" sz="2600" dirty="0"/>
              <a:t> </a:t>
            </a:r>
            <a:r>
              <a:rPr lang="ru-RU" sz="2600" dirty="0">
                <a:hlinkClick r:id="rId7" tooltip="1857 год"/>
              </a:rPr>
              <a:t>1857</a:t>
            </a:r>
            <a:r>
              <a:rPr lang="ru-RU" sz="2600" dirty="0"/>
              <a:t>, </a:t>
            </a:r>
            <a:r>
              <a:rPr lang="ru-RU" sz="2600" dirty="0">
                <a:hlinkClick r:id="rId8" tooltip="Берлин"/>
              </a:rPr>
              <a:t>Берлин</a:t>
            </a:r>
            <a:r>
              <a:rPr lang="ru-RU" sz="2600" dirty="0"/>
              <a:t>) — русский </a:t>
            </a:r>
            <a:r>
              <a:rPr lang="ru-RU" sz="2600" dirty="0">
                <a:hlinkClick r:id="rId9" tooltip="Композитор"/>
              </a:rPr>
              <a:t>композитор</a:t>
            </a:r>
            <a:r>
              <a:rPr lang="ru-RU" sz="2600" dirty="0">
                <a:solidFill>
                  <a:schemeClr val="tx1">
                    <a:lumMod val="95000"/>
                    <a:lumOff val="5000"/>
                  </a:schemeClr>
                </a:solidFill>
              </a:rPr>
              <a:t>. Сочинения Глинки оказали влияние на крупнейших русских композиторов</a:t>
            </a:r>
            <a:endParaRPr lang="ru-RU" dirty="0">
              <a:solidFill>
                <a:schemeClr val="tx1">
                  <a:lumMod val="95000"/>
                  <a:lumOff val="5000"/>
                </a:schemeClr>
              </a:solidFill>
            </a:endParaRPr>
          </a:p>
        </p:txBody>
      </p:sp>
      <p:sp>
        <p:nvSpPr>
          <p:cNvPr id="3" name="Содержимое 2"/>
          <p:cNvSpPr>
            <a:spLocks noGrp="1"/>
          </p:cNvSpPr>
          <p:nvPr>
            <p:ph sz="half" idx="1"/>
          </p:nvPr>
        </p:nvSpPr>
        <p:spPr/>
        <p:txBody>
          <a:bodyPr/>
          <a:lstStyle/>
          <a:p>
            <a:endParaRPr lang="ru-RU"/>
          </a:p>
        </p:txBody>
      </p:sp>
      <p:pic>
        <p:nvPicPr>
          <p:cNvPr id="1026" name="Picture 2" descr="C:\Users\Полина\AppData\Local\Microsoft\Windows\Temporary Internet Files\Content.IE5\O0B6G1VQ\glinka[1].jpg"/>
          <p:cNvPicPr>
            <a:picLocks noChangeAspect="1" noChangeArrowheads="1"/>
          </p:cNvPicPr>
          <p:nvPr/>
        </p:nvPicPr>
        <p:blipFill>
          <a:blip r:embed="rId10" cstate="print"/>
          <a:srcRect/>
          <a:stretch>
            <a:fillRect/>
          </a:stretch>
        </p:blipFill>
        <p:spPr bwMode="auto">
          <a:xfrm>
            <a:off x="3635896" y="495407"/>
            <a:ext cx="4248472" cy="5118642"/>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Иван Осипович Сусанин</a:t>
            </a:r>
            <a:endParaRPr lang="ru-RU" dirty="0"/>
          </a:p>
        </p:txBody>
      </p:sp>
      <p:sp>
        <p:nvSpPr>
          <p:cNvPr id="4" name="Текст 3"/>
          <p:cNvSpPr>
            <a:spLocks noGrp="1"/>
          </p:cNvSpPr>
          <p:nvPr>
            <p:ph type="body" idx="2"/>
          </p:nvPr>
        </p:nvSpPr>
        <p:spPr/>
        <p:txBody>
          <a:bodyPr>
            <a:noAutofit/>
          </a:bodyPr>
          <a:lstStyle/>
          <a:p>
            <a:pPr fontAlgn="base"/>
            <a:r>
              <a:rPr lang="ru-RU" sz="1800" dirty="0"/>
              <a:t>Иван Осипович Сусанин, на самом деле, довольно темная личность в истории, в которой он является героем, спасшим царя Михаила от смерти. Точной даты, когда родился Иван Сусанин не известно, только дата смерти – 1613 год. Достоверно можно сказать лишь то, что он был крестьянином, проживающим в Костромском уезде, село Домнина. Его род принадлежал к роду </a:t>
            </a:r>
            <a:r>
              <a:rPr lang="ru-RU" sz="1800" dirty="0" smtClean="0"/>
              <a:t>Романовых.</a:t>
            </a:r>
            <a:endParaRPr lang="ru-RU" sz="1800" dirty="0"/>
          </a:p>
        </p:txBody>
      </p:sp>
      <p:pic>
        <p:nvPicPr>
          <p:cNvPr id="2050" name="Picture 2" descr="C:\Users\Полина\AppData\Local\Microsoft\Windows\Temporary Internet Files\Content.IE5\OMQERN01\Ivan_Susanin[1].jpg"/>
          <p:cNvPicPr>
            <a:picLocks noGrp="1" noChangeAspect="1" noChangeArrowheads="1"/>
          </p:cNvPicPr>
          <p:nvPr>
            <p:ph sz="half" idx="1"/>
          </p:nvPr>
        </p:nvPicPr>
        <p:blipFill>
          <a:blip r:embed="rId2" cstate="print"/>
          <a:srcRect/>
          <a:stretch>
            <a:fillRect/>
          </a:stretch>
        </p:blipFill>
        <p:spPr bwMode="auto">
          <a:xfrm>
            <a:off x="3491880" y="1124744"/>
            <a:ext cx="4512052" cy="4542335"/>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fontAlgn="base"/>
            <a:r>
              <a:rPr lang="ru-RU" dirty="0"/>
              <a:t>Что сделал Иван </a:t>
            </a:r>
            <a:r>
              <a:rPr lang="ru-RU" dirty="0" smtClean="0"/>
              <a:t>Сусанин?</a:t>
            </a:r>
            <a:endParaRPr lang="ru-RU" dirty="0"/>
          </a:p>
        </p:txBody>
      </p:sp>
      <p:sp>
        <p:nvSpPr>
          <p:cNvPr id="3" name="Содержимое 2"/>
          <p:cNvSpPr>
            <a:spLocks noGrp="1"/>
          </p:cNvSpPr>
          <p:nvPr>
            <p:ph idx="1"/>
          </p:nvPr>
        </p:nvSpPr>
        <p:spPr/>
        <p:txBody>
          <a:bodyPr>
            <a:normAutofit/>
          </a:bodyPr>
          <a:lstStyle/>
          <a:p>
            <a:r>
              <a:rPr lang="ru-RU" dirty="0"/>
              <a:t>О том, какой подвиг совершил Иван Сусанин, можно узнать из текстов дарственной грамоты Романова Михаила Федоровича. Согласно ей, крестьянину Богдану Собинину, зятю Ивана Сусанина, было даровано земли за подвиг тестя, спасшего Михаила Федоровича от поляков, которые хотели его «устранить», чтобы возвести на русский трон своего </a:t>
            </a:r>
            <a:r>
              <a:rPr lang="ru-RU" dirty="0" smtClean="0"/>
              <a:t>ставленника.</a:t>
            </a:r>
            <a:endParaRPr lang="ru-RU" dirty="0"/>
          </a:p>
        </p:txBody>
      </p:sp>
      <p:pic>
        <p:nvPicPr>
          <p:cNvPr id="6" name="Glinka_Krakovyak_iz_opery_Ivan_Susanin_-_Krakovyak_iz_opery_Ivan_Susanin.mp3">
            <a:hlinkClick r:id="" action="ppaction://media"/>
          </p:cNvPr>
          <p:cNvPicPr>
            <a:picLocks noRot="1" noChangeAspect="1"/>
          </p:cNvPicPr>
          <p:nvPr>
            <a:audioFile r:link="rId1"/>
          </p:nvPr>
        </p:nvPicPr>
        <p:blipFill>
          <a:blip r:embed="rId3"/>
          <a:stretch>
            <a:fillRect/>
          </a:stretch>
        </p:blipFill>
        <p:spPr>
          <a:xfrm>
            <a:off x="8143900" y="6286520"/>
            <a:ext cx="304800" cy="3048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333350"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showWhenStopped="0">
                <p:cTn id="7" repeatCount="indefinite" fill="hold" display="0">
                  <p:stCondLst>
                    <p:cond delay="indefinite"/>
                  </p:stCondLst>
                  <p:endCondLst>
                    <p:cond evt="onNext" delay="0">
                      <p:tgtEl>
                        <p:sldTgt/>
                      </p:tgtEl>
                    </p:cond>
                    <p:cond evt="onPrev" delay="0">
                      <p:tgtEl>
                        <p:sldTgt/>
                      </p:tgtEl>
                    </p:cond>
                    <p:cond evt="onStopAudio" delay="0">
                      <p:tgtEl>
                        <p:sldTgt/>
                      </p:tgtEl>
                    </p:cond>
                  </p:endCondLst>
                </p:cTn>
                <p:tgtEl>
                  <p:spTgt spid="6"/>
                </p:tgtEl>
              </p:cMediaNode>
            </p:audio>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70000" lnSpcReduction="20000"/>
          </a:bodyPr>
          <a:lstStyle/>
          <a:p>
            <a:r>
              <a:rPr lang="ru-RU" dirty="0"/>
              <a:t>История гласит, что осенью далекого 1612 года разгорелась «война» за российский престол между сторонниками бездетного царя и поляками, которые хотели видеть во главе государства своего ставленника. Претендент на российский трон Романов Михаил Федорович вместе с матерью Марфой покинули Кремль, осажденный смутьянами, и направились в сторону </a:t>
            </a:r>
            <a:r>
              <a:rPr lang="ru-RU" dirty="0" err="1"/>
              <a:t>Домнино</a:t>
            </a:r>
            <a:r>
              <a:rPr lang="ru-RU" dirty="0"/>
              <a:t> – </a:t>
            </a:r>
            <a:r>
              <a:rPr lang="ru-RU" dirty="0" err="1"/>
              <a:t>Макарьевский</a:t>
            </a:r>
            <a:r>
              <a:rPr lang="ru-RU" dirty="0"/>
              <a:t> монастырь. Поляки же, узнав об этом путешествии, хотели разыскать и устранить соперника на престол. Добравшись до </a:t>
            </a:r>
            <a:r>
              <a:rPr lang="ru-RU" dirty="0" err="1"/>
              <a:t>Домнино</a:t>
            </a:r>
            <a:r>
              <a:rPr lang="ru-RU" dirty="0"/>
              <a:t>, они пытали Ивана Сусанина и односельчан, пытаясь добыть информацию о местонахождении Михаила Федоровича. Иван Осипович прекрасно понимал, что поляки не отступят от своего, пока не получат своего. Он сделал вид, что знает, где находится Михаил Федорович и согласился их провести к нему, если те перестанут мучать односельчан. Иван Сусанин завел поляков в болото. Когда они поняли, что проводник обманул их – стали избывать и пытать Ивана Осиповича. Но тот, как настоящий герой, ничего не сказал врагам и принял смерть, а Михаил Федорович тем самым, избежал гибели от рук </a:t>
            </a:r>
            <a:r>
              <a:rPr lang="ru-RU" dirty="0" smtClean="0"/>
              <a:t>поляков.</a:t>
            </a:r>
            <a:endParaRPr lang="ru-RU" dirty="0"/>
          </a:p>
          <a:p>
            <a:endParaRPr lang="ru-RU"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4" name="Объект 3"/>
          <p:cNvPicPr>
            <a:picLocks noGrp="1" noChangeAspect="1"/>
          </p:cNvPicPr>
          <p:nvPr>
            <p:ph idx="1"/>
          </p:nvPr>
        </p:nvPicPr>
        <p:blipFill>
          <a:blip r:embed="rId3">
            <a:extLst>
              <a:ext uri="{28A0092B-C50C-407E-A947-70E740481C1C}">
                <a14:useLocalDpi xmlns:a14="http://schemas.microsoft.com/office/drawing/2010/main" xmlns="" val="0"/>
              </a:ext>
            </a:extLst>
          </a:blip>
          <a:stretch>
            <a:fillRect/>
          </a:stretch>
        </p:blipFill>
        <p:spPr>
          <a:xfrm>
            <a:off x="179512" y="548680"/>
            <a:ext cx="8751362" cy="6089657"/>
          </a:xfrm>
        </p:spPr>
      </p:pic>
      <p:pic>
        <p:nvPicPr>
          <p:cNvPr id="5" name="075_M_I_Glinka_Opera_Ivan_Susanin_-_Tuda_zavel_ya_vas_iz_4_d_opery_Ivan_Susanin.mp3">
            <a:hlinkClick r:id="" action="ppaction://media"/>
          </p:cNvPr>
          <p:cNvPicPr>
            <a:picLocks noRot="1" noChangeAspect="1"/>
          </p:cNvPicPr>
          <p:nvPr>
            <a:audioFile r:link="rId1"/>
          </p:nvPr>
        </p:nvPicPr>
        <p:blipFill>
          <a:blip r:embed="rId4"/>
          <a:stretch>
            <a:fillRect/>
          </a:stretch>
        </p:blipFill>
        <p:spPr>
          <a:xfrm>
            <a:off x="8643966" y="0"/>
            <a:ext cx="304800" cy="304800"/>
          </a:xfrm>
          <a:prstGeom prst="rect">
            <a:avLst/>
          </a:prstGeom>
        </p:spPr>
      </p:pic>
    </p:spTree>
    <p:extLst>
      <p:ext uri="{BB962C8B-B14F-4D97-AF65-F5344CB8AC3E}">
        <p14:creationId xmlns:p14="http://schemas.microsoft.com/office/powerpoint/2010/main" xmlns="" val="42057259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55904"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showWhenStopped="0">
                <p:cTn id="7" repeatCount="indefinite" fill="hold" display="0">
                  <p:stCondLst>
                    <p:cond delay="indefinite"/>
                  </p:stCondLst>
                  <p:endCondLst>
                    <p:cond evt="onNext" delay="0">
                      <p:tgtEl>
                        <p:sldTgt/>
                      </p:tgtEl>
                    </p:cond>
                    <p:cond evt="onPrev" delay="0">
                      <p:tgtEl>
                        <p:sldTgt/>
                      </p:tgtEl>
                    </p:cond>
                    <p:cond evt="onStopAudio" delay="0">
                      <p:tgtEl>
                        <p:sldTgt/>
                      </p:tgtEl>
                    </p:cond>
                  </p:endCondLst>
                </p:cTn>
                <p:tgtEl>
                  <p:spTgt spid="5"/>
                </p:tgtEl>
              </p:cMediaNode>
            </p:audio>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4" name="Объект 3"/>
          <p:cNvPicPr>
            <a:picLocks noGrp="1" noChangeAspect="1"/>
          </p:cNvPicPr>
          <p:nvPr>
            <p:ph idx="1"/>
          </p:nvPr>
        </p:nvPicPr>
        <p:blipFill>
          <a:blip r:embed="rId3">
            <a:extLst>
              <a:ext uri="{28A0092B-C50C-407E-A947-70E740481C1C}">
                <a14:useLocalDpi xmlns:a14="http://schemas.microsoft.com/office/drawing/2010/main" xmlns="" val="0"/>
              </a:ext>
            </a:extLst>
          </a:blip>
          <a:stretch>
            <a:fillRect/>
          </a:stretch>
        </p:blipFill>
        <p:spPr>
          <a:xfrm>
            <a:off x="43717" y="476672"/>
            <a:ext cx="8978535" cy="6222575"/>
          </a:xfrm>
        </p:spPr>
      </p:pic>
      <p:pic>
        <p:nvPicPr>
          <p:cNvPr id="5" name="Glinka_Krakovyak_iz_opery_Ivan_Susanin_-_Krakovyak_iz_opery_Ivan_Susanin.mp3">
            <a:hlinkClick r:id="" action="ppaction://media"/>
          </p:cNvPr>
          <p:cNvPicPr>
            <a:picLocks noRot="1" noChangeAspect="1"/>
          </p:cNvPicPr>
          <p:nvPr>
            <a:audioFile r:link="rId1"/>
          </p:nvPr>
        </p:nvPicPr>
        <p:blipFill>
          <a:blip r:embed="rId4"/>
          <a:stretch>
            <a:fillRect/>
          </a:stretch>
        </p:blipFill>
        <p:spPr>
          <a:xfrm>
            <a:off x="8572528" y="214290"/>
            <a:ext cx="304800" cy="304800"/>
          </a:xfrm>
          <a:prstGeom prst="rect">
            <a:avLst/>
          </a:prstGeom>
        </p:spPr>
      </p:pic>
    </p:spTree>
    <p:extLst>
      <p:ext uri="{BB962C8B-B14F-4D97-AF65-F5344CB8AC3E}">
        <p14:creationId xmlns:p14="http://schemas.microsoft.com/office/powerpoint/2010/main" xmlns="" val="30862161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333350"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showWhenStopped="0">
                <p:cTn id="7" repeatCount="indefinite" fill="hold" display="0">
                  <p:stCondLst>
                    <p:cond delay="indefinite"/>
                  </p:stCondLst>
                  <p:endCondLst>
                    <p:cond evt="onNext" delay="0">
                      <p:tgtEl>
                        <p:sldTgt/>
                      </p:tgtEl>
                    </p:cond>
                    <p:cond evt="onPrev" delay="0">
                      <p:tgtEl>
                        <p:sldTgt/>
                      </p:tgtEl>
                    </p:cond>
                    <p:cond evt="onStopAudio" delay="0">
                      <p:tgtEl>
                        <p:sldTgt/>
                      </p:tgtEl>
                    </p:cond>
                  </p:endCondLst>
                </p:cTn>
                <p:tgtEl>
                  <p:spTgt spid="5"/>
                </p:tgtEl>
              </p:cMediaNode>
            </p:audio>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Спасибо за внимание!</a:t>
            </a:r>
            <a:endParaRPr lang="ru-RU" dirty="0"/>
          </a:p>
        </p:txBody>
      </p:sp>
      <p:sp>
        <p:nvSpPr>
          <p:cNvPr id="3" name="Содержимое 2"/>
          <p:cNvSpPr>
            <a:spLocks noGrp="1"/>
          </p:cNvSpPr>
          <p:nvPr>
            <p:ph idx="1"/>
          </p:nvPr>
        </p:nvSpPr>
        <p:spPr/>
        <p:txBody>
          <a:bodyPr>
            <a:normAutofit/>
          </a:bodyPr>
          <a:lstStyle/>
          <a:p>
            <a:r>
              <a:rPr lang="ru-RU" sz="4400" i="1" dirty="0" smtClean="0"/>
              <a:t>Кучер Полина  ученица 2 </a:t>
            </a:r>
            <a:r>
              <a:rPr lang="ru-RU" sz="4400" i="1" dirty="0" err="1" smtClean="0"/>
              <a:t>кл</a:t>
            </a:r>
            <a:r>
              <a:rPr lang="ru-RU" sz="4400" i="1" dirty="0" smtClean="0"/>
              <a:t> ДШИ «Свирель» с.Кубанка</a:t>
            </a:r>
            <a:endParaRPr lang="ru-RU" sz="4400" i="1"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пекс">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Апекс">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Апекс">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176</TotalTime>
  <Words>352</Words>
  <Application>Microsoft Office PowerPoint</Application>
  <PresentationFormat>Экран (4:3)</PresentationFormat>
  <Paragraphs>11</Paragraphs>
  <Slides>8</Slides>
  <Notes>0</Notes>
  <HiddenSlides>0</HiddenSlides>
  <MMClips>3</MMClips>
  <ScaleCrop>false</ScaleCrop>
  <HeadingPairs>
    <vt:vector size="4" baseType="variant">
      <vt:variant>
        <vt:lpstr>Тема</vt:lpstr>
      </vt:variant>
      <vt:variant>
        <vt:i4>1</vt:i4>
      </vt:variant>
      <vt:variant>
        <vt:lpstr>Заголовки слайдов</vt:lpstr>
      </vt:variant>
      <vt:variant>
        <vt:i4>8</vt:i4>
      </vt:variant>
    </vt:vector>
  </HeadingPairs>
  <TitlesOfParts>
    <vt:vector size="9" baseType="lpstr">
      <vt:lpstr>Апекс</vt:lpstr>
      <vt:lpstr>М.И.Глинка композитор патриот опера «Иван Сусанин» </vt:lpstr>
      <vt:lpstr>Михаил Иванович Глинка </vt:lpstr>
      <vt:lpstr>Иван Осипович Сусанин</vt:lpstr>
      <vt:lpstr>Что сделал Иван Сусанин?</vt:lpstr>
      <vt:lpstr>Слайд 5</vt:lpstr>
      <vt:lpstr>Слайд 6</vt:lpstr>
      <vt:lpstr>Слайд 7</vt:lpstr>
      <vt:lpstr>Спасибо за внимание!</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Полина</dc:creator>
  <cp:lastModifiedBy>ДШИ</cp:lastModifiedBy>
  <cp:revision>20</cp:revision>
  <dcterms:created xsi:type="dcterms:W3CDTF">2018-02-27T17:12:06Z</dcterms:created>
  <dcterms:modified xsi:type="dcterms:W3CDTF">2018-03-22T11:14:10Z</dcterms:modified>
</cp:coreProperties>
</file>