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23"/>
  </p:notesMasterIdLst>
  <p:sldIdLst>
    <p:sldId id="256" r:id="rId2"/>
    <p:sldId id="257" r:id="rId3"/>
    <p:sldId id="258" r:id="rId4"/>
    <p:sldId id="263" r:id="rId5"/>
    <p:sldId id="260" r:id="rId6"/>
    <p:sldId id="262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4" r:id="rId16"/>
    <p:sldId id="275" r:id="rId17"/>
    <p:sldId id="276" r:id="rId18"/>
    <p:sldId id="278" r:id="rId19"/>
    <p:sldId id="273" r:id="rId20"/>
    <p:sldId id="279" r:id="rId21"/>
    <p:sldId id="280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4" autoAdjust="0"/>
    <p:restoredTop sz="94638" autoAdjust="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1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"Да" - ответил 1 человек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9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"Нет" - ответили 9 человек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</c:v>
                </c:pt>
              </c:numCache>
            </c:numRef>
          </c:val>
        </c:ser>
        <c:overlap val="100"/>
        <c:axId val="83227776"/>
        <c:axId val="83229312"/>
      </c:barChart>
      <c:catAx>
        <c:axId val="83227776"/>
        <c:scaling>
          <c:orientation val="minMax"/>
        </c:scaling>
        <c:axPos val="b"/>
        <c:tickLblPos val="nextTo"/>
        <c:crossAx val="83229312"/>
        <c:crosses val="autoZero"/>
        <c:auto val="1"/>
        <c:lblAlgn val="ctr"/>
        <c:lblOffset val="100"/>
      </c:catAx>
      <c:valAx>
        <c:axId val="83229312"/>
        <c:scaling>
          <c:orientation val="minMax"/>
        </c:scaling>
        <c:axPos val="l"/>
        <c:majorGridlines/>
        <c:numFmt formatCode="General" sourceLinked="1"/>
        <c:tickLblPos val="nextTo"/>
        <c:crossAx val="8322777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"Да" - ответили 10 человек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0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"Нет" - ответило 0 человек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10</c:v>
                </c:pt>
              </c:numCache>
            </c:numRef>
          </c:val>
        </c:ser>
        <c:overlap val="100"/>
        <c:axId val="83286656"/>
        <c:axId val="83292544"/>
      </c:barChart>
      <c:catAx>
        <c:axId val="83286656"/>
        <c:scaling>
          <c:orientation val="minMax"/>
        </c:scaling>
        <c:axPos val="b"/>
        <c:tickLblPos val="nextTo"/>
        <c:crossAx val="83292544"/>
        <c:crosses val="autoZero"/>
        <c:auto val="1"/>
        <c:lblAlgn val="ctr"/>
        <c:lblOffset val="100"/>
      </c:catAx>
      <c:valAx>
        <c:axId val="83292544"/>
        <c:scaling>
          <c:orientation val="minMax"/>
        </c:scaling>
        <c:axPos val="l"/>
        <c:majorGridlines/>
        <c:numFmt formatCode="General" sourceLinked="1"/>
        <c:tickLblPos val="nextTo"/>
        <c:crossAx val="83286656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"Да" - ответили 6 человек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4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"Нет" - ответили 4 человека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6</c:v>
                </c:pt>
              </c:numCache>
            </c:numRef>
          </c:val>
        </c:ser>
        <c:overlap val="100"/>
        <c:axId val="83342080"/>
        <c:axId val="83343616"/>
      </c:barChart>
      <c:catAx>
        <c:axId val="83342080"/>
        <c:scaling>
          <c:orientation val="minMax"/>
        </c:scaling>
        <c:axPos val="b"/>
        <c:tickLblPos val="nextTo"/>
        <c:crossAx val="83343616"/>
        <c:crosses val="autoZero"/>
        <c:auto val="1"/>
        <c:lblAlgn val="ctr"/>
        <c:lblOffset val="100"/>
      </c:catAx>
      <c:valAx>
        <c:axId val="83343616"/>
        <c:scaling>
          <c:orientation val="minMax"/>
        </c:scaling>
        <c:axPos val="l"/>
        <c:majorGridlines/>
        <c:numFmt formatCode="General" sourceLinked="1"/>
        <c:tickLblPos val="nextTo"/>
        <c:crossAx val="8334208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plotArea>
      <c:layout/>
      <c:barChart>
        <c:barDir val="col"/>
        <c:grouping val="stacked"/>
        <c:ser>
          <c:idx val="0"/>
          <c:order val="0"/>
          <c:tx>
            <c:strRef>
              <c:f>Лист1!$B$1</c:f>
              <c:strCache>
                <c:ptCount val="1"/>
                <c:pt idx="0">
                  <c:v>"Да" - ответили 3 человека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7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"Нет" - ответили 7 человек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Нет</c:v>
                </c:pt>
                <c:pt idx="1">
                  <c:v>Да</c:v>
                </c:pt>
              </c:strCache>
            </c:strRef>
          </c:cat>
          <c:val>
            <c:numRef>
              <c:f>Лист1!$C$2:$C$3</c:f>
              <c:numCache>
                <c:formatCode>General</c:formatCode>
                <c:ptCount val="2"/>
                <c:pt idx="1">
                  <c:v>3</c:v>
                </c:pt>
              </c:numCache>
            </c:numRef>
          </c:val>
        </c:ser>
        <c:overlap val="100"/>
        <c:axId val="83790080"/>
        <c:axId val="83898368"/>
      </c:barChart>
      <c:catAx>
        <c:axId val="83790080"/>
        <c:scaling>
          <c:orientation val="minMax"/>
        </c:scaling>
        <c:axPos val="b"/>
        <c:tickLblPos val="nextTo"/>
        <c:crossAx val="83898368"/>
        <c:crosses val="autoZero"/>
        <c:auto val="1"/>
        <c:lblAlgn val="ctr"/>
        <c:lblOffset val="100"/>
      </c:catAx>
      <c:valAx>
        <c:axId val="83898368"/>
        <c:scaling>
          <c:orientation val="minMax"/>
        </c:scaling>
        <c:axPos val="l"/>
        <c:majorGridlines/>
        <c:numFmt formatCode="General" sourceLinked="1"/>
        <c:tickLblPos val="nextTo"/>
        <c:crossAx val="83790080"/>
        <c:crosses val="autoZero"/>
        <c:crossBetween val="between"/>
      </c:valAx>
    </c:plotArea>
    <c:legend>
      <c:legendPos val="r"/>
    </c:legend>
    <c:plotVisOnly val="1"/>
    <c:dispBlanksAs val="gap"/>
  </c:chart>
  <c:txPr>
    <a:bodyPr/>
    <a:lstStyle/>
    <a:p>
      <a:pPr>
        <a:defRPr sz="1800"/>
      </a:pPr>
      <a:endParaRPr lang="ru-RU"/>
    </a:p>
  </c:tx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9DF6C0-03BA-408F-9F42-9466EA13F738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0D3171-C96C-4B95-BE59-B309F2DE04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0D3171-C96C-4B95-BE59-B309F2DE046B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025-F12E-4C4C-A2D9-12285A691393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B1A8-43BD-4644-9521-BDA297EEC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025-F12E-4C4C-A2D9-12285A691393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B1A8-43BD-4644-9521-BDA297EEC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025-F12E-4C4C-A2D9-12285A691393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B1A8-43BD-4644-9521-BDA297EEC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025-F12E-4C4C-A2D9-12285A691393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B1A8-43BD-4644-9521-BDA297EEC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025-F12E-4C4C-A2D9-12285A691393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B1A8-43BD-4644-9521-BDA297EEC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025-F12E-4C4C-A2D9-12285A691393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B1A8-43BD-4644-9521-BDA297EEC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025-F12E-4C4C-A2D9-12285A691393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B1A8-43BD-4644-9521-BDA297EEC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025-F12E-4C4C-A2D9-12285A691393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B1A8-43BD-4644-9521-BDA297EEC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025-F12E-4C4C-A2D9-12285A691393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B1A8-43BD-4644-9521-BDA297EEC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025-F12E-4C4C-A2D9-12285A691393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84B1A8-43BD-4644-9521-BDA297EEC4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D5F025-F12E-4C4C-A2D9-12285A691393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D784B1A8-43BD-4644-9521-BDA297EEC4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1D5F025-F12E-4C4C-A2D9-12285A691393}" type="datetimeFigureOut">
              <a:rPr lang="ru-RU" smtClean="0"/>
              <a:pPr/>
              <a:t>07.02.2018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784B1A8-43BD-4644-9521-BDA297EEC450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071546"/>
            <a:ext cx="7772400" cy="3000395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Презентация </a:t>
            </a:r>
            <a:br>
              <a:rPr lang="ru-RU" dirty="0" smtClean="0"/>
            </a:br>
            <a:r>
              <a:rPr lang="ru-RU" dirty="0" smtClean="0"/>
              <a:t>к исследовательской работе</a:t>
            </a:r>
            <a:br>
              <a:rPr lang="ru-RU" dirty="0" smtClean="0"/>
            </a:br>
            <a:r>
              <a:rPr lang="ru-RU" dirty="0" smtClean="0"/>
              <a:t>«Средства информации </a:t>
            </a:r>
            <a:br>
              <a:rPr lang="ru-RU" dirty="0" smtClean="0"/>
            </a:br>
            <a:r>
              <a:rPr lang="ru-RU" dirty="0" smtClean="0"/>
              <a:t>и связи»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00562" y="4500570"/>
            <a:ext cx="4071966" cy="1785950"/>
          </a:xfrm>
        </p:spPr>
        <p:txBody>
          <a:bodyPr>
            <a:normAutofit/>
          </a:bodyPr>
          <a:lstStyle/>
          <a:p>
            <a:pPr algn="l"/>
            <a:r>
              <a:rPr lang="ru-RU" dirty="0" smtClean="0">
                <a:solidFill>
                  <a:schemeClr val="tx1"/>
                </a:solidFill>
              </a:rPr>
              <a:t>Выполнила </a:t>
            </a:r>
          </a:p>
          <a:p>
            <a:pPr algn="l"/>
            <a:r>
              <a:rPr lang="ru-RU" dirty="0" smtClean="0">
                <a:solidFill>
                  <a:schemeClr val="tx1"/>
                </a:solidFill>
              </a:rPr>
              <a:t>ученица  3 «А» класса</a:t>
            </a:r>
          </a:p>
          <a:p>
            <a:pPr algn="l"/>
            <a:r>
              <a:rPr lang="ru-RU" dirty="0" err="1" smtClean="0">
                <a:solidFill>
                  <a:schemeClr val="tx1"/>
                </a:solidFill>
              </a:rPr>
              <a:t>Быстрова</a:t>
            </a:r>
            <a:r>
              <a:rPr lang="ru-RU" dirty="0" smtClean="0">
                <a:solidFill>
                  <a:schemeClr val="tx1"/>
                </a:solidFill>
              </a:rPr>
              <a:t> </a:t>
            </a:r>
            <a:r>
              <a:rPr lang="ru-RU" dirty="0" err="1" smtClean="0">
                <a:solidFill>
                  <a:schemeClr val="tx1"/>
                </a:solidFill>
              </a:rPr>
              <a:t>Ульяна</a:t>
            </a:r>
            <a:endParaRPr lang="ru-RU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Проводные телефонные аппараты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43050"/>
            <a:ext cx="4040188" cy="642942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первых проводных телефонов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71613"/>
            <a:ext cx="4041775" cy="714379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</a:rPr>
              <a:t>Современный проводной телефон</a:t>
            </a:r>
            <a:endParaRPr lang="ru-RU" sz="2800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Телефонный аппарат Белла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785918" y="2310787"/>
            <a:ext cx="1428760" cy="4121423"/>
          </a:xfrm>
        </p:spPr>
      </p:pic>
      <p:pic>
        <p:nvPicPr>
          <p:cNvPr id="8" name="Содержимое 7" descr="Телефон проводной современный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214810" y="2571744"/>
            <a:ext cx="4041775" cy="350488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39622"/>
          </a:xfrm>
        </p:spPr>
        <p:txBody>
          <a:bodyPr anchor="ctr"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последние тридцать лет активно развивается сотовая связь, которая представляет собой радиосвязь через специальные вышки и станции сотовой связи. Это  очень удобный вид связи и почти каждый современный человек сейчас имеет сотовый телефон и может легко позвонить в любую точку мира.</a:t>
            </a:r>
            <a: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96086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Сотовые телефоны</a:t>
            </a:r>
            <a:endParaRPr lang="ru-RU" sz="36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43050"/>
            <a:ext cx="4040188" cy="642942"/>
          </a:xfrm>
        </p:spPr>
        <p:txBody>
          <a:bodyPr/>
          <a:lstStyle/>
          <a:p>
            <a:pPr algn="ctr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сотовые</a:t>
            </a:r>
          </a:p>
          <a:p>
            <a:pPr algn="ctr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телефоны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5143504" y="1571613"/>
            <a:ext cx="3543296" cy="714379"/>
          </a:xfrm>
        </p:spPr>
        <p:txBody>
          <a:bodyPr>
            <a:noAutofit/>
          </a:bodyPr>
          <a:lstStyle/>
          <a:p>
            <a:pPr algn="ctr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Современный</a:t>
            </a:r>
          </a:p>
          <a:p>
            <a:pPr algn="ctr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смартфон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Телефонный аппарат Белла.gif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28596" y="2714620"/>
            <a:ext cx="4605443" cy="3071834"/>
          </a:xfrm>
        </p:spPr>
      </p:pic>
      <p:pic>
        <p:nvPicPr>
          <p:cNvPr id="8" name="Содержимое 7" descr="Телефон проводной современный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572132" y="2500306"/>
            <a:ext cx="2970239" cy="350488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71546"/>
            <a:ext cx="8305800" cy="5143536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последние десятилетия активно развивается обмен информацией через сеть Интернет, всё больше пользователей имеют возможность выхода  в сеть и общения через компьютер или мобильный телефон.</a:t>
            </a:r>
            <a:br>
              <a:rPr lang="ru-RU" sz="44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i="1" dirty="0" smtClean="0"/>
              <a:t/>
            </a:r>
            <a:br>
              <a:rPr lang="ru-RU" b="1" i="1" dirty="0" smtClean="0"/>
            </a:br>
            <a:endParaRPr lang="ru-RU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457200" y="142852"/>
            <a:ext cx="8229600" cy="7143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" name="Содержимое 3" descr="Интернет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888566"/>
            <a:ext cx="7959246" cy="596943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28604"/>
            <a:ext cx="8305800" cy="6215106"/>
          </a:xfrm>
        </p:spPr>
        <p:txBody>
          <a:bodyPr anchor="ctr">
            <a:normAutofit fontScale="90000"/>
          </a:bodyPr>
          <a:lstStyle/>
          <a:p>
            <a:pPr lvl="0" algn="ctr"/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решила сравнить скорость прохождения информации при использовании различных способов связи.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примера  - нам нужно поздравить близкого человека, который находится в другом городе с праздником.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спросила свою прабабушку – каким способом она это делала 60 лет назад. Выяснилось, что для поздравления   нужно было отправить почтой открытку заранее за две недели, чтобы быть уверенным, что поздравление не опоздает.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Затем я спросила свою бабушку, как бы она поздравила  с праздником 30 лет назад. Бабушка сказала – что послала бы поздравительную телеграмму за день до праздника.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Мои родители предпочитают поздравлять последние годы своих близких и друзей прямо в праздничный день по телефону, а моя старшая сестра предпочитает общение через социальные сети в Интернете.</a:t>
            </a:r>
            <a: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1143008"/>
          </a:xfrm>
        </p:spPr>
        <p:txBody>
          <a:bodyPr anchor="ctr"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Скорость прохождения информации при использовании различных способов связи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</a:rPr>
              <a:t>Телеграмма в г.Севастополь  1 – 2 дня </a:t>
            </a:r>
            <a:endParaRPr lang="ru-RU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Почтовая открытка в г.Севастополь – 10 дней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Открытк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31366"/>
            <a:ext cx="4040188" cy="2812980"/>
          </a:xfrm>
        </p:spPr>
      </p:pic>
      <p:pic>
        <p:nvPicPr>
          <p:cNvPr id="8" name="Содержимое 7" descr="Телеграмм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64785" y="3030813"/>
            <a:ext cx="4002255" cy="2814086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229600" cy="45719"/>
          </a:xfrm>
        </p:spPr>
        <p:txBody>
          <a:bodyPr anchor="ctr">
            <a:normAutofit fontScale="90000"/>
          </a:bodyPr>
          <a:lstStyle/>
          <a:p>
            <a:pPr algn="ctr"/>
            <a:endParaRPr lang="ru-RU" sz="28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3900486" cy="1000132"/>
          </a:xfrm>
        </p:spPr>
        <p:txBody>
          <a:bodyPr/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Поздравление с помощью телефонного звонка - мгновенно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3437" y="1214422"/>
            <a:ext cx="4286281" cy="1000132"/>
          </a:xfrm>
        </p:spPr>
        <p:txBody>
          <a:bodyPr>
            <a:noAutofit/>
          </a:bodyPr>
          <a:lstStyle/>
          <a:p>
            <a:pPr algn="ctr"/>
            <a:r>
              <a:rPr lang="ru-RU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Поздравление через социальные сети в Интернете - мгновенно</a:t>
            </a:r>
            <a:endParaRPr lang="ru-RU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Открытка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3093371"/>
            <a:ext cx="4040188" cy="2688969"/>
          </a:xfrm>
        </p:spPr>
      </p:pic>
      <p:pic>
        <p:nvPicPr>
          <p:cNvPr id="8" name="Содержимое 7" descr="Телеграмма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64785" y="3071810"/>
            <a:ext cx="4254766" cy="271464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010400"/>
          </a:xfrm>
        </p:spPr>
        <p:txBody>
          <a:bodyPr anchor="ctr">
            <a:normAutofit fontScale="90000"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 провела опрос среди знакомых, было опрошено 10 человек в возрасте от 9 до 88 лет.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ли у Вас дома проводной телефон?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 lnSpcReduction="10000"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ли у Вас сотовый</a:t>
            </a:r>
          </a:p>
          <a:p>
            <a:pPr algn="ctr"/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телефон?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2514600"/>
          <a:ext cx="4040188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5025" y="2514600"/>
          <a:ext cx="4041775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 anchor="ctr">
            <a:normAutofit fontScale="90000"/>
          </a:bodyPr>
          <a:lstStyle/>
          <a:p>
            <a:pPr algn="ctr"/>
            <a:endParaRPr lang="ru-RU" sz="3200" b="1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85860"/>
            <a:ext cx="4040188" cy="1228740"/>
          </a:xfrm>
        </p:spPr>
        <p:txBody>
          <a:bodyPr/>
          <a:lstStyle/>
          <a:p>
            <a:pPr algn="ctr"/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Пользуетесь ли вы Интернетом, для отправки сообщений и общения?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071547"/>
            <a:ext cx="4041775" cy="1443054"/>
          </a:xfrm>
        </p:spPr>
        <p:txBody>
          <a:bodyPr>
            <a:noAutofit/>
          </a:bodyPr>
          <a:lstStyle/>
          <a:p>
            <a:pPr algn="ctr"/>
            <a:r>
              <a:rPr lang="ru-RU" sz="20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Пользуетесь ли вы услугами почты для отправки писем?</a:t>
            </a:r>
            <a:endParaRPr lang="ru-RU" sz="20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quarter" idx="2"/>
          </p:nvPr>
        </p:nvGraphicFramePr>
        <p:xfrm>
          <a:off x="457200" y="2514600"/>
          <a:ext cx="4040188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4645025" y="2514600"/>
          <a:ext cx="4041775" cy="38465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 anchor="ctr">
            <a:normAutofit/>
          </a:bodyPr>
          <a:lstStyle/>
          <a:p>
            <a:pPr lvl="0" algn="ctr"/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4000" b="1" i="1" dirty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древних времён люди искали способы общаться на расстоянии. В первую очередь это было необходимо </a:t>
            </a:r>
            <a:r>
              <a:rPr lang="ru-RU" sz="4000" b="1" i="1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</a:t>
            </a:r>
            <a:r>
              <a:rPr lang="ru-RU" sz="4000" b="1" i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предупреждения 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 опасности. Для этого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использовали </a:t>
            </a:r>
            <a:r>
              <a:rPr lang="ru-RU" sz="4000" b="1" i="1" dirty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сигнальные костры, </a:t>
            </a:r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сигнальные колокола, гонцов.</a:t>
            </a:r>
            <a:r>
              <a:rPr lang="ru-RU" b="1" i="1" dirty="0">
                <a:solidFill>
                  <a:schemeClr val="accent1">
                    <a:lumMod val="75000"/>
                  </a:schemeClr>
                </a:solidFill>
              </a:rPr>
              <a:t/>
            </a:r>
            <a:br>
              <a:rPr lang="ru-RU" b="1" i="1" dirty="0">
                <a:solidFill>
                  <a:schemeClr val="accent1">
                    <a:lumMod val="75000"/>
                  </a:schemeClr>
                </a:solidFill>
              </a:rPr>
            </a:br>
            <a:endParaRPr lang="ru-RU" b="1" i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796746"/>
          </a:xfrm>
        </p:spPr>
        <p:txBody>
          <a:bodyPr anchor="ctr">
            <a:normAutofit fontScale="90000"/>
          </a:bodyPr>
          <a:lstStyle/>
          <a:p>
            <a:pPr lvl="0"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Таким образом можно сделать вывод, что за последние 100 лет очень сильно выросли возможности людей общаться на расстоянии. Теперь можно не только разговаривать и писать, но даже пересылать фото, видео на любые расстояния и даже совершать </a:t>
            </a:r>
            <a:r>
              <a:rPr lang="ru-RU" sz="3600" b="1" i="1" dirty="0" err="1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видеозвонки</a:t>
            </a: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дальнейшем люди наверняка изобретут ещё что-нибудь удобное и интересное для общения, ведь общение – это то что делает нас ближе друг другу.</a:t>
            </a:r>
            <a: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600" b="1" i="1" dirty="0" smtClean="0">
                <a:latin typeface="Times New Roman" pitchFamily="18" charset="0"/>
                <a:cs typeface="Times New Roman" pitchFamily="18" charset="0"/>
              </a:rPr>
            </a:br>
            <a:endParaRPr lang="ru-RU" sz="3600" b="1" i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2910" y="1357298"/>
            <a:ext cx="7715304" cy="1828800"/>
          </a:xfrm>
        </p:spPr>
        <p:txBody>
          <a:bodyPr/>
          <a:lstStyle/>
          <a:p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i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4929198"/>
            <a:ext cx="7854696" cy="51938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31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Сигнальные костры зажигались в определенных местах и предупреждали об опасности</a:t>
            </a:r>
            <a:endParaRPr lang="ru-RU" sz="31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Сигнальные кост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285860"/>
            <a:ext cx="8138506" cy="428628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anchor="ctr">
            <a:normAutofit fontScale="90000"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27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Сохранившийся до наших времен сигнальный колокол в Херсонесе (ныне Севастополь, Крым)</a:t>
            </a:r>
            <a:endParaRPr lang="ru-RU" sz="27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Содержимое 7" descr="Сигнальные костры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168775" y="1285860"/>
            <a:ext cx="6943899" cy="4286280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54164"/>
          </a:xfrm>
        </p:spPr>
        <p:txBody>
          <a:bodyPr>
            <a:normAutofit/>
          </a:bodyPr>
          <a:lstStyle/>
          <a:p>
            <a:pPr algn="ctr"/>
            <a:r>
              <a:rPr lang="ru-RU" sz="32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Для того чтобы не только предупредить об опасности, но и передать более точную информацию использовались гонцы.</a:t>
            </a:r>
            <a:endParaRPr lang="ru-RU" sz="3200" b="1" i="1" dirty="0">
              <a:solidFill>
                <a:schemeClr val="accent1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Пеший гонец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chemeClr val="accent2">
                    <a:lumMod val="75000"/>
                  </a:schemeClr>
                </a:solidFill>
              </a:rPr>
              <a:t>Гонец на коне</a:t>
            </a:r>
            <a:endParaRPr lang="ru-RU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7" name="Содержимое 6" descr="Гонец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048544" y="2486026"/>
            <a:ext cx="3380580" cy="3380580"/>
          </a:xfrm>
        </p:spPr>
      </p:pic>
      <p:pic>
        <p:nvPicPr>
          <p:cNvPr id="8" name="Содержимое 7" descr="Гонец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86380" y="2500306"/>
            <a:ext cx="2911597" cy="3846513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226196"/>
          </a:xfrm>
        </p:spPr>
        <p:txBody>
          <a:bodyPr anchor="ctr">
            <a:normAutofit/>
          </a:bodyPr>
          <a:lstStyle/>
          <a:p>
            <a:pPr algn="ctr"/>
            <a:r>
              <a:rPr lang="ru-RU" sz="36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Развитие современных способов связи началось с почтового сообщения. Почта и сейчас играет важную роль, доставляя не только информацию, но и различные грузы (посылки). Письмо, запечатанное в специальный конверт многие годы было единственным способом передать информацию на большое расстояние</a:t>
            </a:r>
            <a:r>
              <a:rPr lang="ru-RU" sz="3200" b="1" i="1" dirty="0" smtClean="0"/>
              <a:t>.</a:t>
            </a:r>
            <a:endParaRPr lang="ru-RU" sz="3200" b="1" i="1" dirty="0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14422"/>
            <a:ext cx="4040188" cy="857256"/>
          </a:xfrm>
        </p:spPr>
        <p:txBody>
          <a:bodyPr anchor="t"/>
          <a:lstStyle/>
          <a:p>
            <a:pPr algn="ctr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Почта. Россия 12 век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142985"/>
            <a:ext cx="4041775" cy="857256"/>
          </a:xfrm>
        </p:spPr>
        <p:txBody>
          <a:bodyPr>
            <a:normAutofit/>
          </a:bodyPr>
          <a:lstStyle/>
          <a:p>
            <a:pPr algn="ctr"/>
            <a:r>
              <a:rPr lang="ru-RU" sz="2800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Современное отделение почтовой связи</a:t>
            </a:r>
            <a:endParaRPr lang="ru-RU" sz="2800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Содержимое 6" descr="Почтовые сообщения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959696"/>
            <a:ext cx="4040188" cy="2956320"/>
          </a:xfrm>
        </p:spPr>
      </p:pic>
      <p:pic>
        <p:nvPicPr>
          <p:cNvPr id="8" name="Содержимое 7" descr="1425013087_pochta (1)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4645025" y="3090177"/>
            <a:ext cx="4041775" cy="2695359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290"/>
            <a:ext cx="8229600" cy="2500330"/>
          </a:xfrm>
        </p:spPr>
        <p:txBody>
          <a:bodyPr>
            <a:noAutofit/>
          </a:bodyPr>
          <a:lstStyle/>
          <a:p>
            <a:pPr algn="ctr"/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 появлением электричества был изобретен телеграф – аппарат, способный по проводам передавать сигналы на большое расстояние мгновенно.</a:t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i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Телеграфный аппарат Морзе (1840 год)</a:t>
            </a:r>
            <a:endParaRPr lang="ru-RU" sz="2800" b="1" i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Морзе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928794" y="2857496"/>
            <a:ext cx="5048285" cy="3786214"/>
          </a:xfrm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5939622"/>
          </a:xfrm>
        </p:spPr>
        <p:txBody>
          <a:bodyPr anchor="ctr">
            <a:noAutofit/>
          </a:bodyPr>
          <a:lstStyle/>
          <a:p>
            <a:pPr algn="ctr"/>
            <a:r>
              <a:rPr lang="ru-RU" sz="4000" b="1" i="1" dirty="0" smtClean="0"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Вслед за телеграфом в конце девятнадцатого века был изобретён проводной телефон и стало возможным не только отправлять телеграммы, но и разговаривать на расстоянии. Проводные телефоны до сих пор ещё используются для общения и работы.</a:t>
            </a: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dirty="0" smtClean="0">
                <a:latin typeface="Times New Roman" pitchFamily="18" charset="0"/>
                <a:cs typeface="Times New Roman" pitchFamily="18" charset="0"/>
              </a:rPr>
            </a:b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Overr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ppt/theme/themeOverride2.xml><?xml version="1.0" encoding="utf-8"?>
<a:themeOverride xmlns:a="http://schemas.openxmlformats.org/drawingml/2006/main">
  <a:clrScheme name="Поток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  <a:fontScheme name="Поток">
    <a:majorFont>
      <a:latin typeface="Calibri"/>
      <a:ea typeface=""/>
      <a:cs typeface=""/>
      <a:font script="Jpan" typeface="ＭＳ Ｐゴシック"/>
      <a:font script="Hang" typeface="HY중고딕"/>
      <a:font script="Hans" typeface="隶书"/>
      <a:font script="Hant" typeface="微軟正黑體"/>
      <a:font script="Arab" typeface="Traditional Arabic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ajorFont>
    <a:minorFont>
      <a:latin typeface="Constantia"/>
      <a:ea typeface=""/>
      <a:cs typeface=""/>
      <a:font script="Jpan" typeface="HGP明朝E"/>
      <a:font script="Hang" typeface="HY신명조"/>
      <a:font script="Hans" typeface="宋体"/>
      <a:font script="Hant" typeface="新細明體"/>
      <a:font script="Arab" typeface="Majalla UI"/>
      <a:font script="Hebr" typeface="David"/>
      <a:font script="Thai" typeface="Browalli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80000"/>
              <a:satMod val="400000"/>
            </a:schemeClr>
          </a:gs>
          <a:gs pos="25000">
            <a:schemeClr val="phClr">
              <a:tint val="83000"/>
              <a:satMod val="320000"/>
            </a:schemeClr>
          </a:gs>
          <a:gs pos="100000">
            <a:schemeClr val="phClr">
              <a:shade val="15000"/>
              <a:satMod val="320000"/>
            </a:schemeClr>
          </a:gs>
        </a:gsLst>
        <a:path path="circle">
          <a:fillToRect l="10000" t="110000" r="10000" b="100000"/>
        </a:path>
      </a:gradFill>
      <a:blipFill>
        <a:blip xmlns:r="http://schemas.openxmlformats.org/officeDocument/2006/relationships" r:embed="rId1">
          <a:duotone>
            <a:schemeClr val="phClr">
              <a:shade val="90000"/>
              <a:satMod val="150000"/>
            </a:schemeClr>
            <a:schemeClr val="phClr">
              <a:tint val="88000"/>
              <a:satMod val="150000"/>
            </a:schemeClr>
          </a:duotone>
        </a:blip>
        <a:tile tx="0" ty="0" sx="65000" sy="65000" flip="none" algn="tl"/>
      </a:blip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237</TotalTime>
  <Words>358</Words>
  <Application>Microsoft Office PowerPoint</Application>
  <PresentationFormat>Экран (4:3)</PresentationFormat>
  <Paragraphs>40</Paragraphs>
  <Slides>21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Поток</vt:lpstr>
      <vt:lpstr>Презентация  к исследовательской работе «Средства информации  и связи»</vt:lpstr>
      <vt:lpstr>С древних времён люди искали способы общаться на расстоянии. В первую очередь это было необходимо для предупреждения об опасности. Для этого использовали сигнальные костры, сигнальные колокола, гонцов. </vt:lpstr>
      <vt:lpstr>              Сигнальные костры зажигались в определенных местах и предупреждали об опасности</vt:lpstr>
      <vt:lpstr>              Сохранившийся до наших времен сигнальный колокол в Херсонесе (ныне Севастополь, Крым)</vt:lpstr>
      <vt:lpstr>Для того чтобы не только предупредить об опасности, но и передать более точную информацию использовались гонцы.</vt:lpstr>
      <vt:lpstr>Развитие современных способов связи началось с почтового сообщения. Почта и сейчас играет важную роль, доставляя не только информацию, но и различные грузы (посылки). Письмо, запечатанное в специальный конверт многие годы было единственным способом передать информацию на большое расстояние.</vt:lpstr>
      <vt:lpstr>Слайд 7</vt:lpstr>
      <vt:lpstr>     С появлением электричества был изобретен телеграф – аппарат, способный по проводам передавать сигналы на большое расстояние мгновенно.  Телеграфный аппарат Морзе (1840 год)</vt:lpstr>
      <vt:lpstr>Вслед за телеграфом в конце девятнадцатого века был изобретён проводной телефон и стало возможным не только отправлять телеграммы, но и разговаривать на расстоянии. Проводные телефоны до сих пор ещё используются для общения и работы. </vt:lpstr>
      <vt:lpstr>Проводные телефонные аппараты</vt:lpstr>
      <vt:lpstr>В последние тридцать лет активно развивается сотовая связь, которая представляет собой радиосвязь через специальные вышки и станции сотовой связи. Это  очень удобный вид связи и почти каждый современный человек сейчас имеет сотовый телефон и может легко позвонить в любую точку мира. </vt:lpstr>
      <vt:lpstr>Сотовые телефоны</vt:lpstr>
      <vt:lpstr>  В последние десятилетия активно развивается обмен информацией через сеть Интернет, всё больше пользователей имеют возможность выхода  в сеть и общения через компьютер или мобильный телефон.  </vt:lpstr>
      <vt:lpstr>Слайд 14</vt:lpstr>
      <vt:lpstr>  Я решила сравнить скорость прохождения информации при использовании различных способов связи. Для примера  - нам нужно поздравить близкого человека, который находится в другом городе с праздником. Я спросила свою прабабушку – каким способом она это делала 60 лет назад. Выяснилось, что для поздравления   нужно было отправить почтой открытку заранее за две недели, чтобы быть уверенным, что поздравление не опоздает. Затем я спросила свою бабушку, как бы она поздравила  с праздником 30 лет назад. Бабушка сказала – что послала бы поздравительную телеграмму за день до праздника. Мои родители предпочитают поздравлять последние годы своих близких и друзей прямо в праздничный день по телефону, а моя старшая сестра предпочитает общение через социальные сети в Интернете. </vt:lpstr>
      <vt:lpstr>Скорость прохождения информации при использовании различных способов связи</vt:lpstr>
      <vt:lpstr>Слайд 17</vt:lpstr>
      <vt:lpstr>Я провела опрос среди знакомых, было опрошено 10 человек в возрасте от 9 до 88 лет.</vt:lpstr>
      <vt:lpstr>Слайд 19</vt:lpstr>
      <vt:lpstr>Таким образом можно сделать вывод, что за последние 100 лет очень сильно выросли возможности людей общаться на расстоянии. Теперь можно не только разговаривать и писать, но даже пересылать фото, видео на любые расстояния и даже совершать видеозвонки. В дальнейшем люди наверняка изобретут ещё что-нибудь удобное и интересное для общения, ведь общение – это то что делает нас ближе друг другу. 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Средства информации и связи.</dc:title>
  <dc:creator>Пользователь</dc:creator>
  <cp:lastModifiedBy>Пользователь</cp:lastModifiedBy>
  <cp:revision>66</cp:revision>
  <dcterms:created xsi:type="dcterms:W3CDTF">2018-02-04T14:43:33Z</dcterms:created>
  <dcterms:modified xsi:type="dcterms:W3CDTF">2018-02-07T18:09:36Z</dcterms:modified>
</cp:coreProperties>
</file>