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6" r:id="rId1"/>
  </p:sldMasterIdLst>
  <p:notesMasterIdLst>
    <p:notesMasterId r:id="rId56"/>
  </p:notesMasterIdLst>
  <p:sldIdLst>
    <p:sldId id="256" r:id="rId2"/>
    <p:sldId id="257" r:id="rId3"/>
    <p:sldId id="258" r:id="rId4"/>
    <p:sldId id="259" r:id="rId5"/>
    <p:sldId id="260" r:id="rId6"/>
    <p:sldId id="262" r:id="rId7"/>
    <p:sldId id="294" r:id="rId8"/>
    <p:sldId id="295" r:id="rId9"/>
    <p:sldId id="296" r:id="rId10"/>
    <p:sldId id="297" r:id="rId11"/>
    <p:sldId id="264" r:id="rId12"/>
    <p:sldId id="271" r:id="rId13"/>
    <p:sldId id="277" r:id="rId14"/>
    <p:sldId id="265" r:id="rId15"/>
    <p:sldId id="266" r:id="rId16"/>
    <p:sldId id="267" r:id="rId17"/>
    <p:sldId id="268" r:id="rId18"/>
    <p:sldId id="269" r:id="rId19"/>
    <p:sldId id="270" r:id="rId20"/>
    <p:sldId id="272" r:id="rId21"/>
    <p:sldId id="274" r:id="rId22"/>
    <p:sldId id="275" r:id="rId23"/>
    <p:sldId id="276" r:id="rId24"/>
    <p:sldId id="278" r:id="rId25"/>
    <p:sldId id="279" r:id="rId26"/>
    <p:sldId id="280" r:id="rId27"/>
    <p:sldId id="282" r:id="rId28"/>
    <p:sldId id="284" r:id="rId29"/>
    <p:sldId id="281" r:id="rId30"/>
    <p:sldId id="285" r:id="rId31"/>
    <p:sldId id="286" r:id="rId32"/>
    <p:sldId id="287" r:id="rId33"/>
    <p:sldId id="288" r:id="rId34"/>
    <p:sldId id="289" r:id="rId35"/>
    <p:sldId id="291" r:id="rId36"/>
    <p:sldId id="290" r:id="rId37"/>
    <p:sldId id="292" r:id="rId38"/>
    <p:sldId id="298" r:id="rId39"/>
    <p:sldId id="299" r:id="rId40"/>
    <p:sldId id="300" r:id="rId41"/>
    <p:sldId id="303" r:id="rId42"/>
    <p:sldId id="302" r:id="rId43"/>
    <p:sldId id="305" r:id="rId44"/>
    <p:sldId id="304" r:id="rId45"/>
    <p:sldId id="308" r:id="rId46"/>
    <p:sldId id="307" r:id="rId47"/>
    <p:sldId id="306" r:id="rId48"/>
    <p:sldId id="313" r:id="rId49"/>
    <p:sldId id="312" r:id="rId50"/>
    <p:sldId id="311" r:id="rId51"/>
    <p:sldId id="310" r:id="rId52"/>
    <p:sldId id="309" r:id="rId53"/>
    <p:sldId id="314" r:id="rId54"/>
    <p:sldId id="316"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4" autoAdjust="0"/>
    <p:restoredTop sz="94660"/>
  </p:normalViewPr>
  <p:slideViewPr>
    <p:cSldViewPr snapToGrid="0">
      <p:cViewPr varScale="1">
        <p:scale>
          <a:sx n="106" d="100"/>
          <a:sy n="106" d="100"/>
        </p:scale>
        <p:origin x="13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C993D-ACCC-4F2B-9C06-2173E24EE435}" type="datetimeFigureOut">
              <a:rPr lang="ru-RU" smtClean="0"/>
              <a:t>26.11.2018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ABBC3-9DD5-4E23-B00B-1EFD60964001}" type="slidenum">
              <a:rPr lang="ru-RU" smtClean="0"/>
              <a:t>‹#›</a:t>
            </a:fld>
            <a:endParaRPr lang="ru-RU"/>
          </a:p>
        </p:txBody>
      </p:sp>
    </p:spTree>
    <p:extLst>
      <p:ext uri="{BB962C8B-B14F-4D97-AF65-F5344CB8AC3E}">
        <p14:creationId xmlns:p14="http://schemas.microsoft.com/office/powerpoint/2010/main" val="249766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E5ABBC3-9DD5-4E23-B00B-1EFD60964001}" type="slidenum">
              <a:rPr lang="ru-RU" smtClean="0"/>
              <a:t>12</a:t>
            </a:fld>
            <a:endParaRPr lang="ru-RU"/>
          </a:p>
        </p:txBody>
      </p:sp>
    </p:spTree>
    <p:extLst>
      <p:ext uri="{BB962C8B-B14F-4D97-AF65-F5344CB8AC3E}">
        <p14:creationId xmlns:p14="http://schemas.microsoft.com/office/powerpoint/2010/main" val="244281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E5ABBC3-9DD5-4E23-B00B-1EFD60964001}" type="slidenum">
              <a:rPr lang="ru-RU" smtClean="0"/>
              <a:t>21</a:t>
            </a:fld>
            <a:endParaRPr lang="ru-RU"/>
          </a:p>
        </p:txBody>
      </p:sp>
    </p:spTree>
    <p:extLst>
      <p:ext uri="{BB962C8B-B14F-4D97-AF65-F5344CB8AC3E}">
        <p14:creationId xmlns:p14="http://schemas.microsoft.com/office/powerpoint/2010/main" val="215626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432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0E713D49-EDB1-487E-853F-49FBF86DE848}" type="datetimeFigureOut">
              <a:rPr lang="ru-RU" smtClean="0"/>
              <a:t>26.11.2018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117496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93818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86645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1039575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98871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631315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153736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309550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86841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E713D49-EDB1-487E-853F-49FBF86DE848}" type="datetimeFigureOut">
              <a:rPr lang="ru-RU" smtClean="0"/>
              <a:t>26.11.2018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311149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E713D49-EDB1-487E-853F-49FBF86DE848}" type="datetimeFigureOut">
              <a:rPr lang="ru-RU" smtClean="0"/>
              <a:t>26.11.2018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8231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E713D49-EDB1-487E-853F-49FBF86DE848}" type="datetimeFigureOut">
              <a:rPr lang="ru-RU" smtClean="0"/>
              <a:t>26.11.2018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2544282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E713D49-EDB1-487E-853F-49FBF86DE848}" type="datetimeFigureOut">
              <a:rPr lang="ru-RU" smtClean="0"/>
              <a:t>26.11.2018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365686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713D49-EDB1-487E-853F-49FBF86DE848}" type="datetimeFigureOut">
              <a:rPr lang="ru-RU" smtClean="0"/>
              <a:t>26.11.2018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389317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E713D49-EDB1-487E-853F-49FBF86DE848}" type="datetimeFigureOut">
              <a:rPr lang="ru-RU" smtClean="0"/>
              <a:t>26.11.2018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276392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E713D49-EDB1-487E-853F-49FBF86DE848}" type="datetimeFigureOut">
              <a:rPr lang="ru-RU" smtClean="0"/>
              <a:t>26.11.2018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AE3D8C8-67EF-46AB-A1EB-F57E30CED66A}" type="slidenum">
              <a:rPr lang="ru-RU" smtClean="0"/>
              <a:t>‹#›</a:t>
            </a:fld>
            <a:endParaRPr lang="ru-RU"/>
          </a:p>
        </p:txBody>
      </p:sp>
    </p:spTree>
    <p:extLst>
      <p:ext uri="{BB962C8B-B14F-4D97-AF65-F5344CB8AC3E}">
        <p14:creationId xmlns:p14="http://schemas.microsoft.com/office/powerpoint/2010/main" val="418027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E713D49-EDB1-487E-853F-49FBF86DE848}" type="datetimeFigureOut">
              <a:rPr lang="ru-RU" smtClean="0"/>
              <a:t>26.11.2018</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AE3D8C8-67EF-46AB-A1EB-F57E30CED66A}" type="slidenum">
              <a:rPr lang="ru-RU" smtClean="0"/>
              <a:t>‹#›</a:t>
            </a:fld>
            <a:endParaRPr lang="ru-RU"/>
          </a:p>
        </p:txBody>
      </p:sp>
    </p:spTree>
    <p:extLst>
      <p:ext uri="{BB962C8B-B14F-4D97-AF65-F5344CB8AC3E}">
        <p14:creationId xmlns:p14="http://schemas.microsoft.com/office/powerpoint/2010/main" val="3256182344"/>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jpeg"/><Relationship Id="rId7" Type="http://schemas.openxmlformats.org/officeDocument/2006/relationships/hyperlink" Target="http://www.hairwiki.ru/wp-content/uploads/2015/05/istoricheskaya-retrospektiva-72.jpg" TargetMode="Externa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hyperlink" Target="http://www.hairwiki.ru/wp-content/uploads/2015/05/istoricheskaya-retrospektiva-58.jpg" TargetMode="External"/><Relationship Id="rId4" Type="http://schemas.openxmlformats.org/officeDocument/2006/relationships/image" Target="../media/image68.jpeg"/><Relationship Id="rId9"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hyperlink" Target="http://www.hairwiki.ru/wp-content/uploads/2015/05/istoricheskaya-retrospektiva-51.jpg" TargetMode="External"/><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5.jpeg"/><Relationship Id="rId2" Type="http://schemas.openxmlformats.org/officeDocument/2006/relationships/hyperlink" Target="http://www.hairwiki.ru/wp-content/uploads/2015/05/istoricheskaya-retrospektiva-58.jpg" TargetMode="External"/><Relationship Id="rId1" Type="http://schemas.openxmlformats.org/officeDocument/2006/relationships/slideLayout" Target="../slideLayouts/slideLayout6.xml"/><Relationship Id="rId6" Type="http://schemas.openxmlformats.org/officeDocument/2006/relationships/hyperlink" Target="http://www.hairwiki.ru/wp-content/uploads/2015/05/istoricheskaya-retrospektiva-61.jpg" TargetMode="External"/><Relationship Id="rId5" Type="http://schemas.openxmlformats.org/officeDocument/2006/relationships/image" Target="../media/image74.jpeg"/><Relationship Id="rId4" Type="http://schemas.openxmlformats.org/officeDocument/2006/relationships/hyperlink" Target="http://www.hairwiki.ru/wp-content/uploads/2015/05/istoricheskaya-retrospektiva-59.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hairwiki.ru/wp-content/uploads/2015/05/istoricheskaya-retrospektiva-62.jpg"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79.jpeg"/><Relationship Id="rId2" Type="http://schemas.openxmlformats.org/officeDocument/2006/relationships/hyperlink" Target="http://www.hairwiki.ru/wp-content/uploads/2015/05/istoricheskaya-retrospektiva-63.jpg" TargetMode="External"/><Relationship Id="rId1" Type="http://schemas.openxmlformats.org/officeDocument/2006/relationships/slideLayout" Target="../slideLayouts/slideLayout6.xml"/><Relationship Id="rId6" Type="http://schemas.openxmlformats.org/officeDocument/2006/relationships/hyperlink" Target="http://www.hairwiki.ru/wp-content/uploads/2015/05/istoricheskaya-retrospektiva-66.jpg" TargetMode="External"/><Relationship Id="rId5" Type="http://schemas.openxmlformats.org/officeDocument/2006/relationships/image" Target="../media/image78.jpeg"/><Relationship Id="rId4" Type="http://schemas.openxmlformats.org/officeDocument/2006/relationships/hyperlink" Target="http://www.hairwiki.ru/wp-content/uploads/2015/05/istoricheskaya-retrospektiva-64.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hairwiki.ru/wp-content/uploads/2015/05/istoricheskaya-retrospektiva-67.jpg" TargetMode="Externa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hyperlink" Target="http://www.hairwiki.ru/wp-content/uploads/2015/05/istoricheskaya-retrospektiva-68.j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hairwiki.ru/wp-content/uploads/2015/05/istoricheskaya-retrospektiva-69.jpg" TargetMode="External"/><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hyperlink" Target="http://www.hairwiki.ru/wp-content/uploads/2015/05/istoricheskaya-retrospektiva-70.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85.jpeg"/><Relationship Id="rId2" Type="http://schemas.openxmlformats.org/officeDocument/2006/relationships/hyperlink" Target="http://www.hairwiki.ru/wp-content/uploads/2015/05/istoricheskaya-retrospektiva-72.jpg" TargetMode="External"/><Relationship Id="rId1" Type="http://schemas.openxmlformats.org/officeDocument/2006/relationships/slideLayout" Target="../slideLayouts/slideLayout6.xml"/><Relationship Id="rId6" Type="http://schemas.openxmlformats.org/officeDocument/2006/relationships/hyperlink" Target="http://www.hairwiki.ru/wp-content/uploads/2015/05/istoricheskaya-retrospektiva-76.jpg" TargetMode="External"/><Relationship Id="rId5" Type="http://schemas.openxmlformats.org/officeDocument/2006/relationships/image" Target="../media/image84.jpeg"/><Relationship Id="rId4" Type="http://schemas.openxmlformats.org/officeDocument/2006/relationships/hyperlink" Target="http://www.hairwiki.ru/wp-content/uploads/2015/05/istoricheskaya-retrospektiva-74.jpg"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descr="https://cdn.wallpapersafari.com/5/89/IPp9t3.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Прямоугольник 2"/>
          <p:cNvSpPr>
            <a:spLocks noChangeArrowheads="1"/>
          </p:cNvSpPr>
          <p:nvPr/>
        </p:nvSpPr>
        <p:spPr bwMode="auto">
          <a:xfrm>
            <a:off x="4468019" y="191294"/>
            <a:ext cx="3255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ru-RU" altLang="ru-RU" dirty="0">
                <a:latin typeface="Times New Roman" panose="02020603050405020304" pitchFamily="18" charset="0"/>
                <a:cs typeface="Times New Roman" panose="02020603050405020304" pitchFamily="18" charset="0"/>
              </a:rPr>
              <a:t>МКОУ «СОШ №1» г. Суворова</a:t>
            </a:r>
            <a:endParaRPr lang="ru-RU" altLang="ru-RU" dirty="0"/>
          </a:p>
        </p:txBody>
      </p:sp>
      <p:sp>
        <p:nvSpPr>
          <p:cNvPr id="6" name="Rectangle 2"/>
          <p:cNvSpPr txBox="1">
            <a:spLocks noChangeArrowheads="1"/>
          </p:cNvSpPr>
          <p:nvPr/>
        </p:nvSpPr>
        <p:spPr>
          <a:xfrm>
            <a:off x="1883568" y="2133303"/>
            <a:ext cx="8424863" cy="6551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ru-RU" altLang="ru-RU"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ПРИЧЁСКИ МИРА</a:t>
            </a:r>
            <a:endParaRPr lang="ru-RU" altLang="ru-RU"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Прямоугольник 1"/>
          <p:cNvSpPr>
            <a:spLocks noChangeArrowheads="1"/>
          </p:cNvSpPr>
          <p:nvPr/>
        </p:nvSpPr>
        <p:spPr bwMode="auto">
          <a:xfrm>
            <a:off x="4378134" y="4429919"/>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eaLnBrk="1" fontAlgn="base" latinLnBrk="0" hangingPunct="1">
              <a:lnSpc>
                <a:spcPct val="100000"/>
              </a:lnSpc>
              <a:spcBef>
                <a:spcPct val="0"/>
              </a:spcBef>
              <a:spcAft>
                <a:spcPct val="0"/>
              </a:spcAft>
              <a:buClrTx/>
              <a:buSzTx/>
              <a:buFontTx/>
              <a:buNone/>
              <a:tabLst/>
              <a:defRPr/>
            </a:pPr>
            <a:r>
              <a:rPr kumimoji="0" lang="ru-RU"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Проект выполнила</a:t>
            </a:r>
            <a:r>
              <a:rPr kumimoji="0" lang="en-US"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ru-RU"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r" defTabSz="457200" eaLnBrk="1" fontAlgn="base" latinLnBrk="0" hangingPunct="1">
              <a:lnSpc>
                <a:spcPct val="100000"/>
              </a:lnSpc>
              <a:spcBef>
                <a:spcPct val="0"/>
              </a:spcBef>
              <a:spcAft>
                <a:spcPct val="0"/>
              </a:spcAft>
              <a:buClrTx/>
              <a:buSzTx/>
              <a:buFontTx/>
              <a:buNone/>
              <a:tabLst/>
              <a:defRPr/>
            </a:pPr>
            <a:r>
              <a:rPr kumimoji="0" lang="ru-RU" altLang="ru-RU" sz="18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Моисеева Алина  </a:t>
            </a:r>
            <a:r>
              <a:rPr kumimoji="0" lang="ru-RU" altLang="ru-RU" sz="1800" b="0" i="1"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4 класс </a:t>
            </a:r>
            <a:endParaRPr kumimoji="0" lang="ru-RU" altLang="ru-RU" sz="18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r" defTabSz="457200" eaLnBrk="1" fontAlgn="base" latinLnBrk="0" hangingPunct="1">
              <a:lnSpc>
                <a:spcPct val="100000"/>
              </a:lnSpc>
              <a:spcBef>
                <a:spcPct val="0"/>
              </a:spcBef>
              <a:spcAft>
                <a:spcPct val="0"/>
              </a:spcAft>
              <a:buClrTx/>
              <a:buSzTx/>
              <a:buFontTx/>
              <a:buNone/>
              <a:tabLst/>
              <a:defRPr/>
            </a:pPr>
            <a:endParaRPr kumimoji="0" lang="ru-RU" altLang="ru-RU" sz="1800" b="0" i="0" u="none" strike="noStrike" kern="0" cap="none" spc="0" normalizeH="0" baseline="0" noProof="0" dirty="0">
              <a:ln>
                <a:noFill/>
              </a:ln>
              <a:solidFill>
                <a:prstClr val="white"/>
              </a:solidFill>
              <a:effectLst/>
              <a:uLnTx/>
              <a:uFillTx/>
              <a:latin typeface="Century Gothic" panose="020B0502020202020204" pitchFamily="34" charset="0"/>
            </a:endParaRPr>
          </a:p>
          <a:p>
            <a:pPr marL="0" marR="0" lvl="0" indent="0" algn="r" defTabSz="457200" eaLnBrk="1" fontAlgn="base" latinLnBrk="0" hangingPunct="1">
              <a:lnSpc>
                <a:spcPct val="100000"/>
              </a:lnSpc>
              <a:spcBef>
                <a:spcPct val="0"/>
              </a:spcBef>
              <a:spcAft>
                <a:spcPct val="0"/>
              </a:spcAft>
              <a:buClrTx/>
              <a:buSzTx/>
              <a:buFontTx/>
              <a:buNone/>
              <a:tabLst/>
              <a:defRPr/>
            </a:pPr>
            <a:r>
              <a:rPr kumimoji="0" lang="ru-RU"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Руководитель</a:t>
            </a:r>
            <a:r>
              <a:rPr kumimoji="0" lang="en-US"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ru-RU"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r" defTabSz="457200" eaLnBrk="1" fontAlgn="base" latinLnBrk="0" hangingPunct="1">
              <a:lnSpc>
                <a:spcPct val="100000"/>
              </a:lnSpc>
              <a:spcBef>
                <a:spcPct val="0"/>
              </a:spcBef>
              <a:spcAft>
                <a:spcPct val="0"/>
              </a:spcAft>
              <a:buClrTx/>
              <a:buSzTx/>
              <a:buFontTx/>
              <a:buNone/>
              <a:tabLst/>
              <a:defRPr/>
            </a:pPr>
            <a:r>
              <a:rPr kumimoji="0" lang="ru-RU" altLang="ru-RU" sz="18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Зарубина Р.В</a:t>
            </a:r>
          </a:p>
        </p:txBody>
      </p:sp>
    </p:spTree>
    <p:extLst>
      <p:ext uri="{BB962C8B-B14F-4D97-AF65-F5344CB8AC3E}">
        <p14:creationId xmlns:p14="http://schemas.microsoft.com/office/powerpoint/2010/main" val="2218848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7227" y="146447"/>
            <a:ext cx="6096000" cy="4154984"/>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Женщины Древней Руси уделяли большое внимание здоровью своих волос. В качестве укрепляющих средств использовались отвары трав, таких как крапива, ромашка, лопух. Эти инструкции красоты по сей день используются женщинами. Для умягчения прядей использовали молочные продукты. На Руси ценили натуральную красоту и девушки знали секреты природы для ухода за внешностью.</a:t>
            </a:r>
          </a:p>
        </p:txBody>
      </p:sp>
      <p:pic>
        <p:nvPicPr>
          <p:cNvPr id="4" name="Рисунок 3" descr="русская красавица"/>
          <p:cNvPicPr/>
          <p:nvPr/>
        </p:nvPicPr>
        <p:blipFill>
          <a:blip r:embed="rId2">
            <a:extLst>
              <a:ext uri="{28A0092B-C50C-407E-A947-70E740481C1C}">
                <a14:useLocalDpi xmlns:a14="http://schemas.microsoft.com/office/drawing/2010/main" val="0"/>
              </a:ext>
            </a:extLst>
          </a:blip>
          <a:srcRect/>
          <a:stretch>
            <a:fillRect/>
          </a:stretch>
        </p:blipFill>
        <p:spPr bwMode="auto">
          <a:xfrm>
            <a:off x="6321552" y="2935084"/>
            <a:ext cx="5870448" cy="3922916"/>
          </a:xfrm>
          <a:prstGeom prst="rect">
            <a:avLst/>
          </a:prstGeom>
          <a:noFill/>
          <a:ln>
            <a:noFill/>
          </a:ln>
        </p:spPr>
      </p:pic>
    </p:spTree>
    <p:extLst>
      <p:ext uri="{BB962C8B-B14F-4D97-AF65-F5344CB8AC3E}">
        <p14:creationId xmlns:p14="http://schemas.microsoft.com/office/powerpoint/2010/main" val="1196740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900igr.net/up/datas/210467/011.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1698010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cdnb.artstation.com/p/assets/images/images/003/656/535/large/wang-shijun-aijiyanhou.jpg?147610852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1608" y="4517568"/>
            <a:ext cx="1638000" cy="2340432"/>
          </a:xfrm>
          <a:prstGeom prst="rect">
            <a:avLst/>
          </a:prstGeom>
          <a:noFill/>
          <a:ln>
            <a:noFill/>
          </a:ln>
        </p:spPr>
      </p:pic>
      <p:pic>
        <p:nvPicPr>
          <p:cNvPr id="4" name="Рисунок 3" descr="https://www.1999.co.jp/itbig16/10162896a3.jpg"/>
          <p:cNvPicPr/>
          <p:nvPr/>
        </p:nvPicPr>
        <p:blipFill rotWithShape="1">
          <a:blip r:embed="rId4" cstate="print">
            <a:extLst>
              <a:ext uri="{28A0092B-C50C-407E-A947-70E740481C1C}">
                <a14:useLocalDpi xmlns:a14="http://schemas.microsoft.com/office/drawing/2010/main" val="0"/>
              </a:ext>
            </a:extLst>
          </a:blip>
          <a:srcRect l="2500" t="3226" r="2333" b="5673"/>
          <a:stretch/>
        </p:blipFill>
        <p:spPr bwMode="auto">
          <a:xfrm>
            <a:off x="10579608" y="4517568"/>
            <a:ext cx="1612392" cy="2340432"/>
          </a:xfrm>
          <a:prstGeom prst="rect">
            <a:avLst/>
          </a:prstGeom>
          <a:noFill/>
          <a:ln>
            <a:noFill/>
          </a:ln>
          <a:extLst>
            <a:ext uri="{53640926-AAD7-44D8-BBD7-CCE9431645EC}">
              <a14:shadowObscured xmlns:a14="http://schemas.microsoft.com/office/drawing/2010/main"/>
            </a:ext>
          </a:extLst>
        </p:spPr>
      </p:pic>
      <p:pic>
        <p:nvPicPr>
          <p:cNvPr id="5" name="Рисунок 4" descr="https://i.pinimg.com/736x/31/fc/77/31fc77ac7132c65247e671befbf8732b--egyptian-beauty-egyptian-quee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1608" y="-18432"/>
            <a:ext cx="1638000" cy="2271600"/>
          </a:xfrm>
          <a:prstGeom prst="rect">
            <a:avLst/>
          </a:prstGeom>
          <a:noFill/>
          <a:ln>
            <a:noFill/>
          </a:ln>
        </p:spPr>
      </p:pic>
      <p:pic>
        <p:nvPicPr>
          <p:cNvPr id="6" name="Picture 2" descr="https://isbh.tmgrup.com.tr/sb/album/2018/10/04/15386387517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550365" y="-18432"/>
            <a:ext cx="1641635" cy="22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ÐÑÑÐ¾ÑÐ¸Ñ Ð¿ÑÐ¸ÑÐµÑÐºÐ¸"/>
          <p:cNvPicPr/>
          <p:nvPr/>
        </p:nvPicPr>
        <p:blipFill>
          <a:blip r:embed="rId7">
            <a:extLst>
              <a:ext uri="{28A0092B-C50C-407E-A947-70E740481C1C}">
                <a14:useLocalDpi xmlns:a14="http://schemas.microsoft.com/office/drawing/2010/main" val="0"/>
              </a:ext>
            </a:extLst>
          </a:blip>
          <a:srcRect/>
          <a:stretch>
            <a:fillRect/>
          </a:stretch>
        </p:blipFill>
        <p:spPr bwMode="auto">
          <a:xfrm>
            <a:off x="8941608" y="2249568"/>
            <a:ext cx="1638000" cy="2271600"/>
          </a:xfrm>
          <a:prstGeom prst="rect">
            <a:avLst/>
          </a:prstGeom>
          <a:noFill/>
          <a:ln>
            <a:noFill/>
          </a:ln>
        </p:spPr>
      </p:pic>
      <p:pic>
        <p:nvPicPr>
          <p:cNvPr id="8" name="Picture 2" descr="http://i41-cdn.woman.ru/womanru/images/article/3/9/img_3907c9017d628f1a82b1044870a08160_2_1400x1100.jpg?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0365" y="2249568"/>
            <a:ext cx="1640600" cy="2271600"/>
          </a:xfrm>
          <a:prstGeom prst="rect">
            <a:avLst/>
          </a:prstGeom>
          <a:noFill/>
          <a:extLst>
            <a:ext uri="{909E8E84-426E-40DD-AFC4-6F175D3DCCD1}">
              <a14:hiddenFill xmlns:a14="http://schemas.microsoft.com/office/drawing/2010/main">
                <a:solidFill>
                  <a:srgbClr val="FFFFFF"/>
                </a:solidFill>
              </a14:hiddenFill>
            </a:ext>
          </a:extLst>
        </p:spPr>
      </p:pic>
      <p:sp>
        <p:nvSpPr>
          <p:cNvPr id="10" name="Багетная рамка 9"/>
          <p:cNvSpPr/>
          <p:nvPr/>
        </p:nvSpPr>
        <p:spPr>
          <a:xfrm>
            <a:off x="2542032" y="100512"/>
            <a:ext cx="5029200" cy="822960"/>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smtClean="0">
                <a:latin typeface="Times New Roman" panose="02020603050405020304" pitchFamily="18" charset="0"/>
                <a:ea typeface="Tahoma" panose="020B0604030504040204" pitchFamily="34" charset="0"/>
                <a:cs typeface="Times New Roman" panose="02020603050405020304" pitchFamily="18" charset="0"/>
              </a:rPr>
              <a:t>Е Г И П Е Т</a:t>
            </a:r>
            <a:endParaRPr lang="ru-RU" sz="5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Прямоугольник 11"/>
          <p:cNvSpPr/>
          <p:nvPr/>
        </p:nvSpPr>
        <p:spPr>
          <a:xfrm>
            <a:off x="26644" y="841248"/>
            <a:ext cx="9007628" cy="6324808"/>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Строгая и чёткая геометрическая стрижка была характерна для древних египтян. Жрецы и аристократия отдавали предпочтение гладко выбритой голове.</a:t>
            </a:r>
          </a:p>
          <a:p>
            <a:r>
              <a:rPr lang="ru-RU" sz="2400" b="1" i="1" dirty="0">
                <a:latin typeface="Times New Roman" panose="02020603050405020304" pitchFamily="18" charset="0"/>
                <a:cs typeface="Times New Roman" panose="02020603050405020304" pitchFamily="18" charset="0"/>
              </a:rPr>
              <a:t>Её было принято умащать маслами и покрывать завитыми крупными локонами париками из натуральных материалов, а также сложными головными уборами в форме короны.</a:t>
            </a:r>
          </a:p>
          <a:p>
            <a:r>
              <a:rPr lang="ru-RU" sz="2400" b="1" i="1" dirty="0">
                <a:latin typeface="Times New Roman" panose="02020603050405020304" pitchFamily="18" charset="0"/>
                <a:cs typeface="Times New Roman" panose="02020603050405020304" pitchFamily="18" charset="0"/>
              </a:rPr>
              <a:t>Классическим вариантом головного убора был фасон «кобра перед прыжком». Изображение этого пресмыкающегося нередко использовали и в целях украшения причёски. Традиционный уход за волосами, который осуществляла женская часть населения Египта, заключался в использовании для их окрашивания темной краски, для укрепления — ароматических смол и душистых эссенций, для красоты – геометрических стрижек, а также холодной укладки при помощи деревянных палочек и нильского ила. Причёски пышно декорировались диадемами, лентами, высокими головными уборами.</a:t>
            </a:r>
          </a:p>
          <a:p>
            <a:endParaRPr lang="ru-RU" sz="2100" dirty="0"/>
          </a:p>
        </p:txBody>
      </p:sp>
    </p:spTree>
    <p:extLst>
      <p:ext uri="{BB962C8B-B14F-4D97-AF65-F5344CB8AC3E}">
        <p14:creationId xmlns:p14="http://schemas.microsoft.com/office/powerpoint/2010/main" val="3456012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wo-parikmaher.ru/wp-content/uploads/2018/04/275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7422" y="0"/>
            <a:ext cx="459457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62000" y="236833"/>
            <a:ext cx="6096000" cy="6001643"/>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Модная в последние года стрижка каре была известна еще в Древнем Египте. Богатые египтянки носили парики с искусственными прядями угольно-черного цвета, делая стрижку каре с ровным краем и длиной чуть ниже лица или до плеч. Сочетание ровной густой челки и пробора по центру у многих ассоциируется с укладками Древнего Египта, где геометрические линии присутствовали во всем. Египтянки были знакомы с таким природным красителем, как хна и активно ею пользовались. На некоторых древних источниках можно увидеть не только черные и коричневые волосы у египтянок, но даже синие и рыжие.</a:t>
            </a:r>
          </a:p>
        </p:txBody>
      </p:sp>
    </p:spTree>
    <p:extLst>
      <p:ext uri="{BB962C8B-B14F-4D97-AF65-F5344CB8AC3E}">
        <p14:creationId xmlns:p14="http://schemas.microsoft.com/office/powerpoint/2010/main" val="1074354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descr="http://900igr.net/up/datas/210467/013.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2262625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sovets.net/photos/uploads/120/6334474-6.jpg"/>
          <p:cNvPicPr/>
          <p:nvPr/>
        </p:nvPicPr>
        <p:blipFill>
          <a:blip r:embed="rId2">
            <a:extLst>
              <a:ext uri="{28A0092B-C50C-407E-A947-70E740481C1C}">
                <a14:useLocalDpi xmlns:a14="http://schemas.microsoft.com/office/drawing/2010/main" val="0"/>
              </a:ext>
            </a:extLst>
          </a:blip>
          <a:srcRect/>
          <a:stretch>
            <a:fillRect/>
          </a:stretch>
        </p:blipFill>
        <p:spPr bwMode="auto">
          <a:xfrm>
            <a:off x="6191250" y="0"/>
            <a:ext cx="6000750" cy="6858000"/>
          </a:xfrm>
          <a:prstGeom prst="rect">
            <a:avLst/>
          </a:prstGeom>
          <a:noFill/>
          <a:ln>
            <a:noFill/>
          </a:ln>
        </p:spPr>
      </p:pic>
      <p:sp>
        <p:nvSpPr>
          <p:cNvPr id="4" name="Прямоугольник 3"/>
          <p:cNvSpPr/>
          <p:nvPr/>
        </p:nvSpPr>
        <p:spPr>
          <a:xfrm>
            <a:off x="231648" y="0"/>
            <a:ext cx="6096000" cy="6463308"/>
          </a:xfrm>
          <a:prstGeom prst="rect">
            <a:avLst/>
          </a:prstGeom>
        </p:spPr>
        <p:txBody>
          <a:bodyPr>
            <a:spAutoFit/>
          </a:bodyPr>
          <a:lstStyle/>
          <a:p>
            <a:pPr>
              <a:lnSpc>
                <a:spcPct val="115000"/>
              </a:lnSpc>
              <a:spcAft>
                <a:spcPts val="0"/>
              </a:spcAft>
            </a:pPr>
            <a:r>
              <a:rPr lang="ru-RU" sz="2400" b="1" i="1" dirty="0">
                <a:latin typeface="Times New Roman" panose="02020603050405020304" pitchFamily="18" charset="0"/>
                <a:ea typeface="Tahoma" panose="020B0604030504040204" pitchFamily="34" charset="0"/>
                <a:cs typeface="Times New Roman" panose="02020603050405020304" pitchFamily="18" charset="0"/>
              </a:rPr>
              <a:t>Женщины носили изысканные причёски из длинных волос</a:t>
            </a:r>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  Самыми </a:t>
            </a:r>
            <a:r>
              <a:rPr lang="ru-RU" sz="2400" b="1" i="1" dirty="0">
                <a:latin typeface="Times New Roman" panose="02020603050405020304" pitchFamily="18" charset="0"/>
                <a:ea typeface="Tahoma" panose="020B0604030504040204" pitchFamily="34" charset="0"/>
                <a:cs typeface="Times New Roman" panose="02020603050405020304" pitchFamily="18" charset="0"/>
              </a:rPr>
              <a:t>красивыми считались светлые волосы. Гречанки от природы наделены </a:t>
            </a:r>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тёмными </a:t>
            </a:r>
            <a:r>
              <a:rPr lang="ru-RU" sz="2400" b="1" i="1" dirty="0">
                <a:latin typeface="Times New Roman" panose="02020603050405020304" pitchFamily="18" charset="0"/>
                <a:ea typeface="Tahoma" panose="020B0604030504040204" pitchFamily="34" charset="0"/>
                <a:cs typeface="Times New Roman" panose="02020603050405020304" pitchFamily="18" charset="0"/>
              </a:rPr>
              <a:t>прядями. Однако </a:t>
            </a:r>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причёски </a:t>
            </a:r>
            <a:r>
              <a:rPr lang="ru-RU" sz="2400" b="1" i="1" dirty="0">
                <a:latin typeface="Times New Roman" panose="02020603050405020304" pitchFamily="18" charset="0"/>
                <a:ea typeface="Tahoma" panose="020B0604030504040204" pitchFamily="34" charset="0"/>
                <a:cs typeface="Times New Roman" panose="02020603050405020304" pitchFamily="18" charset="0"/>
              </a:rPr>
              <a:t>древней Греции на полотнах художников имеют рыжую и русую окраску. Знатные гречанки осветляли свои пряди щелочными составами, приближая своими руками шевелюру к идеалу той эпохи – золотистым кудрям.  Часто волосы укладывали в сетку, сплетённую из золотых шнуров, или надевали на голову изящное украшение –</a:t>
            </a:r>
            <a:r>
              <a:rPr lang="ru-RU" sz="2400" b="1" i="1" dirty="0" err="1">
                <a:latin typeface="Times New Roman" panose="02020603050405020304" pitchFamily="18" charset="0"/>
                <a:ea typeface="Tahoma" panose="020B0604030504040204" pitchFamily="34" charset="0"/>
                <a:cs typeface="Times New Roman" panose="02020603050405020304" pitchFamily="18" charset="0"/>
              </a:rPr>
              <a:t>стефану</a:t>
            </a:r>
            <a:r>
              <a:rPr lang="ru-RU" sz="2400" b="1" i="1" dirty="0">
                <a:latin typeface="Times New Roman" panose="02020603050405020304" pitchFamily="18" charset="0"/>
                <a:ea typeface="Tahoma" panose="020B0604030504040204" pitchFamily="34" charset="0"/>
                <a:cs typeface="Times New Roman" panose="02020603050405020304" pitchFamily="18" charset="0"/>
              </a:rPr>
              <a:t>, напоминающую венец.</a:t>
            </a:r>
            <a:endParaRPr lang="ru-RU" sz="2400" b="1" i="1" dirty="0">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62470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k.hajr.ru/9/grecheskaja-pricheska-s-povjazkoj-na-srednie_21_1.jpg"/>
          <p:cNvPicPr/>
          <p:nvPr/>
        </p:nvPicPr>
        <p:blipFill>
          <a:blip r:embed="rId2">
            <a:extLst>
              <a:ext uri="{28A0092B-C50C-407E-A947-70E740481C1C}">
                <a14:useLocalDpi xmlns:a14="http://schemas.microsoft.com/office/drawing/2010/main" val="0"/>
              </a:ext>
            </a:extLst>
          </a:blip>
          <a:srcRect/>
          <a:stretch>
            <a:fillRect/>
          </a:stretch>
        </p:blipFill>
        <p:spPr bwMode="auto">
          <a:xfrm>
            <a:off x="7264908" y="0"/>
            <a:ext cx="4927092" cy="6858000"/>
          </a:xfrm>
          <a:prstGeom prst="rect">
            <a:avLst/>
          </a:prstGeom>
          <a:noFill/>
          <a:ln>
            <a:noFill/>
          </a:ln>
        </p:spPr>
      </p:pic>
      <p:pic>
        <p:nvPicPr>
          <p:cNvPr id="5" name="Рисунок 4" descr="https://arhivurokov.ru/multiurok/html/2017/02/10/s_589d6fd17ff87/img2.jpg"/>
          <p:cNvPicPr/>
          <p:nvPr/>
        </p:nvPicPr>
        <p:blipFill rotWithShape="1">
          <a:blip r:embed="rId3">
            <a:extLst>
              <a:ext uri="{28A0092B-C50C-407E-A947-70E740481C1C}">
                <a14:useLocalDpi xmlns:a14="http://schemas.microsoft.com/office/drawing/2010/main" val="0"/>
              </a:ext>
            </a:extLst>
          </a:blip>
          <a:srcRect l="14450" t="3656" r="10248" b="85807"/>
          <a:stretch/>
        </p:blipFill>
        <p:spPr bwMode="auto">
          <a:xfrm>
            <a:off x="880533" y="214490"/>
            <a:ext cx="5350934" cy="756354"/>
          </a:xfrm>
          <a:prstGeom prst="rect">
            <a:avLst/>
          </a:prstGeom>
          <a:noFill/>
          <a:ln>
            <a:noFill/>
          </a:ln>
          <a:extLst>
            <a:ext uri="{53640926-AAD7-44D8-BBD7-CCE9431645EC}">
              <a14:shadowObscured xmlns:a14="http://schemas.microsoft.com/office/drawing/2010/main"/>
            </a:ext>
          </a:extLst>
        </p:spPr>
      </p:pic>
      <p:sp>
        <p:nvSpPr>
          <p:cNvPr id="6" name="Прямоугольник 5"/>
          <p:cNvSpPr/>
          <p:nvPr/>
        </p:nvSpPr>
        <p:spPr>
          <a:xfrm>
            <a:off x="159258" y="1172869"/>
            <a:ext cx="6659231" cy="5047536"/>
          </a:xfrm>
          <a:prstGeom prst="rect">
            <a:avLst/>
          </a:prstGeom>
        </p:spPr>
        <p:txBody>
          <a:bodyPr wrap="square">
            <a:spAutoFit/>
          </a:bodyPr>
          <a:lstStyle/>
          <a:p>
            <a:pPr>
              <a:lnSpc>
                <a:spcPct val="115000"/>
              </a:lnSpc>
              <a:spcAft>
                <a:spcPts val="0"/>
              </a:spcAft>
            </a:pPr>
            <a:r>
              <a:rPr lang="ru-RU" sz="2800" b="1" i="1" dirty="0">
                <a:latin typeface="Times New Roman" panose="02020603050405020304" pitchFamily="18" charset="0"/>
                <a:ea typeface="Tahoma" panose="020B0604030504040204" pitchFamily="34" charset="0"/>
                <a:cs typeface="Times New Roman" panose="02020603050405020304" pitchFamily="18" charset="0"/>
              </a:rPr>
              <a:t>Из многообразия причёсок классической считается «греческий узел»-</a:t>
            </a:r>
            <a:r>
              <a:rPr lang="ru-RU" sz="2800" b="1" i="1" dirty="0" err="1">
                <a:latin typeface="Times New Roman" panose="02020603050405020304" pitchFamily="18" charset="0"/>
                <a:ea typeface="Tahoma" panose="020B0604030504040204" pitchFamily="34" charset="0"/>
                <a:cs typeface="Times New Roman" panose="02020603050405020304" pitchFamily="18" charset="0"/>
              </a:rPr>
              <a:t>коримбос</a:t>
            </a:r>
            <a:r>
              <a:rPr lang="ru-RU" sz="2800" b="1" i="1" dirty="0">
                <a:latin typeface="Times New Roman" panose="02020603050405020304" pitchFamily="18" charset="0"/>
                <a:ea typeface="Tahoma" panose="020B0604030504040204" pitchFamily="34" charset="0"/>
                <a:cs typeface="Times New Roman" panose="02020603050405020304" pitchFamily="18" charset="0"/>
              </a:rPr>
              <a:t>, когда длинные волосы расчёсывали на прямой пробор, завитые волнами довольно низко спускали на лоб, не доходя на ширину 2-х пальцев до бровей. Далее волосы спускали вдоль щёк, закрывали ими уши и приподнимали на затылке, укладывая в узел, скрепляя шпильками и лентами.</a:t>
            </a:r>
            <a:endParaRPr lang="ru-RU" sz="2800" b="1" i="1" dirty="0">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24457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900igr.net/up/datas/210467/015.jpg"/>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p:spPr>
      </p:pic>
    </p:spTree>
    <p:extLst>
      <p:ext uri="{BB962C8B-B14F-4D97-AF65-F5344CB8AC3E}">
        <p14:creationId xmlns:p14="http://schemas.microsoft.com/office/powerpoint/2010/main" val="361858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figaro.space/wp-content/uploads/2017/05/greek-10-1.jpg"/>
          <p:cNvPicPr/>
          <p:nvPr/>
        </p:nvPicPr>
        <p:blipFill>
          <a:blip r:embed="rId2">
            <a:extLst>
              <a:ext uri="{28A0092B-C50C-407E-A947-70E740481C1C}">
                <a14:useLocalDpi xmlns:a14="http://schemas.microsoft.com/office/drawing/2010/main" val="0"/>
              </a:ext>
            </a:extLst>
          </a:blip>
          <a:srcRect/>
          <a:stretch>
            <a:fillRect/>
          </a:stretch>
        </p:blipFill>
        <p:spPr bwMode="auto">
          <a:xfrm>
            <a:off x="7214616" y="0"/>
            <a:ext cx="4977384" cy="3420000"/>
          </a:xfrm>
          <a:prstGeom prst="rect">
            <a:avLst/>
          </a:prstGeom>
          <a:noFill/>
          <a:ln>
            <a:noFill/>
          </a:ln>
        </p:spPr>
      </p:pic>
      <p:sp>
        <p:nvSpPr>
          <p:cNvPr id="5" name="Прямоугольник 4"/>
          <p:cNvSpPr/>
          <p:nvPr/>
        </p:nvSpPr>
        <p:spPr>
          <a:xfrm>
            <a:off x="3048000" y="3105835"/>
            <a:ext cx="6096000" cy="461665"/>
          </a:xfrm>
          <a:prstGeom prst="rect">
            <a:avLst/>
          </a:prstGeom>
        </p:spPr>
        <p:txBody>
          <a:bodyPr>
            <a:spAutoFit/>
          </a:bodyPr>
          <a:lstStyle/>
          <a:p>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6" name="Прямоугольник 5"/>
          <p:cNvSpPr/>
          <p:nvPr/>
        </p:nvSpPr>
        <p:spPr>
          <a:xfrm>
            <a:off x="77114" y="-64264"/>
            <a:ext cx="12018315" cy="523220"/>
          </a:xfrm>
          <a:prstGeom prst="rect">
            <a:avLst/>
          </a:prstGeom>
        </p:spPr>
        <p:txBody>
          <a:bodyPr wrap="square">
            <a:spAutoFit/>
          </a:bodyPr>
          <a:lstStyle/>
          <a:p>
            <a:endParaRPr lang="ru-RU" sz="2800" b="1" dirty="0">
              <a:ln w="19050">
                <a:solidFill>
                  <a:schemeClr val="accent2"/>
                </a:solidFill>
              </a:ln>
              <a:latin typeface="Tahoma" panose="020B0604030504040204" pitchFamily="34" charset="0"/>
              <a:ea typeface="Tahoma" panose="020B0604030504040204" pitchFamily="34" charset="0"/>
              <a:cs typeface="Tahoma" panose="020B0604030504040204" pitchFamily="34" charset="0"/>
            </a:endParaRPr>
          </a:p>
        </p:txBody>
      </p:sp>
      <p:pic>
        <p:nvPicPr>
          <p:cNvPr id="8" name="Рисунок 7" descr="https://i.pinimg.com/236x/a1/d6/aa/a1d6aad8f368e51f6d12fd452aa9a0d3--rome-hbo-ancient-rome.jpg"/>
          <p:cNvPicPr/>
          <p:nvPr/>
        </p:nvPicPr>
        <p:blipFill>
          <a:blip r:embed="rId3">
            <a:extLst>
              <a:ext uri="{28A0092B-C50C-407E-A947-70E740481C1C}">
                <a14:useLocalDpi xmlns:a14="http://schemas.microsoft.com/office/drawing/2010/main" val="0"/>
              </a:ext>
            </a:extLst>
          </a:blip>
          <a:srcRect/>
          <a:stretch>
            <a:fillRect/>
          </a:stretch>
        </p:blipFill>
        <p:spPr bwMode="auto">
          <a:xfrm>
            <a:off x="9623570" y="3420000"/>
            <a:ext cx="2577600" cy="3438000"/>
          </a:xfrm>
          <a:prstGeom prst="rect">
            <a:avLst/>
          </a:prstGeom>
          <a:noFill/>
          <a:ln>
            <a:noFill/>
          </a:ln>
        </p:spPr>
      </p:pic>
      <p:pic>
        <p:nvPicPr>
          <p:cNvPr id="9" name="Рисунок 8" descr="https://i.pinimg.com/236x/4d/8d/4e/4d8d4e21a32b492e67c38f3a599b3ef8--hera-greek-goddess-greek-goddess-hairstyles.jpg"/>
          <p:cNvPicPr/>
          <p:nvPr/>
        </p:nvPicPr>
        <p:blipFill>
          <a:blip r:embed="rId4">
            <a:extLst>
              <a:ext uri="{28A0092B-C50C-407E-A947-70E740481C1C}">
                <a14:useLocalDpi xmlns:a14="http://schemas.microsoft.com/office/drawing/2010/main" val="0"/>
              </a:ext>
            </a:extLst>
          </a:blip>
          <a:srcRect/>
          <a:stretch>
            <a:fillRect/>
          </a:stretch>
        </p:blipFill>
        <p:spPr bwMode="auto">
          <a:xfrm>
            <a:off x="7205446" y="3420000"/>
            <a:ext cx="2578608" cy="3438000"/>
          </a:xfrm>
          <a:prstGeom prst="rect">
            <a:avLst/>
          </a:prstGeom>
          <a:noFill/>
          <a:ln>
            <a:noFill/>
          </a:ln>
        </p:spPr>
      </p:pic>
      <p:sp>
        <p:nvSpPr>
          <p:cNvPr id="3" name="Прямоугольник 2"/>
          <p:cNvSpPr/>
          <p:nvPr/>
        </p:nvSpPr>
        <p:spPr>
          <a:xfrm>
            <a:off x="182855" y="1344561"/>
            <a:ext cx="6926020" cy="5262979"/>
          </a:xfrm>
          <a:prstGeom prst="rect">
            <a:avLst/>
          </a:prstGeom>
        </p:spPr>
        <p:txBody>
          <a:bodyPr wrap="square">
            <a:spAutoFit/>
          </a:bodyPr>
          <a:lstStyle/>
          <a:p>
            <a:r>
              <a:rPr lang="ru-RU" sz="2400" b="1" i="1" dirty="0">
                <a:ln w="19050">
                  <a:noFill/>
                </a:ln>
                <a:latin typeface="Times New Roman" panose="02020603050405020304" pitchFamily="18" charset="0"/>
                <a:ea typeface="Tahoma" panose="020B0604030504040204" pitchFamily="34" charset="0"/>
                <a:cs typeface="Times New Roman" panose="02020603050405020304" pitchFamily="18" charset="0"/>
              </a:rPr>
              <a:t>В причёсках римляне также взяли за основу греческие образы, однако со временем видоизменили их. Причёски Древнего Рима, их красота и творческий подход, используемый особенно римскими женщинами, безусловно, являются отдельным искусством. Индивидуальность, даже в рамках социальных ожиданий, была столь же распространена, как и сейчас. Во все времена девушки старались быть красивыми, ухаживать за собой, так уж они устроены. Причёска в уходе занимала далеко не последнее место по значимости. Традиционно, в парикмахерском деле выражались конкретные взгляды и убеждения, </a:t>
            </a:r>
            <a:endParaRPr lang="ru-RU" sz="2400" i="1" dirty="0">
              <a:ln w="19050">
                <a:noFill/>
              </a:ln>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Багетная рамка 9"/>
          <p:cNvSpPr/>
          <p:nvPr/>
        </p:nvSpPr>
        <p:spPr>
          <a:xfrm>
            <a:off x="790397" y="119878"/>
            <a:ext cx="6327648" cy="1106424"/>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smtClean="0">
                <a:latin typeface="Times New Roman" panose="02020603050405020304" pitchFamily="18" charset="0"/>
                <a:ea typeface="Tahoma" panose="020B0604030504040204" pitchFamily="34" charset="0"/>
                <a:cs typeface="Times New Roman" panose="02020603050405020304" pitchFamily="18" charset="0"/>
              </a:rPr>
              <a:t>ДРЕВНИЙ РИМ</a:t>
            </a:r>
            <a:endParaRPr lang="ru-RU" sz="5400"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64624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i.pinimg.com/474x/d0/0b/f8/d00bf87090a43e4b1245f07d7997a47b--roman-hairstyles-vintage-hairstyles.jpg"/>
          <p:cNvPicPr/>
          <p:nvPr/>
        </p:nvPicPr>
        <p:blipFill rotWithShape="1">
          <a:blip r:embed="rId2">
            <a:extLst>
              <a:ext uri="{28A0092B-C50C-407E-A947-70E740481C1C}">
                <a14:useLocalDpi xmlns:a14="http://schemas.microsoft.com/office/drawing/2010/main" val="0"/>
              </a:ext>
            </a:extLst>
          </a:blip>
          <a:srcRect l="33545" r="34177"/>
          <a:stretch/>
        </p:blipFill>
        <p:spPr bwMode="auto">
          <a:xfrm>
            <a:off x="9518904" y="0"/>
            <a:ext cx="2673095" cy="3195952"/>
          </a:xfrm>
          <a:prstGeom prst="rect">
            <a:avLst/>
          </a:prstGeom>
          <a:noFill/>
          <a:ln>
            <a:noFill/>
          </a:ln>
          <a:extLst>
            <a:ext uri="{53640926-AAD7-44D8-BBD7-CCE9431645EC}">
              <a14:shadowObscured xmlns:a14="http://schemas.microsoft.com/office/drawing/2010/main"/>
            </a:ext>
          </a:extLst>
        </p:spPr>
      </p:pic>
      <p:sp>
        <p:nvSpPr>
          <p:cNvPr id="4" name="Прямоугольник 3"/>
          <p:cNvSpPr/>
          <p:nvPr/>
        </p:nvSpPr>
        <p:spPr>
          <a:xfrm>
            <a:off x="171477" y="678530"/>
            <a:ext cx="9223248" cy="4524315"/>
          </a:xfrm>
          <a:prstGeom prst="rect">
            <a:avLst/>
          </a:prstGeom>
        </p:spPr>
        <p:txBody>
          <a:bodyPr wrap="square">
            <a:spAutoFit/>
          </a:bodyPr>
          <a:lstStyle/>
          <a:p>
            <a:r>
              <a:rPr lang="ru-RU" sz="2400" b="1" i="1" dirty="0">
                <a:latin typeface="Times New Roman" panose="02020603050405020304" pitchFamily="18" charset="0"/>
                <a:ea typeface="Tahoma" panose="020B0604030504040204" pitchFamily="34" charset="0"/>
                <a:cs typeface="Times New Roman" panose="02020603050405020304" pitchFamily="18" charset="0"/>
              </a:rPr>
              <a:t>преобладающие в определенный период в искусстве. Различные прически Древнего Рима определенно играли важную роль как для мужчин, так и для женщин. Так же как и предметы моды, они использовались как символ красоты, мужественности, статусности или интеллекта. </a:t>
            </a:r>
          </a:p>
          <a:p>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Очень </a:t>
            </a:r>
            <a:r>
              <a:rPr lang="ru-RU" sz="2400" b="1" i="1" dirty="0">
                <a:latin typeface="Times New Roman" panose="02020603050405020304" pitchFamily="18" charset="0"/>
                <a:ea typeface="Tahoma" panose="020B0604030504040204" pitchFamily="34" charset="0"/>
                <a:cs typeface="Times New Roman" panose="02020603050405020304" pitchFamily="18" charset="0"/>
              </a:rPr>
              <a:t>многообразны и сложны причёски патрицианок: высокие причёски из локонов, укреплённых на каркасе. Веерообразный металлический каркас по форме напоминал русский кокошник. Его укрепляли надо лбом, укладывая ряды белокурых локонов из своих или накладных волос сверху. Остальные волосы, заплетённые в косу, укладывались на затылке в виде корзиночки. Модными считались белокурые и русые волосы.</a:t>
            </a:r>
          </a:p>
        </p:txBody>
      </p:sp>
      <p:pic>
        <p:nvPicPr>
          <p:cNvPr id="1026" name="Picture 2" descr="http://900igr.net/up/datai/175444/0001-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8904" y="3195952"/>
            <a:ext cx="2673096" cy="366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52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2"/>
          <p:cNvSpPr>
            <a:spLocks noChangeArrowheads="1"/>
          </p:cNvSpPr>
          <p:nvPr/>
        </p:nvSpPr>
        <p:spPr bwMode="auto">
          <a:xfrm>
            <a:off x="4468019" y="191294"/>
            <a:ext cx="3255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ru-RU" altLang="ru-RU" dirty="0">
                <a:solidFill>
                  <a:schemeClr val="bg1"/>
                </a:solidFill>
                <a:latin typeface="Times New Roman" panose="02020603050405020304" pitchFamily="18" charset="0"/>
                <a:cs typeface="Times New Roman" panose="02020603050405020304" pitchFamily="18" charset="0"/>
              </a:rPr>
              <a:t>МКОУ «СОШ №1» г. Суворова</a:t>
            </a:r>
            <a:endParaRPr lang="ru-RU" altLang="ru-RU" dirty="0">
              <a:solidFill>
                <a:schemeClr val="bg1"/>
              </a:solidFill>
            </a:endParaRPr>
          </a:p>
        </p:txBody>
      </p:sp>
      <p:sp>
        <p:nvSpPr>
          <p:cNvPr id="7" name="Прямоугольник 1"/>
          <p:cNvSpPr>
            <a:spLocks noChangeArrowheads="1"/>
          </p:cNvSpPr>
          <p:nvPr/>
        </p:nvSpPr>
        <p:spPr bwMode="auto">
          <a:xfrm>
            <a:off x="4356100" y="5229225"/>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eaLnBrk="1" fontAlgn="base" latinLnBrk="0" hangingPunct="1">
              <a:lnSpc>
                <a:spcPct val="100000"/>
              </a:lnSpc>
              <a:spcBef>
                <a:spcPct val="0"/>
              </a:spcBef>
              <a:spcAft>
                <a:spcPct val="0"/>
              </a:spcAft>
              <a:buClrTx/>
              <a:buSzTx/>
              <a:buFontTx/>
              <a:buNone/>
              <a:tabLst/>
              <a:defRPr/>
            </a:pPr>
            <a:r>
              <a:rPr kumimoji="0" lang="ru-RU"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Проект выполнила</a:t>
            </a:r>
            <a:r>
              <a:rPr kumimoji="0" lang="en-US"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ru-RU"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r" defTabSz="457200" eaLnBrk="1" fontAlgn="base" latinLnBrk="0" hangingPunct="1">
              <a:lnSpc>
                <a:spcPct val="100000"/>
              </a:lnSpc>
              <a:spcBef>
                <a:spcPct val="0"/>
              </a:spcBef>
              <a:spcAft>
                <a:spcPct val="0"/>
              </a:spcAft>
              <a:buClrTx/>
              <a:buSzTx/>
              <a:buFontTx/>
              <a:buNone/>
              <a:tabLst/>
              <a:defRPr/>
            </a:pPr>
            <a:r>
              <a:rPr kumimoji="0" lang="ru-RU" altLang="ru-RU" sz="18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Моисеева Алина  </a:t>
            </a:r>
            <a:r>
              <a:rPr kumimoji="0" lang="ru-RU" altLang="ru-RU" sz="1800" b="0" i="1"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4 класс </a:t>
            </a:r>
            <a:endParaRPr kumimoji="0" lang="ru-RU" altLang="ru-RU" sz="18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r" defTabSz="457200" eaLnBrk="1" fontAlgn="base" latinLnBrk="0" hangingPunct="1">
              <a:lnSpc>
                <a:spcPct val="100000"/>
              </a:lnSpc>
              <a:spcBef>
                <a:spcPct val="0"/>
              </a:spcBef>
              <a:spcAft>
                <a:spcPct val="0"/>
              </a:spcAft>
              <a:buClrTx/>
              <a:buSzTx/>
              <a:buFontTx/>
              <a:buNone/>
              <a:tabLst/>
              <a:defRPr/>
            </a:pPr>
            <a:endParaRPr kumimoji="0" lang="ru-RU" altLang="ru-RU" sz="1800" b="0" i="0" u="none" strike="noStrike" kern="0" cap="none" spc="0" normalizeH="0" baseline="0" noProof="0" dirty="0">
              <a:ln>
                <a:noFill/>
              </a:ln>
              <a:solidFill>
                <a:prstClr val="white"/>
              </a:solidFill>
              <a:effectLst/>
              <a:uLnTx/>
              <a:uFillTx/>
              <a:latin typeface="Century Gothic" panose="020B0502020202020204" pitchFamily="34" charset="0"/>
            </a:endParaRPr>
          </a:p>
          <a:p>
            <a:pPr marL="0" marR="0" lvl="0" indent="0" algn="r" defTabSz="457200" eaLnBrk="1" fontAlgn="base" latinLnBrk="0" hangingPunct="1">
              <a:lnSpc>
                <a:spcPct val="100000"/>
              </a:lnSpc>
              <a:spcBef>
                <a:spcPct val="0"/>
              </a:spcBef>
              <a:spcAft>
                <a:spcPct val="0"/>
              </a:spcAft>
              <a:buClrTx/>
              <a:buSzTx/>
              <a:buFontTx/>
              <a:buNone/>
              <a:tabLst/>
              <a:defRPr/>
            </a:pPr>
            <a:r>
              <a:rPr kumimoji="0" lang="ru-RU"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Руководитель</a:t>
            </a:r>
            <a:r>
              <a:rPr kumimoji="0" lang="en-US"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ru-RU" altLang="ru-RU"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r" defTabSz="457200" eaLnBrk="1" fontAlgn="base" latinLnBrk="0" hangingPunct="1">
              <a:lnSpc>
                <a:spcPct val="100000"/>
              </a:lnSpc>
              <a:spcBef>
                <a:spcPct val="0"/>
              </a:spcBef>
              <a:spcAft>
                <a:spcPct val="0"/>
              </a:spcAft>
              <a:buClrTx/>
              <a:buSzTx/>
              <a:buFontTx/>
              <a:buNone/>
              <a:tabLst/>
              <a:defRPr/>
            </a:pPr>
            <a:r>
              <a:rPr kumimoji="0" lang="ru-RU" altLang="ru-RU" sz="18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Зарубина Р.В</a:t>
            </a:r>
          </a:p>
        </p:txBody>
      </p:sp>
      <p:pic>
        <p:nvPicPr>
          <p:cNvPr id="11" name="Рисунок 10" descr="https://wallscloud.net/uploads/cache/999193936/%D0%9F%D0%BB%D0%B0%D0%BD%D0%B5%D1%82%D0%B0-1024x576-MM-90.jpg"/>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p:spPr>
      </p:pic>
      <p:sp>
        <p:nvSpPr>
          <p:cNvPr id="12" name="Прямоугольник 1"/>
          <p:cNvSpPr>
            <a:spLocks noChangeArrowheads="1"/>
          </p:cNvSpPr>
          <p:nvPr/>
        </p:nvSpPr>
        <p:spPr bwMode="auto">
          <a:xfrm>
            <a:off x="6776062" y="856595"/>
            <a:ext cx="498413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defRPr/>
            </a:pPr>
            <a:endParaRPr lang="ru-RU" altLang="ru-RU" dirty="0" smtClean="0"/>
          </a:p>
          <a:p>
            <a:pPr algn="ctr">
              <a:defRPr/>
            </a:pPr>
            <a:r>
              <a:rPr lang="ru-RU" altLang="ru-RU" sz="2800" b="1" dirty="0" smtClean="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Актуальность темы: </a:t>
            </a:r>
          </a:p>
          <a:p>
            <a:pPr>
              <a:defRPr/>
            </a:pPr>
            <a:r>
              <a:rPr lang="ru-RU" altLang="ru-RU" dirty="0" smtClean="0">
                <a:latin typeface="Times New Roman" panose="02020603050405020304" pitchFamily="18" charset="0"/>
                <a:cs typeface="Times New Roman" panose="02020603050405020304" pitchFamily="18" charset="0"/>
              </a:rPr>
              <a:t> Я </a:t>
            </a:r>
            <a:r>
              <a:rPr lang="ru-RU" altLang="ru-RU" dirty="0">
                <a:latin typeface="Times New Roman" panose="02020603050405020304" pitchFamily="18" charset="0"/>
                <a:cs typeface="Times New Roman" panose="02020603050405020304" pitchFamily="18" charset="0"/>
              </a:rPr>
              <a:t>решила выбрать именно эту тему, потому что мне было интересно знать какие </a:t>
            </a:r>
            <a:r>
              <a:rPr lang="ru-RU" altLang="ru-RU" dirty="0" smtClean="0">
                <a:latin typeface="Times New Roman" panose="02020603050405020304" pitchFamily="18" charset="0"/>
                <a:cs typeface="Times New Roman" panose="02020603050405020304" pitchFamily="18" charset="0"/>
              </a:rPr>
              <a:t>причёски </a:t>
            </a:r>
            <a:r>
              <a:rPr lang="ru-RU" altLang="ru-RU" dirty="0">
                <a:latin typeface="Times New Roman" panose="02020603050405020304" pitchFamily="18" charset="0"/>
                <a:cs typeface="Times New Roman" panose="02020603050405020304" pitchFamily="18" charset="0"/>
              </a:rPr>
              <a:t>носят в других </a:t>
            </a:r>
            <a:r>
              <a:rPr lang="ru-RU" altLang="ru-RU" dirty="0" smtClean="0">
                <a:latin typeface="Times New Roman" panose="02020603050405020304" pitchFamily="18" charset="0"/>
                <a:cs typeface="Times New Roman" panose="02020603050405020304" pitchFamily="18" charset="0"/>
              </a:rPr>
              <a:t>странах. Причёска </a:t>
            </a:r>
            <a:r>
              <a:rPr lang="ru-RU" altLang="ru-RU" dirty="0">
                <a:latin typeface="Times New Roman" panose="02020603050405020304" pitchFamily="18" charset="0"/>
                <a:cs typeface="Times New Roman" panose="02020603050405020304" pitchFamily="18" charset="0"/>
              </a:rPr>
              <a:t>- одно из составляющих украшений нашего образа. В нашей стране России модной стрижкой является боб, каре, </a:t>
            </a:r>
            <a:r>
              <a:rPr lang="ru-RU" altLang="ru-RU" dirty="0" err="1">
                <a:latin typeface="Times New Roman" panose="02020603050405020304" pitchFamily="18" charset="0"/>
                <a:cs typeface="Times New Roman" panose="02020603050405020304" pitchFamily="18" charset="0"/>
              </a:rPr>
              <a:t>пикси</a:t>
            </a:r>
            <a:r>
              <a:rPr lang="ru-RU" altLang="ru-RU" dirty="0">
                <a:latin typeface="Times New Roman" panose="02020603050405020304" pitchFamily="18" charset="0"/>
                <a:cs typeface="Times New Roman" panose="02020603050405020304" pitchFamily="18" charset="0"/>
              </a:rPr>
              <a:t>, а какие в других странах? Казалось бы, просто длинные волосы, просто стрижка... А -нет! Хоть мода на </a:t>
            </a:r>
            <a:r>
              <a:rPr lang="ru-RU" altLang="ru-RU" dirty="0" smtClean="0">
                <a:latin typeface="Times New Roman" panose="02020603050405020304" pitchFamily="18" charset="0"/>
                <a:cs typeface="Times New Roman" panose="02020603050405020304" pitchFamily="18" charset="0"/>
              </a:rPr>
              <a:t>причёски </a:t>
            </a:r>
            <a:r>
              <a:rPr lang="ru-RU" altLang="ru-RU" dirty="0">
                <a:latin typeface="Times New Roman" panose="02020603050405020304" pitchFamily="18" charset="0"/>
                <a:cs typeface="Times New Roman" panose="02020603050405020304" pitchFamily="18" charset="0"/>
              </a:rPr>
              <a:t>в мире одна, но каждая страна привносит свою индивидуальность. Думаю, каждой представительнице женского пола эта тема будет интересна. Новизна темы заключается в сравнении </a:t>
            </a:r>
            <a:r>
              <a:rPr lang="ru-RU" altLang="ru-RU" dirty="0" smtClean="0">
                <a:latin typeface="Times New Roman" panose="02020603050405020304" pitchFamily="18" charset="0"/>
                <a:cs typeface="Times New Roman" panose="02020603050405020304" pitchFamily="18" charset="0"/>
              </a:rPr>
              <a:t>причёсок </a:t>
            </a:r>
            <a:r>
              <a:rPr lang="ru-RU" altLang="ru-RU" dirty="0">
                <a:latin typeface="Times New Roman" panose="02020603050405020304" pitchFamily="18" charset="0"/>
                <a:cs typeface="Times New Roman" panose="02020603050405020304" pitchFamily="18" charset="0"/>
              </a:rPr>
              <a:t>разных стран мира.</a:t>
            </a:r>
            <a:endParaRPr lang="ru-RU" altLang="ru-RU"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5874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594"/>
            <a:ext cx="12193057" cy="6858594"/>
          </a:xfrm>
          <a:prstGeom prst="rect">
            <a:avLst/>
          </a:prstGeom>
        </p:spPr>
      </p:pic>
      <p:sp>
        <p:nvSpPr>
          <p:cNvPr id="4" name="Прямоугольник 3"/>
          <p:cNvSpPr/>
          <p:nvPr/>
        </p:nvSpPr>
        <p:spPr>
          <a:xfrm>
            <a:off x="1028700" y="831807"/>
            <a:ext cx="9802368" cy="60261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453896" y="831807"/>
            <a:ext cx="8951976" cy="98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810512" y="502920"/>
            <a:ext cx="78729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bg1"/>
                </a:solidFill>
                <a:latin typeface="Times New Roman" panose="02020603050405020304" pitchFamily="18" charset="0"/>
                <a:cs typeface="Times New Roman" panose="02020603050405020304" pitchFamily="18" charset="0"/>
              </a:rPr>
              <a:t>Причёски древнего востока</a:t>
            </a:r>
            <a:endParaRPr lang="ru-RU" sz="4400" b="1" dirty="0">
              <a:solidFill>
                <a:schemeClr val="bg1"/>
              </a:solidFill>
              <a:latin typeface="Times New Roman" panose="02020603050405020304" pitchFamily="18" charset="0"/>
              <a:cs typeface="Times New Roman" panose="02020603050405020304" pitchFamily="18" charset="0"/>
            </a:endParaRPr>
          </a:p>
        </p:txBody>
      </p:sp>
      <p:pic>
        <p:nvPicPr>
          <p:cNvPr id="8" name="Рисунок 7" descr="http://volosyki.ru/wp-content/uploads/2016/05/051516_0732_3.jpg"/>
          <p:cNvPicPr/>
          <p:nvPr/>
        </p:nvPicPr>
        <p:blipFill>
          <a:blip r:embed="rId3">
            <a:extLst>
              <a:ext uri="{28A0092B-C50C-407E-A947-70E740481C1C}">
                <a14:useLocalDpi xmlns:a14="http://schemas.microsoft.com/office/drawing/2010/main" val="0"/>
              </a:ext>
            </a:extLst>
          </a:blip>
          <a:srcRect/>
          <a:stretch>
            <a:fillRect/>
          </a:stretch>
        </p:blipFill>
        <p:spPr bwMode="auto">
          <a:xfrm>
            <a:off x="8688852" y="1990554"/>
            <a:ext cx="3015468" cy="3476625"/>
          </a:xfrm>
          <a:prstGeom prst="rect">
            <a:avLst/>
          </a:prstGeom>
          <a:noFill/>
          <a:ln>
            <a:noFill/>
          </a:ln>
        </p:spPr>
      </p:pic>
      <p:pic>
        <p:nvPicPr>
          <p:cNvPr id="9" name="Рисунок 8" descr="https://cdn.24hair.ru/wp-content/uploads/2017/11/south-ndian-traditional-braid-hairstyle.jpg"/>
          <p:cNvPicPr/>
          <p:nvPr/>
        </p:nvPicPr>
        <p:blipFill>
          <a:blip r:embed="rId4">
            <a:extLst>
              <a:ext uri="{28A0092B-C50C-407E-A947-70E740481C1C}">
                <a14:useLocalDpi xmlns:a14="http://schemas.microsoft.com/office/drawing/2010/main" val="0"/>
              </a:ext>
            </a:extLst>
          </a:blip>
          <a:srcRect/>
          <a:stretch>
            <a:fillRect/>
          </a:stretch>
        </p:blipFill>
        <p:spPr bwMode="auto">
          <a:xfrm>
            <a:off x="3010428" y="1990554"/>
            <a:ext cx="5715000" cy="3476625"/>
          </a:xfrm>
          <a:prstGeom prst="rect">
            <a:avLst/>
          </a:prstGeom>
          <a:noFill/>
          <a:ln>
            <a:noFill/>
          </a:ln>
        </p:spPr>
      </p:pic>
      <p:pic>
        <p:nvPicPr>
          <p:cNvPr id="2050" name="Picture 2" descr="http://usachi.ru/%D0%A7%D0%B5%D0%BC%20%D0%B2%D1%8B%D1%88%D0%B5%20%D0%B1%D1%8B%D0%BB%20%D1%81%D1%82%D0%B0%D1%82%D1%83%D1%81%20%D0%B6%D0%B5%D0%BD%D1%89%D0%B8%D0%BD%D1%8B%20%D0%B2%20%D0%9A%D0%B8%D1%82%D0%B0%D0%B5,%20%D1%82%D0%B5%D0%BC%20%D0%B1%D0%BE%D0%B3%D0%B0%D1%87%D0%B5%20%D1%83%D0%BA%D1%80%D0%B0%D1%88%D0%B0%D0%BB%D0%B0%D1%81%D1%8C%20%D0%B5%D0%B5%20%D0%BF%D1%80%D0%B8%D1%87%D0%B5%D1%81%D0%BA%D0%B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 y="1990554"/>
            <a:ext cx="2598948"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43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048000" y="3105835"/>
            <a:ext cx="6096000" cy="461665"/>
          </a:xfrm>
          <a:prstGeom prst="rect">
            <a:avLst/>
          </a:prstGeom>
        </p:spPr>
        <p:txBody>
          <a:bodyPr>
            <a:spAutoFit/>
          </a:bodyPr>
          <a:lstStyle/>
          <a:p>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6" name="Прямоугольник 5"/>
          <p:cNvSpPr/>
          <p:nvPr/>
        </p:nvSpPr>
        <p:spPr>
          <a:xfrm>
            <a:off x="77114" y="-64264"/>
            <a:ext cx="12018315" cy="523220"/>
          </a:xfrm>
          <a:prstGeom prst="rect">
            <a:avLst/>
          </a:prstGeom>
        </p:spPr>
        <p:txBody>
          <a:bodyPr wrap="square">
            <a:spAutoFit/>
          </a:bodyPr>
          <a:lstStyle/>
          <a:p>
            <a:endParaRPr lang="ru-RU" sz="2800" b="1" dirty="0">
              <a:ln w="19050">
                <a:solidFill>
                  <a:schemeClr val="accent2"/>
                </a:solidFill>
              </a:ln>
              <a:latin typeface="Tahoma" panose="020B0604030504040204" pitchFamily="34" charset="0"/>
              <a:ea typeface="Tahoma" panose="020B0604030504040204" pitchFamily="34" charset="0"/>
              <a:cs typeface="Tahoma" panose="020B0604030504040204" pitchFamily="34" charset="0"/>
            </a:endParaRPr>
          </a:p>
        </p:txBody>
      </p:sp>
      <p:sp>
        <p:nvSpPr>
          <p:cNvPr id="10" name="Багетная рамка 9"/>
          <p:cNvSpPr/>
          <p:nvPr/>
        </p:nvSpPr>
        <p:spPr>
          <a:xfrm>
            <a:off x="1745603" y="157236"/>
            <a:ext cx="3731844"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ДРЕВНИЙ КИТАЙ</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Прямоугольник 1"/>
          <p:cNvSpPr/>
          <p:nvPr/>
        </p:nvSpPr>
        <p:spPr>
          <a:xfrm>
            <a:off x="77114" y="760675"/>
            <a:ext cx="9066886" cy="6001643"/>
          </a:xfrm>
          <a:prstGeom prst="rect">
            <a:avLst/>
          </a:prstGeom>
        </p:spPr>
        <p:txBody>
          <a:bodyPr wrap="square">
            <a:spAutoFit/>
          </a:bodyPr>
          <a:lstStyle/>
          <a:p>
            <a:r>
              <a:rPr lang="ru-RU"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Китайские причёски</a:t>
            </a:r>
            <a:r>
              <a:rPr lang="ru-RU" sz="2400" b="1" i="1" dirty="0">
                <a:latin typeface="Times New Roman" panose="02020603050405020304" pitchFamily="18" charset="0"/>
                <a:ea typeface="Tahoma" panose="020B0604030504040204" pitchFamily="34" charset="0"/>
                <a:cs typeface="Times New Roman" panose="02020603050405020304" pitchFamily="18" charset="0"/>
              </a:rPr>
              <a:t>, столь непривычные взгляду среднестатистического европейца, являются своеобразным символом Поднебесной, неотъемлемой частью образа, элементом культуры. Женские </a:t>
            </a:r>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причёски </a:t>
            </a:r>
            <a:r>
              <a:rPr lang="ru-RU" sz="2400" b="1" i="1" dirty="0">
                <a:latin typeface="Times New Roman" panose="02020603050405020304" pitchFamily="18" charset="0"/>
                <a:ea typeface="Tahoma" panose="020B0604030504040204" pitchFamily="34" charset="0"/>
                <a:cs typeface="Times New Roman" panose="02020603050405020304" pitchFamily="18" charset="0"/>
              </a:rPr>
              <a:t>варьируются в зависимости от возраста и семейного положения. Стричь волосы считается неуважительным действом, так как это то, что унаследовано от родителей. Маньчжурский режим диктовал мужчинам необходимость бритья передней части головы. Волосы с макушки заплетались в косичку и перевязывались </a:t>
            </a:r>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чёрной шёлковой </a:t>
            </a:r>
            <a:r>
              <a:rPr lang="ru-RU" sz="2400" b="1" i="1" dirty="0">
                <a:latin typeface="Times New Roman" panose="02020603050405020304" pitchFamily="18" charset="0"/>
                <a:ea typeface="Tahoma" panose="020B0604030504040204" pitchFamily="34" charset="0"/>
                <a:cs typeface="Times New Roman" panose="02020603050405020304" pitchFamily="18" charset="0"/>
              </a:rPr>
              <a:t>лентой. Это было традицией, сломленной лишь недавно, во времена правления последнего императора в начале прошлого века. Обрезание косички стало одним из наиболее известных символов падения императорского правления династии Цин, готовности к модернизации и политическим </a:t>
            </a:r>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изменениям.</a:t>
            </a:r>
          </a:p>
          <a:p>
            <a:r>
              <a:rPr lang="ru-RU" sz="2400" b="1" i="1" dirty="0" smtClean="0">
                <a:latin typeface="Times New Roman" panose="02020603050405020304" pitchFamily="18" charset="0"/>
                <a:ea typeface="Tahoma" panose="020B0604030504040204" pitchFamily="34" charset="0"/>
                <a:cs typeface="Times New Roman" panose="02020603050405020304" pitchFamily="18" charset="0"/>
              </a:rPr>
              <a:t>   </a:t>
            </a:r>
            <a:endParaRPr lang="ru-RU" sz="2400" b="1" i="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Рисунок 10" descr="http://www.melina-design.com/images/China/8.jpg"/>
          <p:cNvPicPr/>
          <p:nvPr/>
        </p:nvPicPr>
        <p:blipFill>
          <a:blip r:embed="rId3">
            <a:extLst>
              <a:ext uri="{28A0092B-C50C-407E-A947-70E740481C1C}">
                <a14:useLocalDpi xmlns:a14="http://schemas.microsoft.com/office/drawing/2010/main" val="0"/>
              </a:ext>
            </a:extLst>
          </a:blip>
          <a:srcRect/>
          <a:stretch>
            <a:fillRect/>
          </a:stretch>
        </p:blipFill>
        <p:spPr bwMode="auto">
          <a:xfrm>
            <a:off x="9180576" y="0"/>
            <a:ext cx="3011424" cy="3431401"/>
          </a:xfrm>
          <a:prstGeom prst="rect">
            <a:avLst/>
          </a:prstGeom>
          <a:noFill/>
          <a:ln>
            <a:noFill/>
          </a:ln>
        </p:spPr>
      </p:pic>
      <p:pic>
        <p:nvPicPr>
          <p:cNvPr id="3074" name="Picture 2" descr="http://www.melina-design.com/images/China/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576" y="3431401"/>
            <a:ext cx="301142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15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s://img-fotki.yandex.ru/get/118932/136367727.24/0_162780_8814228b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9882" y="3432917"/>
            <a:ext cx="2892117" cy="33916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www.melina-design.com/images/China/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9883" y="0"/>
            <a:ext cx="2892117" cy="343291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299881" cy="6001643"/>
          </a:xfrm>
          <a:prstGeom prst="rect">
            <a:avLst/>
          </a:prstGeom>
        </p:spPr>
        <p:txBody>
          <a:bodyPr wrap="square">
            <a:spAutoFit/>
          </a:bodyPr>
          <a:lstStyle/>
          <a:p>
            <a:r>
              <a:rPr lang="ru-RU" sz="2400" b="1" i="1" dirty="0">
                <a:latin typeface="Times New Roman" panose="02020603050405020304" pitchFamily="18" charset="0"/>
                <a:ea typeface="Tahoma" panose="020B0604030504040204" pitchFamily="34" charset="0"/>
                <a:cs typeface="Times New Roman" panose="02020603050405020304" pitchFamily="18" charset="0"/>
              </a:rPr>
              <a:t>В основе практически всех женских причёсок всегда находился узел, в зависимости от периода времени, располагаемый то на затылке, то на темени, и укрепленный обязательно шпильками. Невзирая на трудоёмкость, женские причёски всегда создавали впечатление простоты и изящества. Девушки Китая головные уборы никогда не надевали. Только лишь по поводу свадьбы и в наиболее торжественных ситуациях они носили загадочный головной убор — "</a:t>
            </a:r>
            <a:r>
              <a:rPr lang="ru-RU" sz="2400" b="1" i="1" dirty="0" err="1">
                <a:latin typeface="Times New Roman" panose="02020603050405020304" pitchFamily="18" charset="0"/>
                <a:ea typeface="Tahoma" panose="020B0604030504040204" pitchFamily="34" charset="0"/>
                <a:cs typeface="Times New Roman" panose="02020603050405020304" pitchFamily="18" charset="0"/>
              </a:rPr>
              <a:t>фэнгуань</a:t>
            </a:r>
            <a:r>
              <a:rPr lang="ru-RU" sz="2400" b="1" i="1" dirty="0">
                <a:latin typeface="Times New Roman" panose="02020603050405020304" pitchFamily="18" charset="0"/>
                <a:ea typeface="Tahoma" panose="020B0604030504040204" pitchFamily="34" charset="0"/>
                <a:cs typeface="Times New Roman" panose="02020603050405020304" pitchFamily="18" charset="0"/>
              </a:rPr>
              <a:t>". Почётные дамы одевали парики, которые были уложены и украшены таким же образом, как и натуральные волосы. Парики производились из шёлковых шнуров,  шерсти животных, нитей, морской травы, лент. С древнего периода в Китае искусство следить за собой являлось особо возвышенным и изящным. Девушкам наносили на волосы различные эссенции и масла, пропитывали лаком, а также воском, притрушивали сверху разноцветной пудрой, которая давала им ожидаемый оттенок. </a:t>
            </a:r>
          </a:p>
        </p:txBody>
      </p:sp>
    </p:spTree>
    <p:extLst>
      <p:ext uri="{BB962C8B-B14F-4D97-AF65-F5344CB8AC3E}">
        <p14:creationId xmlns:p14="http://schemas.microsoft.com/office/powerpoint/2010/main" val="2509243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lina-design.com/images/China/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644" y="0"/>
            <a:ext cx="3296356" cy="31157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nionrc.ru/wp-content/uploads/2018/01/ukrashen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644" y="3115733"/>
            <a:ext cx="3296356" cy="37422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04800" y="169039"/>
            <a:ext cx="8365067" cy="6001643"/>
          </a:xfrm>
          <a:prstGeom prst="rect">
            <a:avLst/>
          </a:prstGeom>
        </p:spPr>
        <p:txBody>
          <a:bodyPr wrap="square">
            <a:spAutoFit/>
          </a:bodyPr>
          <a:lstStyle/>
          <a:p>
            <a:r>
              <a:rPr lang="ru-RU" sz="2400" b="1" i="1" dirty="0">
                <a:latin typeface="Times New Roman" panose="02020603050405020304" pitchFamily="18" charset="0"/>
                <a:ea typeface="Tahoma" panose="020B0604030504040204" pitchFamily="34" charset="0"/>
                <a:cs typeface="Times New Roman" panose="02020603050405020304" pitchFamily="18" charset="0"/>
              </a:rPr>
              <a:t>Причёски декорировались цветочками, молодыми веточками с листьями и небольшими почками. Невестам в пряди на висках вплетали полоски жемчуга, ленты мелких цветов, разноцветные шёлковые шнуры. В X – XII столетиях на лоб, виски и щеки прикреплялись синие, зеленые, черные точки, к  которым приделывали драгоценные камни.</a:t>
            </a:r>
          </a:p>
          <a:p>
            <a:r>
              <a:rPr lang="ru-RU" sz="2400" b="1" i="1" dirty="0">
                <a:latin typeface="Times New Roman" panose="02020603050405020304" pitchFamily="18" charset="0"/>
                <a:ea typeface="Tahoma" panose="020B0604030504040204" pitchFamily="34" charset="0"/>
                <a:cs typeface="Times New Roman" panose="02020603050405020304" pitchFamily="18" charset="0"/>
              </a:rPr>
              <a:t>  Активно употреблялись также разного рода украшения, которые размещались на костюмах - они сочетались с причёсками и головными уборами. На старинных гравюрах и узорах по ткани можно увидеть ленты, спадающие практически до самой земли, шнуры, нити из бус. Из драгоценных украшений больше всего предпочитали жемчуга и нефрит. Шарики из такого сложного в обработке камня применяли для изготовления шпилек, чёток, лобных украшений.</a:t>
            </a:r>
          </a:p>
        </p:txBody>
      </p:sp>
    </p:spTree>
    <p:extLst>
      <p:ext uri="{BB962C8B-B14F-4D97-AF65-F5344CB8AC3E}">
        <p14:creationId xmlns:p14="http://schemas.microsoft.com/office/powerpoint/2010/main" val="3452380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агетная рамка 2"/>
          <p:cNvSpPr/>
          <p:nvPr/>
        </p:nvSpPr>
        <p:spPr>
          <a:xfrm>
            <a:off x="3693275" y="32819"/>
            <a:ext cx="3731844"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ДРЕВНЯЯ ИНДИЯ</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076" name="Picture 4" descr="http://ok-t.ru/studopedia/baza12/677121113503.files/image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0"/>
            <a:ext cx="22098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ok-t.ru/studopedia/baza12/677121113503.files/image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3019425"/>
            <a:ext cx="2209800" cy="383857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4008" y="553962"/>
            <a:ext cx="9918192" cy="6740307"/>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На </a:t>
            </a:r>
            <a:r>
              <a:rPr lang="ru-RU" sz="2400" b="1" i="1" dirty="0" smtClean="0">
                <a:latin typeface="Times New Roman" panose="02020603050405020304" pitchFamily="18" charset="0"/>
                <a:cs typeface="Times New Roman" panose="02020603050405020304" pitchFamily="18" charset="0"/>
              </a:rPr>
              <a:t>причёску </a:t>
            </a:r>
            <a:r>
              <a:rPr lang="ru-RU" sz="2400" b="1" i="1" dirty="0">
                <a:latin typeface="Times New Roman" panose="02020603050405020304" pitchFamily="18" charset="0"/>
                <a:cs typeface="Times New Roman" panose="02020603050405020304" pitchFamily="18" charset="0"/>
              </a:rPr>
              <a:t>древнеиндийского населения влияли различные факторы: и климатические условия, и кастовая принадлежность.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мужчин не отличались разнообразием и сложностью </a:t>
            </a:r>
            <a:r>
              <a:rPr lang="ru-RU" sz="2400" b="1" i="1" dirty="0" smtClean="0">
                <a:latin typeface="Times New Roman" panose="02020603050405020304" pitchFamily="18" charset="0"/>
                <a:cs typeface="Times New Roman" panose="02020603050405020304" pitchFamily="18" charset="0"/>
              </a:rPr>
              <a:t>форм.</a:t>
            </a:r>
            <a:endParaRPr lang="ru-RU" sz="2400" b="1" i="1" dirty="0">
              <a:latin typeface="Times New Roman" panose="02020603050405020304" pitchFamily="18" charset="0"/>
              <a:cs typeface="Times New Roman" panose="02020603050405020304" pitchFamily="18" charset="0"/>
            </a:endParaRPr>
          </a:p>
          <a:p>
            <a:r>
              <a:rPr lang="ru-RU" sz="2400" b="1" i="1" dirty="0">
                <a:latin typeface="Times New Roman" panose="02020603050405020304" pitchFamily="18" charset="0"/>
                <a:cs typeface="Times New Roman" panose="02020603050405020304" pitchFamily="18" charset="0"/>
              </a:rPr>
              <a:t>Это были </a:t>
            </a:r>
            <a:r>
              <a:rPr lang="ru-RU" sz="2400" b="1" i="1" dirty="0" smtClean="0">
                <a:latin typeface="Times New Roman" panose="02020603050405020304" pitchFamily="18" charset="0"/>
                <a:cs typeface="Times New Roman" panose="02020603050405020304" pitchFamily="18" charset="0"/>
              </a:rPr>
              <a:t>зачёсанные </a:t>
            </a:r>
            <a:r>
              <a:rPr lang="ru-RU" sz="2400" b="1" i="1" dirty="0">
                <a:latin typeface="Times New Roman" panose="02020603050405020304" pitchFamily="18" charset="0"/>
                <a:cs typeface="Times New Roman" panose="02020603050405020304" pitchFamily="18" charset="0"/>
              </a:rPr>
              <a:t>назад волосы, завитые волнами, с локонами на концах.</a:t>
            </a:r>
          </a:p>
          <a:p>
            <a:r>
              <a:rPr lang="ru-RU" sz="2400" b="1" i="1" dirty="0">
                <a:latin typeface="Times New Roman" panose="02020603050405020304" pitchFamily="18" charset="0"/>
                <a:cs typeface="Times New Roman" panose="02020603050405020304" pitchFamily="18" charset="0"/>
              </a:rPr>
              <a:t>Кшатрии-воины брили голову, оставляя небольшой пучок волос в центре головы. Возможно, поэтому их называли </a:t>
            </a:r>
            <a:r>
              <a:rPr lang="ru-RU" sz="2400" b="1" i="1" dirty="0" err="1">
                <a:latin typeface="Times New Roman" panose="02020603050405020304" pitchFamily="18" charset="0"/>
                <a:cs typeface="Times New Roman" panose="02020603050405020304" pitchFamily="18" charset="0"/>
              </a:rPr>
              <a:t>шикханди</a:t>
            </a:r>
            <a:r>
              <a:rPr lang="ru-RU" sz="2400" b="1" i="1" dirty="0">
                <a:latin typeface="Times New Roman" panose="02020603050405020304" pitchFamily="18" charset="0"/>
                <a:cs typeface="Times New Roman" panose="02020603050405020304" pitchFamily="18" charset="0"/>
              </a:rPr>
              <a:t> - чубатым (от слова «</a:t>
            </a:r>
            <a:r>
              <a:rPr lang="ru-RU" sz="2400" b="1" i="1" dirty="0" err="1">
                <a:latin typeface="Times New Roman" panose="02020603050405020304" pitchFamily="18" charset="0"/>
                <a:cs typeface="Times New Roman" panose="02020603050405020304" pitchFamily="18" charset="0"/>
              </a:rPr>
              <a:t>шикханда</a:t>
            </a:r>
            <a:r>
              <a:rPr lang="ru-RU" sz="2400" b="1" i="1" dirty="0">
                <a:latin typeface="Times New Roman" panose="02020603050405020304" pitchFamily="18" charset="0"/>
                <a:cs typeface="Times New Roman" panose="02020603050405020304" pitchFamily="18" charset="0"/>
              </a:rPr>
              <a:t>» - чуб).</a:t>
            </a:r>
          </a:p>
          <a:p>
            <a:r>
              <a:rPr lang="ru-RU" sz="2400" b="1" i="1" dirty="0">
                <a:latin typeface="Times New Roman" panose="02020603050405020304" pitchFamily="18" charset="0"/>
                <a:cs typeface="Times New Roman" panose="02020603050405020304" pitchFamily="18" charset="0"/>
              </a:rPr>
              <a:t>Сикхи носили длинные волосы, уложенные в продолговатые пучки, </a:t>
            </a:r>
            <a:r>
              <a:rPr lang="ru-RU" sz="2400" b="1" i="1" dirty="0" smtClean="0">
                <a:latin typeface="Times New Roman" panose="02020603050405020304" pitchFamily="18" charset="0"/>
                <a:cs typeface="Times New Roman" panose="02020603050405020304" pitchFamily="18" charset="0"/>
              </a:rPr>
              <a:t>укреплённые </a:t>
            </a:r>
            <a:r>
              <a:rPr lang="ru-RU" sz="2400" b="1" i="1" dirty="0">
                <a:latin typeface="Times New Roman" panose="02020603050405020304" pitchFamily="18" charset="0"/>
                <a:cs typeface="Times New Roman" panose="02020603050405020304" pitchFamily="18" charset="0"/>
              </a:rPr>
              <a:t>надо лбом. Пучки делались из косы или жгута. Одна из заповедей обязывала сикхов не стричь волос с рождения до смерти. Воины носили также длинную прядь волос, завитую в локон и свисающую с правой стороны. Дервиши волос не стригли - носили их распущенными до плеч. Большим позором считалось среди брахманов сбривание волос на голове. Этим обрядом могли заменить смертную казнь. Пленным в знак позора сбривали волосы, оставляя пять торчащих я разные стороны клоков.</a:t>
            </a:r>
          </a:p>
          <a:p>
            <a:r>
              <a:rPr lang="ru-RU" sz="2400" b="1" i="1" dirty="0">
                <a:latin typeface="Times New Roman" panose="02020603050405020304" pitchFamily="18" charset="0"/>
                <a:cs typeface="Times New Roman" panose="02020603050405020304" pitchFamily="18" charset="0"/>
              </a:rPr>
              <a:t> </a:t>
            </a:r>
            <a:endParaRPr lang="ru-RU" sz="24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301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1600" y="453452"/>
            <a:ext cx="7484534" cy="4893647"/>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Мужчины, вступив а пору возмужания, отращивали усы и бороду. Бороды окрашивали растительными красителями, смазывали ароматическими снадобьями, маслами. Бороду и усы </a:t>
            </a:r>
            <a:r>
              <a:rPr lang="ru-RU" sz="2400" b="1" i="1" dirty="0" smtClean="0">
                <a:latin typeface="Times New Roman" panose="02020603050405020304" pitchFamily="18" charset="0"/>
                <a:cs typeface="Times New Roman" panose="02020603050405020304" pitchFamily="18" charset="0"/>
              </a:rPr>
              <a:t>завивали.</a:t>
            </a:r>
            <a:endParaRPr lang="ru-RU" sz="2400" b="1" i="1" dirty="0">
              <a:latin typeface="Times New Roman" panose="02020603050405020304" pitchFamily="18" charset="0"/>
              <a:cs typeface="Times New Roman" panose="02020603050405020304" pitchFamily="18" charset="0"/>
            </a:endParaRPr>
          </a:p>
          <a:p>
            <a:r>
              <a:rPr lang="ru-RU" sz="2400" b="1" i="1" dirty="0">
                <a:latin typeface="Times New Roman" panose="02020603050405020304" pitchFamily="18" charset="0"/>
                <a:cs typeface="Times New Roman" panose="02020603050405020304" pitchFamily="18" charset="0"/>
              </a:rPr>
              <a:t>Богатые вельможи, чтобы не испортить завивки на усах или бороде, на ночь надевали повязки - </a:t>
            </a:r>
            <a:r>
              <a:rPr lang="ru-RU" sz="2400" b="1" i="1" dirty="0" err="1">
                <a:latin typeface="Times New Roman" panose="02020603050405020304" pitchFamily="18" charset="0"/>
                <a:cs typeface="Times New Roman" panose="02020603050405020304" pitchFamily="18" charset="0"/>
              </a:rPr>
              <a:t>набородники</a:t>
            </a:r>
            <a:r>
              <a:rPr lang="ru-RU" sz="2400" b="1" i="1" dirty="0">
                <a:latin typeface="Times New Roman" panose="02020603050405020304" pitchFamily="18" charset="0"/>
                <a:cs typeface="Times New Roman" panose="02020603050405020304" pitchFamily="18" charset="0"/>
              </a:rPr>
              <a:t>.</a:t>
            </a:r>
          </a:p>
          <a:p>
            <a:r>
              <a:rPr lang="ru-RU" sz="2400" b="1" i="1" dirty="0">
                <a:latin typeface="Times New Roman" panose="02020603050405020304" pitchFamily="18" charset="0"/>
                <a:cs typeface="Times New Roman" panose="02020603050405020304" pitchFamily="18" charset="0"/>
              </a:rPr>
              <a:t> </a:t>
            </a:r>
          </a:p>
          <a:p>
            <a:r>
              <a:rPr lang="ru-RU" sz="2400" b="1" i="1" dirty="0">
                <a:latin typeface="Times New Roman" panose="02020603050405020304" pitchFamily="18" charset="0"/>
                <a:cs typeface="Times New Roman" panose="02020603050405020304" pitchFamily="18" charset="0"/>
              </a:rPr>
              <a:t>Бороду сикхи носили скрученной или убранной в специальную сетку. В особо торжественных случаях бороду распускали.</a:t>
            </a:r>
          </a:p>
          <a:p>
            <a:r>
              <a:rPr lang="ru-RU" sz="2400" b="1" i="1" dirty="0">
                <a:latin typeface="Times New Roman" panose="02020603050405020304" pitchFamily="18" charset="0"/>
                <a:cs typeface="Times New Roman" panose="02020603050405020304" pitchFamily="18" charset="0"/>
              </a:rPr>
              <a:t>Дети и юноши волос не стригли, носили их распущенными </a:t>
            </a:r>
            <a:r>
              <a:rPr lang="ru-RU" sz="2400" b="1" i="1" dirty="0" smtClean="0">
                <a:latin typeface="Times New Roman" panose="02020603050405020304" pitchFamily="18" charset="0"/>
                <a:cs typeface="Times New Roman" panose="02020603050405020304" pitchFamily="18" charset="0"/>
              </a:rPr>
              <a:t>по </a:t>
            </a:r>
            <a:r>
              <a:rPr lang="ru-RU" sz="2400" b="1" i="1" dirty="0">
                <a:latin typeface="Times New Roman" panose="02020603050405020304" pitchFamily="18" charset="0"/>
                <a:cs typeface="Times New Roman" panose="02020603050405020304" pitchFamily="18" charset="0"/>
              </a:rPr>
              <a:t>плечам.</a:t>
            </a:r>
            <a:endParaRPr lang="ru-RU" sz="2400" b="1" i="1" dirty="0">
              <a:effectLst/>
              <a:latin typeface="Times New Roman" panose="02020603050405020304" pitchFamily="18" charset="0"/>
              <a:cs typeface="Times New Roman" panose="02020603050405020304" pitchFamily="18" charset="0"/>
            </a:endParaRPr>
          </a:p>
        </p:txBody>
      </p:sp>
      <p:pic>
        <p:nvPicPr>
          <p:cNvPr id="4102" name="Picture 6" descr="http://bloximages.newyork1.vip.townnews.com/appeal-democrat.com/content/tncms/assets/v3/editorial/8/5a/85a57174-6c6c-59ad-adb0-d91e26ee2afc/527478061a08e.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150" y="1"/>
            <a:ext cx="4514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128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Ð¸Ð½Ð´Ð¸Ð¹ÑÐºÐ¸Ðµ Ð¿ÑÐ¸ÑÐµÑÐºÐ¸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156" y="0"/>
            <a:ext cx="452684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1554" y="160784"/>
            <a:ext cx="7021689" cy="6370975"/>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Испокон веков женщины во всем мире стараются быть красивыми. Известно, что у разных народов каноны красоты иногда значительно отличаются. С давних </a:t>
            </a:r>
            <a:r>
              <a:rPr lang="ru-RU" sz="2400" b="1" i="1" dirty="0" smtClean="0">
                <a:latin typeface="Times New Roman" panose="02020603050405020304" pitchFamily="18" charset="0"/>
                <a:cs typeface="Times New Roman" panose="02020603050405020304" pitchFamily="18" charset="0"/>
              </a:rPr>
              <a:t>времён </a:t>
            </a:r>
            <a:r>
              <a:rPr lang="ru-RU" sz="2400" b="1" i="1" dirty="0">
                <a:latin typeface="Times New Roman" panose="02020603050405020304" pitchFamily="18" charset="0"/>
                <a:cs typeface="Times New Roman" panose="02020603050405020304" pitchFamily="18" charset="0"/>
              </a:rPr>
              <a:t>одним из обязательных условий женской привлекательности в Индии было наличие густых, пышных, ухоженных волос. С древности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индийских женщин славились своей незамысловатостью и простотой. Традиционно красота волос индийских девушек основывалась, в первую очередь, на их здоровье и ухоженности. Преимущественно женщины предпочитали гладко </a:t>
            </a:r>
            <a:r>
              <a:rPr lang="ru-RU" sz="2400" b="1" i="1" dirty="0" smtClean="0">
                <a:latin typeface="Times New Roman" panose="02020603050405020304" pitchFamily="18" charset="0"/>
                <a:cs typeface="Times New Roman" panose="02020603050405020304" pitchFamily="18" charset="0"/>
              </a:rPr>
              <a:t>зачёсывать </a:t>
            </a:r>
            <a:r>
              <a:rPr lang="ru-RU" sz="2400" b="1" i="1" dirty="0">
                <a:latin typeface="Times New Roman" panose="02020603050405020304" pitchFamily="18" charset="0"/>
                <a:cs typeface="Times New Roman" panose="02020603050405020304" pitchFamily="18" charset="0"/>
              </a:rPr>
              <a:t>волосы со лба назад, после чего их укладывали на затылке или ниже, на шее, в красивый пучок, напоминающий </a:t>
            </a:r>
            <a:r>
              <a:rPr lang="ru-RU" sz="2400" b="1" i="1" dirty="0" smtClean="0">
                <a:latin typeface="Times New Roman" panose="02020603050405020304" pitchFamily="18" charset="0"/>
                <a:cs typeface="Times New Roman" panose="02020603050405020304" pitchFamily="18" charset="0"/>
              </a:rPr>
              <a:t>объёмное </a:t>
            </a:r>
            <a:r>
              <a:rPr lang="ru-RU" sz="2400" b="1" i="1" dirty="0">
                <a:latin typeface="Times New Roman" panose="02020603050405020304" pitchFamily="18" charset="0"/>
                <a:cs typeface="Times New Roman" panose="02020603050405020304" pitchFamily="18" charset="0"/>
              </a:rPr>
              <a:t>полушарие или улитку. Индийские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обязательно украшались жемчугом или цветами. </a:t>
            </a:r>
          </a:p>
        </p:txBody>
      </p:sp>
    </p:spTree>
    <p:extLst>
      <p:ext uri="{BB962C8B-B14F-4D97-AF65-F5344CB8AC3E}">
        <p14:creationId xmlns:p14="http://schemas.microsoft.com/office/powerpoint/2010/main" val="1871901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cdn.24hair.ru/wp-content/uploads/2017/11/south-ndian-traditional-braid-hairstyle.jpg"/>
          <p:cNvPicPr/>
          <p:nvPr/>
        </p:nvPicPr>
        <p:blipFill rotWithShape="1">
          <a:blip r:embed="rId2">
            <a:extLst>
              <a:ext uri="{28A0092B-C50C-407E-A947-70E740481C1C}">
                <a14:useLocalDpi xmlns:a14="http://schemas.microsoft.com/office/drawing/2010/main" val="0"/>
              </a:ext>
            </a:extLst>
          </a:blip>
          <a:srcRect t="817" r="50455"/>
          <a:stretch/>
        </p:blipFill>
        <p:spPr bwMode="auto">
          <a:xfrm>
            <a:off x="6620197" y="-1"/>
            <a:ext cx="5571803" cy="6858000"/>
          </a:xfrm>
          <a:prstGeom prst="rect">
            <a:avLst/>
          </a:prstGeom>
          <a:noFill/>
          <a:ln>
            <a:noFill/>
          </a:ln>
          <a:extLst>
            <a:ext uri="{53640926-AAD7-44D8-BBD7-CCE9431645EC}">
              <a14:shadowObscured xmlns:a14="http://schemas.microsoft.com/office/drawing/2010/main"/>
            </a:ext>
          </a:extLst>
        </p:spPr>
      </p:pic>
      <p:sp>
        <p:nvSpPr>
          <p:cNvPr id="3" name="Прямоугольник 2"/>
          <p:cNvSpPr/>
          <p:nvPr/>
        </p:nvSpPr>
        <p:spPr>
          <a:xfrm>
            <a:off x="101600" y="58846"/>
            <a:ext cx="6333067" cy="6740307"/>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Использовались также в качестве украшений всевозможные нити, гребни, заколки, кольца, обручи, ленты и бусы. </a:t>
            </a:r>
            <a:endParaRPr lang="ru-RU" sz="2400" b="1" i="1" dirty="0" smtClean="0">
              <a:latin typeface="Times New Roman" panose="02020603050405020304" pitchFamily="18" charset="0"/>
              <a:cs typeface="Times New Roman" panose="02020603050405020304" pitchFamily="18" charset="0"/>
            </a:endParaRPr>
          </a:p>
          <a:p>
            <a:r>
              <a:rPr lang="ru-RU" sz="2400" b="1" i="1" dirty="0">
                <a:latin typeface="Times New Roman" panose="02020603050405020304" pitchFamily="18" charset="0"/>
                <a:cs typeface="Times New Roman" panose="02020603050405020304" pitchFamily="18" charset="0"/>
              </a:rPr>
              <a:t>Индийские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с их сочетанием простоты и роскоши придают облику невероятную женственность, поэтому являются очень популярными у современных красавиц. Женственный облик индианок известен своей самобытностью. Наличие ярких нарядов, экзотических </a:t>
            </a:r>
            <a:r>
              <a:rPr lang="ru-RU" sz="2400" b="1" i="1" dirty="0" smtClean="0">
                <a:latin typeface="Times New Roman" panose="02020603050405020304" pitchFamily="18" charset="0"/>
                <a:cs typeface="Times New Roman" panose="02020603050405020304" pitchFamily="18" charset="0"/>
              </a:rPr>
              <a:t>причёсок </a:t>
            </a:r>
            <a:r>
              <a:rPr lang="ru-RU" sz="2400" b="1" i="1" dirty="0">
                <a:latin typeface="Times New Roman" panose="02020603050405020304" pitchFamily="18" charset="0"/>
                <a:cs typeface="Times New Roman" panose="02020603050405020304" pitchFamily="18" charset="0"/>
              </a:rPr>
              <a:t>с дорогими украшениями и узорами из хны делают внешность индийских красавиц особенной.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в индийском стиле сегодня предпочитают дамы, желающие подчеркнуть свою индивидуальность и природную красоту, а также придать облику особенную </a:t>
            </a:r>
            <a:r>
              <a:rPr lang="ru-RU" sz="2400" b="1" i="1" dirty="0" smtClean="0">
                <a:latin typeface="Times New Roman" panose="02020603050405020304" pitchFamily="18" charset="0"/>
                <a:cs typeface="Times New Roman" panose="02020603050405020304" pitchFamily="18" charset="0"/>
              </a:rPr>
              <a:t>утончённость </a:t>
            </a:r>
            <a:r>
              <a:rPr lang="ru-RU" sz="2400" b="1" i="1" dirty="0">
                <a:latin typeface="Times New Roman" panose="02020603050405020304" pitchFamily="18" charset="0"/>
                <a:cs typeface="Times New Roman" panose="02020603050405020304" pitchFamily="18" charset="0"/>
              </a:rPr>
              <a:t>и изысканность. </a:t>
            </a:r>
            <a:endParaRPr lang="ru-RU"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678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594"/>
            <a:ext cx="12193057" cy="6858594"/>
          </a:xfrm>
          <a:prstGeom prst="rect">
            <a:avLst/>
          </a:prstGeom>
        </p:spPr>
      </p:pic>
      <p:sp>
        <p:nvSpPr>
          <p:cNvPr id="4" name="Прямоугольник 3"/>
          <p:cNvSpPr/>
          <p:nvPr/>
        </p:nvSpPr>
        <p:spPr>
          <a:xfrm>
            <a:off x="886408" y="1101087"/>
            <a:ext cx="9876080" cy="54396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453896" y="831807"/>
            <a:ext cx="8951976" cy="98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810512" y="502920"/>
            <a:ext cx="78729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bg1"/>
                </a:solidFill>
                <a:latin typeface="Times New Roman" panose="02020603050405020304" pitchFamily="18" charset="0"/>
                <a:cs typeface="Times New Roman" panose="02020603050405020304" pitchFamily="18" charset="0"/>
              </a:rPr>
              <a:t>Причёски средневековья</a:t>
            </a:r>
            <a:endParaRPr lang="ru-RU" sz="4400" b="1" dirty="0">
              <a:solidFill>
                <a:schemeClr val="bg1"/>
              </a:solidFill>
              <a:latin typeface="Times New Roman" panose="02020603050405020304" pitchFamily="18" charset="0"/>
              <a:cs typeface="Times New Roman" panose="02020603050405020304" pitchFamily="18" charset="0"/>
            </a:endParaRPr>
          </a:p>
        </p:txBody>
      </p:sp>
      <p:pic>
        <p:nvPicPr>
          <p:cNvPr id="7170" name="Picture 2" descr="https://mylitta.ru/uploads/posts/2014-07/1406625049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32" y="1524846"/>
            <a:ext cx="3730625" cy="436276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https://berkanar.com/catalogue/full/barkhatnyy-zhilet-princessa-v-izgnanii-6.jpg"/>
          <p:cNvPicPr/>
          <p:nvPr/>
        </p:nvPicPr>
        <p:blipFill rotWithShape="1">
          <a:blip r:embed="rId4" cstate="print">
            <a:extLst>
              <a:ext uri="{28A0092B-C50C-407E-A947-70E740481C1C}">
                <a14:useLocalDpi xmlns:a14="http://schemas.microsoft.com/office/drawing/2010/main" val="0"/>
              </a:ext>
            </a:extLst>
          </a:blip>
          <a:srcRect l="13233" t="14873" r="1" b="18749"/>
          <a:stretch/>
        </p:blipFill>
        <p:spPr bwMode="auto">
          <a:xfrm>
            <a:off x="4016457" y="1524847"/>
            <a:ext cx="4086577" cy="4362767"/>
          </a:xfrm>
          <a:prstGeom prst="rect">
            <a:avLst/>
          </a:prstGeom>
          <a:noFill/>
          <a:ln>
            <a:noFill/>
          </a:ln>
          <a:extLst>
            <a:ext uri="{53640926-AAD7-44D8-BBD7-CCE9431645EC}">
              <a14:shadowObscured xmlns:a14="http://schemas.microsoft.com/office/drawing/2010/main"/>
            </a:ext>
          </a:extLst>
        </p:spPr>
      </p:pic>
      <p:pic>
        <p:nvPicPr>
          <p:cNvPr id="7174" name="Picture 6" descr="https://i1.wp.com/www.ilovehobby.club/wp-content/uploads/2017/05/29161014/1496074214-031ef87fdefc10e1d6b396daa7e68a41.jpg?resize=584%2C8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3034" y="1524847"/>
            <a:ext cx="3964788" cy="4362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925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агетная рамка 1"/>
          <p:cNvSpPr/>
          <p:nvPr/>
        </p:nvSpPr>
        <p:spPr>
          <a:xfrm>
            <a:off x="3108960" y="71306"/>
            <a:ext cx="5047488"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С Р Е Д Н Е В Е К О В Ь Е</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Прямоугольник 2"/>
          <p:cNvSpPr/>
          <p:nvPr/>
        </p:nvSpPr>
        <p:spPr>
          <a:xfrm>
            <a:off x="0" y="563106"/>
            <a:ext cx="5793746" cy="6370975"/>
          </a:xfrm>
          <a:prstGeom prst="rect">
            <a:avLst/>
          </a:prstGeom>
        </p:spPr>
        <p:txBody>
          <a:bodyPr wrap="square">
            <a:spAutoFit/>
          </a:bodyPr>
          <a:lstStyle/>
          <a:p>
            <a:pPr fontAlgn="t"/>
            <a:r>
              <a:rPr lang="ru-RU" sz="2400" b="1" i="1" dirty="0">
                <a:latin typeface="Times New Roman" panose="02020603050405020304" pitchFamily="18" charset="0"/>
                <a:cs typeface="Times New Roman" panose="02020603050405020304" pitchFamily="18" charset="0"/>
              </a:rPr>
              <a:t>Средние века можно с одинаковым успехом признавать и </a:t>
            </a:r>
            <a:r>
              <a:rPr lang="ru-RU" sz="2400" b="1" i="1" dirty="0" smtClean="0">
                <a:latin typeface="Times New Roman" panose="02020603050405020304" pitchFamily="18" charset="0"/>
                <a:cs typeface="Times New Roman" panose="02020603050405020304" pitchFamily="18" charset="0"/>
              </a:rPr>
              <a:t>тёмными </a:t>
            </a:r>
            <a:r>
              <a:rPr lang="ru-RU" sz="2400" b="1" i="1" dirty="0">
                <a:latin typeface="Times New Roman" panose="02020603050405020304" pitchFamily="18" charset="0"/>
                <a:cs typeface="Times New Roman" panose="02020603050405020304" pitchFamily="18" charset="0"/>
              </a:rPr>
              <a:t>веками, и сказочным периодом, героями которого были многочисленные мужественные рыцари и прекрасные принцессы</a:t>
            </a:r>
            <a:r>
              <a:rPr lang="ru-RU" sz="2400" b="1" i="1" dirty="0" smtClean="0">
                <a:latin typeface="Times New Roman" panose="02020603050405020304" pitchFamily="18" charset="0"/>
                <a:cs typeface="Times New Roman" panose="02020603050405020304" pitchFamily="18" charset="0"/>
              </a:rPr>
              <a:t>.</a:t>
            </a:r>
          </a:p>
          <a:p>
            <a:pPr fontAlgn="t"/>
            <a:r>
              <a:rPr lang="ru-RU" sz="2400" b="1" i="1" dirty="0">
                <a:latin typeface="Times New Roman" panose="02020603050405020304" pitchFamily="18" charset="0"/>
                <a:cs typeface="Times New Roman" panose="02020603050405020304" pitchFamily="18" charset="0"/>
              </a:rPr>
              <a:t>Идеалом красоты в то время была хрупкая и нежная женщина. </a:t>
            </a:r>
            <a:endParaRPr lang="ru-RU" sz="2400" b="1" i="1" dirty="0" smtClean="0">
              <a:latin typeface="Times New Roman" panose="02020603050405020304" pitchFamily="18" charset="0"/>
              <a:cs typeface="Times New Roman" panose="02020603050405020304" pitchFamily="18" charset="0"/>
            </a:endParaRPr>
          </a:p>
          <a:p>
            <a:pPr fontAlgn="t"/>
            <a:r>
              <a:rPr lang="ru-RU" sz="2400" b="1" i="1" dirty="0" smtClean="0">
                <a:latin typeface="Times New Roman" panose="02020603050405020304" pitchFamily="18" charset="0"/>
                <a:cs typeface="Times New Roman" panose="02020603050405020304" pitchFamily="18" charset="0"/>
              </a:rPr>
              <a:t>Красивым </a:t>
            </a:r>
            <a:r>
              <a:rPr lang="ru-RU" sz="2400" b="1" i="1" dirty="0">
                <a:latin typeface="Times New Roman" panose="02020603050405020304" pitchFamily="18" charset="0"/>
                <a:cs typeface="Times New Roman" panose="02020603050405020304" pitchFamily="18" charset="0"/>
              </a:rPr>
              <a:t>считали высокий лоб, для чего многие женщины зачастую подбривали волосы, делая его как можно выше. Достаточно часто полностью выщипывались брови, на месте которых рисовались тонкие дугообразные линии. Однако следует не забывать, что о такой красоте заботились в основном знатные дамы, крестьянкам же было не до этого.</a:t>
            </a:r>
            <a:endParaRPr lang="ru-RU" sz="2400" b="1" i="1" u="none" strike="noStrike" dirty="0">
              <a:effectLst/>
              <a:latin typeface="Times New Roman" panose="02020603050405020304" pitchFamily="18" charset="0"/>
              <a:cs typeface="Times New Roman" panose="02020603050405020304" pitchFamily="18" charset="0"/>
            </a:endParaRPr>
          </a:p>
        </p:txBody>
      </p:sp>
      <p:pic>
        <p:nvPicPr>
          <p:cNvPr id="5" name="Picture 2" descr="https://images.inlearno.ru/events_preview/af3cf0b841d5c36d7f55d93341f7a5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86384"/>
            <a:ext cx="6477000" cy="607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37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itd2.mycdn.me/image?id=860845617840&amp;t=20&amp;plc=WEB&amp;tkn=*5kj7j5K6Kv0RezYLs8RQhnSJKm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p:spPr>
      </p:pic>
      <p:sp>
        <p:nvSpPr>
          <p:cNvPr id="3" name="Прямоугольник 1"/>
          <p:cNvSpPr>
            <a:spLocks noChangeArrowheads="1"/>
          </p:cNvSpPr>
          <p:nvPr/>
        </p:nvSpPr>
        <p:spPr bwMode="auto">
          <a:xfrm>
            <a:off x="87084" y="575249"/>
            <a:ext cx="5595259"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defTabSz="457200" fontAlgn="base">
              <a:spcBef>
                <a:spcPct val="0"/>
              </a:spcBef>
              <a:spcAft>
                <a:spcPct val="0"/>
              </a:spcAft>
              <a:defRPr/>
            </a:pPr>
            <a:r>
              <a:rPr lang="ru-RU" altLang="ru-RU" sz="3200" b="1" u="sng"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Цель</a:t>
            </a:r>
            <a:r>
              <a:rPr lang="en-US" altLang="ru-RU" sz="3200" b="1" u="sng"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altLang="ru-RU" sz="3200" b="1" u="sng"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altLang="ru-RU" dirty="0" smtClean="0">
                <a:solidFill>
                  <a:srgbClr val="7030A0"/>
                </a:solidFill>
                <a:latin typeface="Times New Roman" panose="02020603050405020304" pitchFamily="18" charset="0"/>
                <a:cs typeface="Times New Roman" panose="02020603050405020304" pitchFamily="18" charset="0"/>
              </a:rPr>
              <a:t> </a:t>
            </a:r>
            <a:r>
              <a:rPr lang="ru-RU" altLang="ru-RU" sz="2400" dirty="0">
                <a:solidFill>
                  <a:srgbClr val="7030A0"/>
                </a:solidFill>
                <a:latin typeface="Times New Roman" panose="02020603050405020304" pitchFamily="18" charset="0"/>
                <a:cs typeface="Times New Roman" panose="02020603050405020304" pitchFamily="18" charset="0"/>
              </a:rPr>
              <a:t>Узнать какие </a:t>
            </a:r>
            <a:r>
              <a:rPr lang="ru-RU" altLang="ru-RU" sz="2400" dirty="0" smtClean="0">
                <a:solidFill>
                  <a:srgbClr val="7030A0"/>
                </a:solidFill>
                <a:latin typeface="Times New Roman" panose="02020603050405020304" pitchFamily="18" charset="0"/>
                <a:cs typeface="Times New Roman" panose="02020603050405020304" pitchFamily="18" charset="0"/>
              </a:rPr>
              <a:t>причёски </a:t>
            </a:r>
            <a:r>
              <a:rPr lang="ru-RU" altLang="ru-RU" sz="2400" dirty="0">
                <a:solidFill>
                  <a:srgbClr val="7030A0"/>
                </a:solidFill>
                <a:latin typeface="Times New Roman" panose="02020603050405020304" pitchFamily="18" charset="0"/>
                <a:cs typeface="Times New Roman" panose="02020603050405020304" pitchFamily="18" charset="0"/>
              </a:rPr>
              <a:t>модны в других странах мира. </a:t>
            </a:r>
            <a:endParaRPr lang="ru-RU" altLang="ru-RU" sz="2400" dirty="0" smtClean="0">
              <a:solidFill>
                <a:srgbClr val="7030A0"/>
              </a:solidFill>
              <a:latin typeface="Times New Roman" panose="02020603050405020304" pitchFamily="18" charset="0"/>
              <a:cs typeface="Times New Roman" panose="02020603050405020304" pitchFamily="18" charset="0"/>
            </a:endParaRPr>
          </a:p>
          <a:p>
            <a:pPr defTabSz="457200" fontAlgn="base">
              <a:spcBef>
                <a:spcPct val="0"/>
              </a:spcBef>
              <a:spcAft>
                <a:spcPct val="0"/>
              </a:spcAft>
              <a:defRPr/>
            </a:pPr>
            <a:endParaRPr lang="ru-RU" altLang="ru-RU" b="1" u="sng"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fontAlgn="base">
              <a:spcBef>
                <a:spcPct val="0"/>
              </a:spcBef>
              <a:spcAft>
                <a:spcPct val="0"/>
              </a:spcAft>
              <a:defRPr/>
            </a:pPr>
            <a:r>
              <a:rPr lang="ru-RU" altLang="ru-RU" sz="3200" b="1" u="sng"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Задача</a:t>
            </a:r>
            <a:r>
              <a:rPr lang="en-US" altLang="ru-RU" sz="3200" b="1" u="sng"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altLang="ru-RU" sz="3200" b="1" dirty="0" smtClean="0">
                <a:solidFill>
                  <a:srgbClr val="7030A0"/>
                </a:solidFill>
                <a:latin typeface="Times New Roman" panose="02020603050405020304" pitchFamily="18" charset="0"/>
                <a:cs typeface="Times New Roman" panose="02020603050405020304" pitchFamily="18" charset="0"/>
              </a:rPr>
              <a:t> </a:t>
            </a:r>
            <a:r>
              <a:rPr lang="ru-RU" altLang="ru-RU" sz="3200" dirty="0" smtClean="0">
                <a:solidFill>
                  <a:srgbClr val="7030A0"/>
                </a:solidFill>
                <a:latin typeface="Times New Roman" panose="02020603050405020304" pitchFamily="18" charset="0"/>
                <a:cs typeface="Times New Roman" panose="02020603050405020304" pitchFamily="18" charset="0"/>
              </a:rPr>
              <a:t> </a:t>
            </a:r>
            <a:r>
              <a:rPr lang="ru-RU" altLang="ru-RU" sz="2400" dirty="0" smtClean="0">
                <a:solidFill>
                  <a:srgbClr val="7030A0"/>
                </a:solidFill>
                <a:latin typeface="Times New Roman" panose="02020603050405020304" pitchFamily="18" charset="0"/>
                <a:cs typeface="Times New Roman" panose="02020603050405020304" pitchFamily="18" charset="0"/>
              </a:rPr>
              <a:t>Познакомиться </a:t>
            </a:r>
            <a:r>
              <a:rPr lang="ru-RU" altLang="ru-RU" sz="2400" dirty="0">
                <a:solidFill>
                  <a:srgbClr val="7030A0"/>
                </a:solidFill>
                <a:latin typeface="Times New Roman" panose="02020603050405020304" pitchFamily="18" charset="0"/>
                <a:cs typeface="Times New Roman" panose="02020603050405020304" pitchFamily="18" charset="0"/>
              </a:rPr>
              <a:t>с историей </a:t>
            </a:r>
            <a:r>
              <a:rPr lang="ru-RU" altLang="ru-RU" sz="2400" dirty="0" smtClean="0">
                <a:solidFill>
                  <a:srgbClr val="7030A0"/>
                </a:solidFill>
                <a:latin typeface="Times New Roman" panose="02020603050405020304" pitchFamily="18" charset="0"/>
                <a:cs typeface="Times New Roman" panose="02020603050405020304" pitchFamily="18" charset="0"/>
              </a:rPr>
              <a:t>причёсок</a:t>
            </a:r>
            <a:r>
              <a:rPr lang="ru-RU" altLang="ru-RU" sz="2400" dirty="0">
                <a:solidFill>
                  <a:srgbClr val="7030A0"/>
                </a:solidFill>
                <a:latin typeface="Times New Roman" panose="02020603050405020304" pitchFamily="18" charset="0"/>
                <a:cs typeface="Times New Roman" panose="02020603050405020304" pitchFamily="18" charset="0"/>
              </a:rPr>
              <a:t>, узнать, какие модны причёски у представительниц в других странах мира, провести свое сравнение. </a:t>
            </a:r>
            <a:endParaRPr lang="ru-RU" altLang="ru-RU" sz="2400" dirty="0" smtClean="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18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7056" y="177076"/>
            <a:ext cx="6928104" cy="6370975"/>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Средневековые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женские были достаточно скромными. В эпоху Средневековья </a:t>
            </a:r>
            <a:r>
              <a:rPr lang="ru-RU" sz="2400" b="1" i="1" dirty="0" smtClean="0">
                <a:latin typeface="Times New Roman" panose="02020603050405020304" pitchFamily="18" charset="0"/>
                <a:cs typeface="Times New Roman" panose="02020603050405020304" pitchFamily="18" charset="0"/>
              </a:rPr>
              <a:t>причёска </a:t>
            </a:r>
            <a:r>
              <a:rPr lang="ru-RU" sz="2400" b="1" i="1" dirty="0">
                <a:latin typeface="Times New Roman" panose="02020603050405020304" pitchFamily="18" charset="0"/>
                <a:cs typeface="Times New Roman" panose="02020603050405020304" pitchFamily="18" charset="0"/>
              </a:rPr>
              <a:t>служила дополнением нежного образа прекрасной дамы</a:t>
            </a:r>
            <a:r>
              <a:rPr lang="ru-RU" sz="2400" b="1" i="1" dirty="0" smtClean="0">
                <a:latin typeface="Times New Roman" panose="02020603050405020304" pitchFamily="18" charset="0"/>
                <a:cs typeface="Times New Roman" panose="02020603050405020304" pitchFamily="18" charset="0"/>
              </a:rPr>
              <a:t>.</a:t>
            </a:r>
          </a:p>
          <a:p>
            <a:r>
              <a:rPr lang="ru-RU" sz="2400" b="1" i="1" dirty="0">
                <a:latin typeface="Times New Roman" panose="02020603050405020304" pitchFamily="18" charset="0"/>
                <a:cs typeface="Times New Roman" panose="02020603050405020304" pitchFamily="18" charset="0"/>
              </a:rPr>
              <a:t>Молодые девушки обычно носили распущенные волосы, при этом модными были воздушные </a:t>
            </a:r>
            <a:r>
              <a:rPr lang="ru-RU" sz="2400" b="1" i="1" dirty="0" smtClean="0">
                <a:latin typeface="Times New Roman" panose="02020603050405020304" pitchFamily="18" charset="0"/>
                <a:cs typeface="Times New Roman" panose="02020603050405020304" pitchFamily="18" charset="0"/>
              </a:rPr>
              <a:t>лёгкие </a:t>
            </a:r>
            <a:r>
              <a:rPr lang="ru-RU" sz="2400" b="1" i="1" dirty="0">
                <a:latin typeface="Times New Roman" panose="02020603050405020304" pitchFamily="18" charset="0"/>
                <a:cs typeface="Times New Roman" panose="02020603050405020304" pitchFamily="18" charset="0"/>
              </a:rPr>
              <a:t>локоны, которые можно было создать, используя горячие щипцы. Замужние же дамы практически всегда прикрывали свои волосы косынкой или чепцом, только мужу было позволено лицезреть красоту волос своей женщины.</a:t>
            </a:r>
          </a:p>
          <a:p>
            <a:r>
              <a:rPr lang="ru-RU" sz="2400" b="1" i="1" dirty="0" smtClean="0">
                <a:latin typeface="Times New Roman" panose="02020603050405020304" pitchFamily="18" charset="0"/>
                <a:cs typeface="Times New Roman" panose="02020603050405020304" pitchFamily="18" charset="0"/>
              </a:rPr>
              <a:t>Несколько </a:t>
            </a:r>
            <a:r>
              <a:rPr lang="ru-RU" sz="2400" b="1" i="1" dirty="0">
                <a:latin typeface="Times New Roman" panose="02020603050405020304" pitchFamily="18" charset="0"/>
                <a:cs typeface="Times New Roman" panose="02020603050405020304" pitchFamily="18" charset="0"/>
              </a:rPr>
              <a:t>позже религиозные догмы ужесточились и распущенные волосы постепенно стали олицетворением греховности, что привело к покрытию волос не только замужними дамами, но и молодыми девушками.</a:t>
            </a:r>
          </a:p>
        </p:txBody>
      </p:sp>
      <p:pic>
        <p:nvPicPr>
          <p:cNvPr id="11266" name="Picture 2" descr="http://family-abc.ru/media/k2/items/cache/d6086de322f98f66cc694f32ea28455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124825" y="3813429"/>
            <a:ext cx="4067175" cy="304457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ediival woman2"/>
          <p:cNvPicPr>
            <a:picLocks noChangeAspect="1" noChangeArrowheads="1"/>
          </p:cNvPicPr>
          <p:nvPr/>
        </p:nvPicPr>
        <p:blipFill rotWithShape="1">
          <a:blip r:embed="rId3">
            <a:extLst>
              <a:ext uri="{28A0092B-C50C-407E-A947-70E740481C1C}">
                <a14:useLocalDpi xmlns:a14="http://schemas.microsoft.com/office/drawing/2010/main" val="0"/>
              </a:ext>
            </a:extLst>
          </a:blip>
          <a:srcRect l="32975"/>
          <a:stretch/>
        </p:blipFill>
        <p:spPr bwMode="auto">
          <a:xfrm>
            <a:off x="8139289" y="0"/>
            <a:ext cx="4052711" cy="381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794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5733" y="313558"/>
            <a:ext cx="6928104" cy="6001643"/>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Прекрасные кудри также становятся атрибутом женской нечистоты. Средневековые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женские становятся еще более незамысловатыми. Поэтому наиболее популярной </a:t>
            </a:r>
            <a:r>
              <a:rPr lang="ru-RU" sz="2400" b="1" i="1" dirty="0" smtClean="0">
                <a:latin typeface="Times New Roman" panose="02020603050405020304" pitchFamily="18" charset="0"/>
                <a:cs typeface="Times New Roman" panose="02020603050405020304" pitchFamily="18" charset="0"/>
              </a:rPr>
              <a:t>причёской </a:t>
            </a:r>
            <a:r>
              <a:rPr lang="ru-RU" sz="2400" b="1" i="1" dirty="0">
                <a:latin typeface="Times New Roman" panose="02020603050405020304" pitchFamily="18" charset="0"/>
                <a:cs typeface="Times New Roman" panose="02020603050405020304" pitchFamily="18" charset="0"/>
              </a:rPr>
              <a:t>того времени становится коса, собранные на затылке волосы укрываемые специальной накидкой. Любая косметика или украшения причислялись к дьявольским искусам, а </a:t>
            </a:r>
            <a:r>
              <a:rPr lang="ru-RU" sz="2400" b="1" i="1" dirty="0" smtClean="0">
                <a:latin typeface="Times New Roman" panose="02020603050405020304" pitchFamily="18" charset="0"/>
                <a:cs typeface="Times New Roman" panose="02020603050405020304" pitchFamily="18" charset="0"/>
              </a:rPr>
              <a:t>причёска </a:t>
            </a:r>
            <a:r>
              <a:rPr lang="ru-RU" sz="2400" b="1" i="1" dirty="0">
                <a:latin typeface="Times New Roman" panose="02020603050405020304" pitchFamily="18" charset="0"/>
                <a:cs typeface="Times New Roman" panose="02020603050405020304" pitchFamily="18" charset="0"/>
              </a:rPr>
              <a:t>своей </a:t>
            </a:r>
            <a:r>
              <a:rPr lang="ru-RU" sz="2400" b="1" i="1" dirty="0" smtClean="0">
                <a:latin typeface="Times New Roman" panose="02020603050405020304" pitchFamily="18" charset="0"/>
                <a:cs typeface="Times New Roman" panose="02020603050405020304" pitchFamily="18" charset="0"/>
              </a:rPr>
              <a:t>аскетичностью должна </a:t>
            </a:r>
            <a:r>
              <a:rPr lang="ru-RU" sz="2400" b="1" i="1" dirty="0">
                <a:latin typeface="Times New Roman" panose="02020603050405020304" pitchFamily="18" charset="0"/>
                <a:cs typeface="Times New Roman" panose="02020603050405020304" pitchFamily="18" charset="0"/>
              </a:rPr>
              <a:t>была еще больше подчеркнуть </a:t>
            </a:r>
            <a:r>
              <a:rPr lang="ru-RU" sz="2400" b="1" i="1" dirty="0" smtClean="0">
                <a:latin typeface="Times New Roman" panose="02020603050405020304" pitchFamily="18" charset="0"/>
                <a:cs typeface="Times New Roman" panose="02020603050405020304" pitchFamily="18" charset="0"/>
              </a:rPr>
              <a:t>богобоязненность </a:t>
            </a:r>
            <a:r>
              <a:rPr lang="ru-RU" sz="2400" b="1" i="1" dirty="0">
                <a:latin typeface="Times New Roman" panose="02020603050405020304" pitchFamily="18" charset="0"/>
                <a:cs typeface="Times New Roman" panose="02020603050405020304" pitchFamily="18" charset="0"/>
              </a:rPr>
              <a:t>и скромность женщины средневековья. Средневековые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женские того периода имели единственный достаточно яркий элемент, в качестве которого выступала вуаль или чепец, который мог быть самой различной формы.</a:t>
            </a:r>
          </a:p>
        </p:txBody>
      </p:sp>
      <p:pic>
        <p:nvPicPr>
          <p:cNvPr id="10244" name="Picture 4" descr="https://luv.ru/assets/i/ai/3/9/5/i/2601646.jpg"/>
          <p:cNvPicPr>
            <a:picLocks noChangeAspect="1" noChangeArrowheads="1"/>
          </p:cNvPicPr>
          <p:nvPr/>
        </p:nvPicPr>
        <p:blipFill rotWithShape="1">
          <a:blip r:embed="rId2">
            <a:extLst>
              <a:ext uri="{28A0092B-C50C-407E-A947-70E740481C1C}">
                <a14:useLocalDpi xmlns:a14="http://schemas.microsoft.com/office/drawing/2010/main" val="0"/>
              </a:ext>
            </a:extLst>
          </a:blip>
          <a:srcRect l="17899"/>
          <a:stretch/>
        </p:blipFill>
        <p:spPr bwMode="auto">
          <a:xfrm>
            <a:off x="8116711" y="0"/>
            <a:ext cx="100097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104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0520" y="103924"/>
            <a:ext cx="6928104" cy="6740307"/>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Все волосы, выглядывающие из-под накидки или чепца, обычно выбривались. Вуаль же (</a:t>
            </a:r>
            <a:r>
              <a:rPr lang="ru-RU" sz="2400" b="1" i="1" dirty="0" err="1">
                <a:latin typeface="Times New Roman" panose="02020603050405020304" pitchFamily="18" charset="0"/>
                <a:cs typeface="Times New Roman" panose="02020603050405020304" pitchFamily="18" charset="0"/>
              </a:rPr>
              <a:t>кувр</a:t>
            </a:r>
            <a:r>
              <a:rPr lang="ru-RU" sz="2400" b="1" i="1" dirty="0">
                <a:latin typeface="Times New Roman" panose="02020603050405020304" pitchFamily="18" charset="0"/>
                <a:cs typeface="Times New Roman" panose="02020603050405020304" pitchFamily="18" charset="0"/>
              </a:rPr>
              <a:t>-шеф) как правило, подвязывалась под подбородком, что помогало придать лицу идеальные очертания. Зачастую поверх вуали набрасывался еще один платок, который было принято искусно драпировать. Иногда вместо второго платка надевалась диадема или более простой обруч. В моде были и так называемые «</a:t>
            </a:r>
            <a:r>
              <a:rPr lang="ru-RU" sz="2400" b="1" i="1" dirty="0" err="1">
                <a:latin typeface="Times New Roman" panose="02020603050405020304" pitchFamily="18" charset="0"/>
                <a:cs typeface="Times New Roman" panose="02020603050405020304" pitchFamily="18" charset="0"/>
              </a:rPr>
              <a:t>омюзы</a:t>
            </a:r>
            <a:r>
              <a:rPr lang="ru-RU" sz="2400" b="1" i="1" dirty="0">
                <a:latin typeface="Times New Roman" panose="02020603050405020304" pitchFamily="18" charset="0"/>
                <a:cs typeface="Times New Roman" panose="02020603050405020304" pitchFamily="18" charset="0"/>
              </a:rPr>
              <a:t>», головные уборы с обширными ниспадающими шлейфами.</a:t>
            </a:r>
          </a:p>
          <a:p>
            <a:r>
              <a:rPr lang="ru-RU" sz="2400" b="1" i="1" dirty="0" smtClean="0">
                <a:latin typeface="Times New Roman" panose="02020603050405020304" pitchFamily="18" charset="0"/>
                <a:cs typeface="Times New Roman" panose="02020603050405020304" pitchFamily="18" charset="0"/>
              </a:rPr>
              <a:t>Позднее </a:t>
            </a:r>
            <a:r>
              <a:rPr lang="ru-RU" sz="2400" b="1" i="1" dirty="0">
                <a:latin typeface="Times New Roman" panose="02020603050405020304" pitchFamily="18" charset="0"/>
                <a:cs typeface="Times New Roman" panose="02020603050405020304" pitchFamily="18" charset="0"/>
              </a:rPr>
              <a:t>Средневековье принесло с собой заметное изменение ситуации с </a:t>
            </a:r>
            <a:r>
              <a:rPr lang="ru-RU" sz="2400" b="1" i="1" dirty="0" smtClean="0">
                <a:latin typeface="Times New Roman" panose="02020603050405020304" pitchFamily="18" charset="0"/>
                <a:cs typeface="Times New Roman" panose="02020603050405020304" pitchFamily="18" charset="0"/>
              </a:rPr>
              <a:t>причёсками</a:t>
            </a:r>
            <a:r>
              <a:rPr lang="ru-RU" sz="2400" b="1" i="1" dirty="0">
                <a:latin typeface="Times New Roman" panose="02020603050405020304" pitchFamily="18" charset="0"/>
                <a:cs typeface="Times New Roman" panose="02020603050405020304" pitchFamily="18" charset="0"/>
              </a:rPr>
              <a:t>. В моде снова изысканные и сложные </a:t>
            </a:r>
            <a:r>
              <a:rPr lang="ru-RU" sz="2400" b="1" i="1" dirty="0" smtClean="0">
                <a:latin typeface="Times New Roman" panose="02020603050405020304" pitchFamily="18" charset="0"/>
                <a:cs typeface="Times New Roman" panose="02020603050405020304" pitchFamily="18" charset="0"/>
              </a:rPr>
              <a:t>причёски</a:t>
            </a:r>
            <a:r>
              <a:rPr lang="ru-RU" sz="2400" b="1" i="1" dirty="0">
                <a:latin typeface="Times New Roman" panose="02020603050405020304" pitchFamily="18" charset="0"/>
                <a:cs typeface="Times New Roman" panose="02020603050405020304" pitchFamily="18" charset="0"/>
              </a:rPr>
              <a:t>. Произошло это вследствие значительного ослабления религиозного давления. В это время модными становятся греческие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со сложными укладками и яркими украшениями.</a:t>
            </a:r>
          </a:p>
        </p:txBody>
      </p:sp>
      <p:pic>
        <p:nvPicPr>
          <p:cNvPr id="3" name="Рисунок 2" descr="http://images.myshared.ru/10/993758/slide_18.jpg"/>
          <p:cNvPicPr/>
          <p:nvPr/>
        </p:nvPicPr>
        <p:blipFill rotWithShape="1">
          <a:blip r:embed="rId2">
            <a:extLst>
              <a:ext uri="{28A0092B-C50C-407E-A947-70E740481C1C}">
                <a14:useLocalDpi xmlns:a14="http://schemas.microsoft.com/office/drawing/2010/main" val="0"/>
              </a:ext>
            </a:extLst>
          </a:blip>
          <a:srcRect l="4970" t="6627" r="54621" b="15122"/>
          <a:stretch/>
        </p:blipFill>
        <p:spPr bwMode="auto">
          <a:xfrm flipH="1">
            <a:off x="9107424" y="-12073"/>
            <a:ext cx="3084576" cy="4472045"/>
          </a:xfrm>
          <a:prstGeom prst="rect">
            <a:avLst/>
          </a:prstGeom>
          <a:noFill/>
          <a:ln>
            <a:noFill/>
          </a:ln>
          <a:extLst>
            <a:ext uri="{53640926-AAD7-44D8-BBD7-CCE9431645EC}">
              <a14:shadowObscured xmlns:a14="http://schemas.microsoft.com/office/drawing/2010/main"/>
            </a:ext>
          </a:extLst>
        </p:spPr>
      </p:pic>
      <p:pic>
        <p:nvPicPr>
          <p:cNvPr id="5" name="Рисунок 4" descr="http://images.myshared.ru/10/993758/slide_18.jpg"/>
          <p:cNvPicPr/>
          <p:nvPr/>
        </p:nvPicPr>
        <p:blipFill rotWithShape="1">
          <a:blip r:embed="rId2">
            <a:extLst>
              <a:ext uri="{28A0092B-C50C-407E-A947-70E740481C1C}">
                <a14:useLocalDpi xmlns:a14="http://schemas.microsoft.com/office/drawing/2010/main" val="0"/>
              </a:ext>
            </a:extLst>
          </a:blip>
          <a:srcRect l="51151" t="5988" r="5068" b="15518"/>
          <a:stretch/>
        </p:blipFill>
        <p:spPr bwMode="auto">
          <a:xfrm>
            <a:off x="9107424" y="3474077"/>
            <a:ext cx="3084576" cy="33701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88333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0520" y="103924"/>
            <a:ext cx="6928104" cy="3785652"/>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Однако в моде сохраняется приверженность косам. Многие женщины носят височные косы, которые перевиваются широкими лентами. Помимо этого носились и «рыцарские» косы, представляющие собой очень длинные и широкие (примерно с ладонь) косы. Большая ширина таких кос достигалась с помощью многорядного плетения и вплетаемых между волос полосок ткани. Мода на косы не проходила вплоть до эпохи Возрождения.</a:t>
            </a:r>
          </a:p>
        </p:txBody>
      </p:sp>
      <p:pic>
        <p:nvPicPr>
          <p:cNvPr id="3" name="Picture 2" descr="https://mylitta.ru/uploads/posts/2014-07/1406529072_11.jpg"/>
          <p:cNvPicPr/>
          <p:nvPr/>
        </p:nvPicPr>
        <p:blipFill>
          <a:blip r:embed="rId2">
            <a:extLst>
              <a:ext uri="{28A0092B-C50C-407E-A947-70E740481C1C}">
                <a14:useLocalDpi xmlns:a14="http://schemas.microsoft.com/office/drawing/2010/main" val="0"/>
              </a:ext>
            </a:extLst>
          </a:blip>
          <a:srcRect/>
          <a:stretch>
            <a:fillRect/>
          </a:stretch>
        </p:blipFill>
        <p:spPr bwMode="auto">
          <a:xfrm>
            <a:off x="7388860" y="0"/>
            <a:ext cx="48031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921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9120" y="392751"/>
            <a:ext cx="6096000" cy="5632311"/>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Уходу за волосами восточные славяне уделяли особое внимание. На Руси мужчины стремились носить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средней длины, скрывающие  затылок. Короткие стрижки являлись признаком рабства. В обязательном порядке славянами отращивались бороды (двойные либо клиновидные). Традиционной прической замужних женщин считались пучки, которые они скрывали под платками. Для девушек характерны были косы с повязками из лент и распущенные волосы</a:t>
            </a:r>
            <a:r>
              <a:rPr lang="ru-RU" sz="2400" b="1" i="1" dirty="0" smtClean="0">
                <a:latin typeface="Times New Roman" panose="02020603050405020304" pitchFamily="18" charset="0"/>
                <a:cs typeface="Times New Roman" panose="02020603050405020304" pitchFamily="18" charset="0"/>
              </a:rPr>
              <a:t>.</a:t>
            </a:r>
          </a:p>
          <a:p>
            <a:r>
              <a:rPr lang="ru-RU" sz="2400" b="1" i="1" dirty="0">
                <a:latin typeface="Times New Roman" panose="02020603050405020304" pitchFamily="18" charset="0"/>
                <a:cs typeface="Times New Roman" panose="02020603050405020304" pitchFamily="18" charset="0"/>
              </a:rPr>
              <a:t>С X столетия на Руси невероятно популярной стала толстая коса.</a:t>
            </a:r>
          </a:p>
        </p:txBody>
      </p:sp>
      <p:pic>
        <p:nvPicPr>
          <p:cNvPr id="12290" name="Picture 2" descr="http://www.hairwiki.ru/wp-content/uploads/2015/05/istoricheskaya-retrospektiva-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1200" y="0"/>
            <a:ext cx="5130800" cy="684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0220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7952" y="877146"/>
            <a:ext cx="6096000" cy="2677656"/>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Украинские женщины предпочитали носить волосы на прямой пробор. Самой популярной прической была коса, в которую вплетались цветные шнурки. Нередко косы укладывались вокруг головы. Традиционным украшением прически были венки из шелковых цветов с лентами.</a:t>
            </a:r>
          </a:p>
        </p:txBody>
      </p:sp>
      <p:pic>
        <p:nvPicPr>
          <p:cNvPr id="14338" name="Picture 2" descr="istoricheskaya retrospektiva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472" y="0"/>
            <a:ext cx="49865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1499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594"/>
            <a:ext cx="12193057" cy="6858594"/>
          </a:xfrm>
          <a:prstGeom prst="rect">
            <a:avLst/>
          </a:prstGeom>
        </p:spPr>
      </p:pic>
      <p:sp>
        <p:nvSpPr>
          <p:cNvPr id="4" name="Прямоугольник 3"/>
          <p:cNvSpPr/>
          <p:nvPr/>
        </p:nvSpPr>
        <p:spPr>
          <a:xfrm>
            <a:off x="886408" y="1101087"/>
            <a:ext cx="9876080" cy="54396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453896" y="831807"/>
            <a:ext cx="8951976" cy="98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13532" y="783846"/>
            <a:ext cx="11365992" cy="1256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bg1"/>
                </a:solidFill>
                <a:latin typeface="Times New Roman" panose="02020603050405020304" pitchFamily="18" charset="0"/>
                <a:cs typeface="Times New Roman" panose="02020603050405020304" pitchFamily="18" charset="0"/>
              </a:rPr>
              <a:t>Причёски эпохи Возрождения </a:t>
            </a:r>
            <a:r>
              <a:rPr lang="ru-RU" sz="4400" b="1" dirty="0">
                <a:solidFill>
                  <a:schemeClr val="bg1"/>
                </a:solidFill>
                <a:latin typeface="Times New Roman" panose="02020603050405020304" pitchFamily="18" charset="0"/>
                <a:cs typeface="Times New Roman" panose="02020603050405020304" pitchFamily="18" charset="0"/>
              </a:rPr>
              <a:t>(</a:t>
            </a:r>
            <a:r>
              <a:rPr lang="ru-RU" sz="4400" b="1" dirty="0" smtClean="0">
                <a:solidFill>
                  <a:schemeClr val="bg1"/>
                </a:solidFill>
                <a:latin typeface="Times New Roman" panose="02020603050405020304" pitchFamily="18" charset="0"/>
                <a:cs typeface="Times New Roman" panose="02020603050405020304" pitchFamily="18" charset="0"/>
              </a:rPr>
              <a:t>Ренессанс), </a:t>
            </a:r>
            <a:r>
              <a:rPr lang="ru-RU" sz="4400" b="1" dirty="0">
                <a:solidFill>
                  <a:schemeClr val="bg1"/>
                </a:solidFill>
                <a:latin typeface="Times New Roman" panose="02020603050405020304" pitchFamily="18" charset="0"/>
                <a:cs typeface="Times New Roman" panose="02020603050405020304" pitchFamily="18" charset="0"/>
              </a:rPr>
              <a:t>эпохи </a:t>
            </a:r>
            <a:r>
              <a:rPr lang="ru-RU" sz="4400" b="1" dirty="0" smtClean="0">
                <a:solidFill>
                  <a:schemeClr val="bg1"/>
                </a:solidFill>
                <a:latin typeface="Times New Roman" panose="02020603050405020304" pitchFamily="18" charset="0"/>
                <a:cs typeface="Times New Roman" panose="02020603050405020304" pitchFamily="18" charset="0"/>
              </a:rPr>
              <a:t>Барокко, </a:t>
            </a:r>
            <a:r>
              <a:rPr lang="ru-RU" sz="4400" b="1" dirty="0">
                <a:solidFill>
                  <a:schemeClr val="bg1"/>
                </a:solidFill>
                <a:latin typeface="Times New Roman" panose="02020603050405020304" pitchFamily="18" charset="0"/>
                <a:cs typeface="Times New Roman" panose="02020603050405020304" pitchFamily="18" charset="0"/>
              </a:rPr>
              <a:t>эпохи </a:t>
            </a:r>
            <a:r>
              <a:rPr lang="ru-RU" sz="4400" b="1" dirty="0" smtClean="0">
                <a:solidFill>
                  <a:schemeClr val="bg1"/>
                </a:solidFill>
                <a:latin typeface="Times New Roman" panose="02020603050405020304" pitchFamily="18" charset="0"/>
                <a:cs typeface="Times New Roman" panose="02020603050405020304" pitchFamily="18" charset="0"/>
              </a:rPr>
              <a:t>Рококо, </a:t>
            </a:r>
            <a:r>
              <a:rPr lang="ru-RU" sz="4400" b="1" dirty="0">
                <a:solidFill>
                  <a:schemeClr val="bg1"/>
                </a:solidFill>
                <a:latin typeface="Times New Roman" panose="02020603050405020304" pitchFamily="18" charset="0"/>
                <a:cs typeface="Times New Roman" panose="02020603050405020304" pitchFamily="18" charset="0"/>
              </a:rPr>
              <a:t>эпохи </a:t>
            </a:r>
            <a:r>
              <a:rPr lang="ru-RU" sz="4400" b="1" dirty="0" smtClean="0">
                <a:solidFill>
                  <a:schemeClr val="bg1"/>
                </a:solidFill>
                <a:latin typeface="Times New Roman" panose="02020603050405020304" pitchFamily="18" charset="0"/>
                <a:cs typeface="Times New Roman" panose="02020603050405020304" pitchFamily="18" charset="0"/>
              </a:rPr>
              <a:t>Ампир.</a:t>
            </a:r>
            <a:endParaRPr lang="ru-RU" sz="4400" b="1" dirty="0">
              <a:solidFill>
                <a:schemeClr val="bg1"/>
              </a:solidFill>
              <a:latin typeface="Times New Roman" panose="02020603050405020304" pitchFamily="18" charset="0"/>
              <a:cs typeface="Times New Roman" panose="02020603050405020304" pitchFamily="18" charset="0"/>
            </a:endParaRPr>
          </a:p>
        </p:txBody>
      </p:sp>
      <p:pic>
        <p:nvPicPr>
          <p:cNvPr id="7" name="Picture 2" descr="http://pmmplus.ucoz.com/_ph/16/2441131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32" y="2237319"/>
            <a:ext cx="2061141" cy="30861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descr="https://cf.ppt-online.org/files/slide/8/8zTOdlRprm5QX1q9ENF4MnyWBftka3jgbxHiGC/slide-10.jpg"/>
          <p:cNvPicPr/>
          <p:nvPr/>
        </p:nvPicPr>
        <p:blipFill rotWithShape="1">
          <a:blip r:embed="rId4">
            <a:extLst>
              <a:ext uri="{28A0092B-C50C-407E-A947-70E740481C1C}">
                <a14:useLocalDpi xmlns:a14="http://schemas.microsoft.com/office/drawing/2010/main" val="0"/>
              </a:ext>
            </a:extLst>
          </a:blip>
          <a:srcRect l="77446" t="51612"/>
          <a:stretch/>
        </p:blipFill>
        <p:spPr bwMode="auto">
          <a:xfrm>
            <a:off x="3078918" y="3120227"/>
            <a:ext cx="2111834" cy="3393668"/>
          </a:xfrm>
          <a:prstGeom prst="rect">
            <a:avLst/>
          </a:prstGeom>
          <a:noFill/>
          <a:ln>
            <a:noFill/>
          </a:ln>
          <a:extLst>
            <a:ext uri="{53640926-AAD7-44D8-BBD7-CCE9431645EC}">
              <a14:shadowObscured xmlns:a14="http://schemas.microsoft.com/office/drawing/2010/main"/>
            </a:ext>
          </a:extLst>
        </p:spPr>
      </p:pic>
      <p:pic>
        <p:nvPicPr>
          <p:cNvPr id="9" name="Рисунок 8" descr="https://www.colors.life/upload/blogs/e1/01/e10104b9845b1cf58bb8cca4ef1306aa_RSZ_690.jpg"/>
          <p:cNvPicPr/>
          <p:nvPr/>
        </p:nvPicPr>
        <p:blipFill rotWithShape="1">
          <a:blip r:embed="rId5">
            <a:extLst>
              <a:ext uri="{28A0092B-C50C-407E-A947-70E740481C1C}">
                <a14:useLocalDpi xmlns:a14="http://schemas.microsoft.com/office/drawing/2010/main" val="0"/>
              </a:ext>
            </a:extLst>
          </a:blip>
          <a:srcRect b="4216"/>
          <a:stretch/>
        </p:blipFill>
        <p:spPr bwMode="auto">
          <a:xfrm>
            <a:off x="5832464" y="3121795"/>
            <a:ext cx="2588620" cy="3437469"/>
          </a:xfrm>
          <a:prstGeom prst="rect">
            <a:avLst/>
          </a:prstGeom>
          <a:noFill/>
          <a:ln>
            <a:noFill/>
          </a:ln>
          <a:extLst>
            <a:ext uri="{53640926-AAD7-44D8-BBD7-CCE9431645EC}">
              <a14:shadowObscured xmlns:a14="http://schemas.microsoft.com/office/drawing/2010/main"/>
            </a:ext>
          </a:extLst>
        </p:spPr>
      </p:pic>
      <p:pic>
        <p:nvPicPr>
          <p:cNvPr id="10" name="Picture 2" descr="https://bigslide.ru/images/14/13828/960/img6.jpg"/>
          <p:cNvPicPr>
            <a:picLocks noChangeAspect="1" noChangeArrowheads="1"/>
          </p:cNvPicPr>
          <p:nvPr/>
        </p:nvPicPr>
        <p:blipFill rotWithShape="1">
          <a:blip r:embed="rId6">
            <a:extLst>
              <a:ext uri="{28A0092B-C50C-407E-A947-70E740481C1C}">
                <a14:useLocalDpi xmlns:a14="http://schemas.microsoft.com/office/drawing/2010/main" val="0"/>
              </a:ext>
            </a:extLst>
          </a:blip>
          <a:srcRect l="12102" t="6975" r="38824" b="8827"/>
          <a:stretch/>
        </p:blipFill>
        <p:spPr bwMode="auto">
          <a:xfrm>
            <a:off x="8657340" y="2088259"/>
            <a:ext cx="2991556" cy="3849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690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агетная рамка 1"/>
          <p:cNvSpPr/>
          <p:nvPr/>
        </p:nvSpPr>
        <p:spPr>
          <a:xfrm>
            <a:off x="231648" y="466191"/>
            <a:ext cx="7031736"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ЭПОХА ВОЗРОЖДЕНИЯ </a:t>
            </a:r>
            <a:r>
              <a:rPr lang="ru-RU" sz="3200" b="1" dirty="0" smtClean="0">
                <a:latin typeface="Times New Roman" panose="02020603050405020304" pitchFamily="18" charset="0"/>
                <a:ea typeface="Tahoma" panose="020B0604030504040204" pitchFamily="34" charset="0"/>
                <a:cs typeface="Times New Roman" panose="02020603050405020304" pitchFamily="18" charset="0"/>
              </a:rPr>
              <a:t>(</a:t>
            </a: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РЕНЕСАНС</a:t>
            </a:r>
            <a:r>
              <a:rPr lang="ru-RU" sz="3200" b="1" dirty="0" smtClean="0">
                <a:latin typeface="Times New Roman" panose="02020603050405020304" pitchFamily="18" charset="0"/>
                <a:ea typeface="Tahoma" panose="020B0604030504040204" pitchFamily="34" charset="0"/>
                <a:cs typeface="Times New Roman" panose="02020603050405020304" pitchFamily="18" charset="0"/>
              </a:rPr>
              <a:t>)</a:t>
            </a:r>
            <a:endParaRPr lang="ru-RU" sz="32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Прямоугольник 2"/>
          <p:cNvSpPr/>
          <p:nvPr/>
        </p:nvSpPr>
        <p:spPr>
          <a:xfrm>
            <a:off x="387096" y="1215474"/>
            <a:ext cx="6982968" cy="5262979"/>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Идеальными признавались белокурые волосы. Их могли заменять париками, а иногда окрашивали или обесцвечивали с помощью солнца, сидя на солнцепёке. Причёски украшались хитроумно вплетёнными лентами, нитками жемчуга или кораллов, тонкими золотыми сетками и прозрачными накидками. Именно в это время женщины изобрели двурогую причёску </a:t>
            </a:r>
            <a:r>
              <a:rPr lang="ru-RU" sz="2400" b="1" i="1" dirty="0" err="1">
                <a:latin typeface="Times New Roman" panose="02020603050405020304" pitchFamily="18" charset="0"/>
                <a:cs typeface="Times New Roman" panose="02020603050405020304" pitchFamily="18" charset="0"/>
              </a:rPr>
              <a:t>селлу</a:t>
            </a:r>
            <a:r>
              <a:rPr lang="ru-RU" sz="2400" b="1" i="1" dirty="0">
                <a:latin typeface="Times New Roman" panose="02020603050405020304" pitchFamily="18" charset="0"/>
                <a:cs typeface="Times New Roman" panose="02020603050405020304" pitchFamily="18" charset="0"/>
              </a:rPr>
              <a:t>- «седло», для которой требовался специальный чепец из золотой парчи, усыпанной драгоценными камнями и жемчугом. Признаком красоты считался высокий чистый лоб, поэтому модницы выбривали волосы на лбу, выщипывали брови.</a:t>
            </a:r>
          </a:p>
        </p:txBody>
      </p:sp>
      <p:pic>
        <p:nvPicPr>
          <p:cNvPr id="1026" name="Picture 2" descr="http://pmmplus.ucoz.com/_ph/16/2441131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1427" y="0"/>
            <a:ext cx="45805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5914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22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Багетная рамка 1"/>
          <p:cNvSpPr/>
          <p:nvPr/>
        </p:nvSpPr>
        <p:spPr>
          <a:xfrm>
            <a:off x="2627195" y="228447"/>
            <a:ext cx="3755136"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ЭПОХА БАРРОКО</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Прямоугольник 2"/>
          <p:cNvSpPr/>
          <p:nvPr/>
        </p:nvSpPr>
        <p:spPr>
          <a:xfrm>
            <a:off x="1468955" y="931474"/>
            <a:ext cx="6071616" cy="5262979"/>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Этот стиль отличается величавостью и </a:t>
            </a:r>
            <a:r>
              <a:rPr lang="ru-RU" sz="2400" b="1" i="1" dirty="0" err="1" smtClean="0">
                <a:latin typeface="Times New Roman" panose="02020603050405020304" pitchFamily="18" charset="0"/>
                <a:cs typeface="Times New Roman" panose="02020603050405020304" pitchFamily="18" charset="0"/>
              </a:rPr>
              <a:t>утяжелённостью</a:t>
            </a:r>
            <a:r>
              <a:rPr lang="ru-RU" sz="2400" b="1" i="1" dirty="0">
                <a:latin typeface="Times New Roman" panose="02020603050405020304" pitchFamily="18" charset="0"/>
                <a:cs typeface="Times New Roman" panose="02020603050405020304" pitchFamily="18" charset="0"/>
              </a:rPr>
              <a:t>.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с завитыми длинными и полу длинными волосами, отдельными локонами спускающиеся на спину. В 1624 году в моду вошел пышный завитой парик. Завивку делали с помощью пара, в то время это было новшеством. Далее с развитием парикмахерского искусства появляются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«пудель», «грива». Такие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делали из большого количества пышных локонов, окружающих лицо. Женские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стали становиться более естественными. </a:t>
            </a:r>
          </a:p>
        </p:txBody>
      </p:sp>
      <p:pic>
        <p:nvPicPr>
          <p:cNvPr id="4" name="Рисунок 3" descr="https://cf.ppt-online.org/files/slide/8/8zTOdlRprm5QX1q9ENF4MnyWBftka3jgbxHiGC/slide-10.jpg"/>
          <p:cNvPicPr/>
          <p:nvPr/>
        </p:nvPicPr>
        <p:blipFill rotWithShape="1">
          <a:blip r:embed="rId2">
            <a:extLst>
              <a:ext uri="{28A0092B-C50C-407E-A947-70E740481C1C}">
                <a14:useLocalDpi xmlns:a14="http://schemas.microsoft.com/office/drawing/2010/main" val="0"/>
              </a:ext>
            </a:extLst>
          </a:blip>
          <a:srcRect l="77446" t="51612"/>
          <a:stretch/>
        </p:blipFill>
        <p:spPr bwMode="auto">
          <a:xfrm>
            <a:off x="9606032" y="0"/>
            <a:ext cx="2585968" cy="3420533"/>
          </a:xfrm>
          <a:prstGeom prst="rect">
            <a:avLst/>
          </a:prstGeom>
          <a:noFill/>
          <a:ln>
            <a:noFill/>
          </a:ln>
          <a:extLst>
            <a:ext uri="{53640926-AAD7-44D8-BBD7-CCE9431645EC}">
              <a14:shadowObscured xmlns:a14="http://schemas.microsoft.com/office/drawing/2010/main"/>
            </a:ext>
          </a:extLst>
        </p:spPr>
      </p:pic>
      <p:pic>
        <p:nvPicPr>
          <p:cNvPr id="6" name="Рисунок 5" descr="https://upload.wikimedia.org/wikipedia/commons/b/b1/Largilli%C3%A8re._Portrait_of_a_Gentlema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6032" y="3420533"/>
            <a:ext cx="2585968" cy="3437467"/>
          </a:xfrm>
          <a:prstGeom prst="rect">
            <a:avLst/>
          </a:prstGeom>
          <a:noFill/>
          <a:ln>
            <a:noFill/>
          </a:ln>
        </p:spPr>
      </p:pic>
    </p:spTree>
    <p:extLst>
      <p:ext uri="{BB962C8B-B14F-4D97-AF65-F5344CB8AC3E}">
        <p14:creationId xmlns:p14="http://schemas.microsoft.com/office/powerpoint/2010/main" val="9761174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714220" y="136479"/>
            <a:ext cx="7932134" cy="3046988"/>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В моде была </a:t>
            </a:r>
            <a:r>
              <a:rPr lang="ru-RU" sz="2400" b="1" i="1" dirty="0" smtClean="0">
                <a:latin typeface="Times New Roman" panose="02020603050405020304" pitchFamily="18" charset="0"/>
                <a:cs typeface="Times New Roman" panose="02020603050405020304" pitchFamily="18" charset="0"/>
              </a:rPr>
              <a:t>причёска </a:t>
            </a:r>
            <a:r>
              <a:rPr lang="ru-RU" sz="2400" b="1" i="1" dirty="0">
                <a:latin typeface="Times New Roman" panose="02020603050405020304" pitchFamily="18" charset="0"/>
                <a:cs typeface="Times New Roman" panose="02020603050405020304" pitchFamily="18" charset="0"/>
              </a:rPr>
              <a:t>из двух полушарий с ровным пробором и ниспадающими локонами. Также была популярной прическа «</a:t>
            </a:r>
            <a:r>
              <a:rPr lang="ru-RU" sz="2400" b="1" i="1" dirty="0" err="1">
                <a:latin typeface="Times New Roman" panose="02020603050405020304" pitchFamily="18" charset="0"/>
                <a:cs typeface="Times New Roman" panose="02020603050405020304" pitchFamily="18" charset="0"/>
              </a:rPr>
              <a:t>фонтаж</a:t>
            </a:r>
            <a:r>
              <a:rPr lang="ru-RU" sz="2400" b="1" i="1" dirty="0">
                <a:latin typeface="Times New Roman" panose="02020603050405020304" pitchFamily="18" charset="0"/>
                <a:cs typeface="Times New Roman" panose="02020603050405020304" pitchFamily="18" charset="0"/>
              </a:rPr>
              <a:t>». Выполнялась такая </a:t>
            </a:r>
            <a:r>
              <a:rPr lang="ru-RU" sz="2400" b="1" i="1" dirty="0" smtClean="0">
                <a:latin typeface="Times New Roman" panose="02020603050405020304" pitchFamily="18" charset="0"/>
                <a:cs typeface="Times New Roman" panose="02020603050405020304" pitchFamily="18" charset="0"/>
              </a:rPr>
              <a:t>причёска </a:t>
            </a:r>
            <a:r>
              <a:rPr lang="ru-RU" sz="2400" b="1" i="1" dirty="0">
                <a:latin typeface="Times New Roman" panose="02020603050405020304" pitchFamily="18" charset="0"/>
                <a:cs typeface="Times New Roman" panose="02020603050405020304" pitchFamily="18" charset="0"/>
              </a:rPr>
              <a:t>из туго завитых локонов, расположенных высоко над лбом, уложенная горизонтальными рядами поэтажно. В 1644 году появились специальные группы, руководство, которых содержало рецепты по уходу за волосами и лицом.</a:t>
            </a:r>
          </a:p>
        </p:txBody>
      </p:sp>
      <p:pic>
        <p:nvPicPr>
          <p:cNvPr id="2050" name="Picture 2" descr="ÐÑÐ¸ÑÐµÑÐºÐ¸-Ð²-ÑÐ°Ð·Ð½ÑÐµ-ÑÐ¿Ð¾ÑÐ¸-1"/>
          <p:cNvPicPr>
            <a:picLocks noChangeAspect="1" noChangeArrowheads="1"/>
          </p:cNvPicPr>
          <p:nvPr/>
        </p:nvPicPr>
        <p:blipFill rotWithShape="1">
          <a:blip r:embed="rId2">
            <a:extLst>
              <a:ext uri="{28A0092B-C50C-407E-A947-70E740481C1C}">
                <a14:useLocalDpi xmlns:a14="http://schemas.microsoft.com/office/drawing/2010/main" val="0"/>
              </a:ext>
            </a:extLst>
          </a:blip>
          <a:srcRect b="10563"/>
          <a:stretch/>
        </p:blipFill>
        <p:spPr bwMode="auto">
          <a:xfrm>
            <a:off x="2477913" y="3183467"/>
            <a:ext cx="6649157" cy="308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24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keshahenna.mabgraphic.com/wp-content/uploads/2017/01/slide-1-1.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1234" cy="6858000"/>
          </a:xfrm>
          <a:prstGeom prst="rect">
            <a:avLst/>
          </a:prstGeom>
          <a:noFill/>
          <a:ln>
            <a:noFill/>
          </a:ln>
        </p:spPr>
      </p:pic>
      <p:sp>
        <p:nvSpPr>
          <p:cNvPr id="3" name="Заголовок 1"/>
          <p:cNvSpPr txBox="1">
            <a:spLocks/>
          </p:cNvSpPr>
          <p:nvPr/>
        </p:nvSpPr>
        <p:spPr>
          <a:xfrm>
            <a:off x="277538" y="1123720"/>
            <a:ext cx="7848600" cy="1828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smtClean="0">
                <a:latin typeface="Times New Roman" panose="02020603050405020304" pitchFamily="18" charset="0"/>
                <a:cs typeface="Times New Roman" panose="02020603050405020304" pitchFamily="18" charset="0"/>
              </a:rPr>
              <a:t>Гипотеза</a:t>
            </a:r>
          </a:p>
          <a:p>
            <a:r>
              <a:rPr lang="ru-RU" sz="2800" b="1" dirty="0" smtClean="0">
                <a:latin typeface="Times New Roman" panose="02020603050405020304" pitchFamily="18" charset="0"/>
                <a:cs typeface="Times New Roman" panose="02020603050405020304" pitchFamily="18" charset="0"/>
              </a:rPr>
              <a:t>Возможно ли, что причёски были ещё в далёкой древности?</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7778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Багетная рамка 2"/>
          <p:cNvSpPr/>
          <p:nvPr/>
        </p:nvSpPr>
        <p:spPr>
          <a:xfrm>
            <a:off x="3836289" y="156645"/>
            <a:ext cx="3755136"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ЭПОХА РОКОКО</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Прямоугольник 4"/>
          <p:cNvSpPr/>
          <p:nvPr/>
        </p:nvSpPr>
        <p:spPr>
          <a:xfrm>
            <a:off x="225491" y="856357"/>
            <a:ext cx="7515221" cy="6001643"/>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Этот стиль принес лёгкость, изнеженность и воздушность. Завитые волосы </a:t>
            </a:r>
            <a:r>
              <a:rPr lang="ru-RU" sz="2400" b="1" i="1" dirty="0" smtClean="0">
                <a:latin typeface="Times New Roman" panose="02020603050405020304" pitchFamily="18" charset="0"/>
                <a:cs typeface="Times New Roman" panose="02020603050405020304" pitchFamily="18" charset="0"/>
              </a:rPr>
              <a:t>зачёсывали </a:t>
            </a:r>
            <a:r>
              <a:rPr lang="ru-RU" sz="2400" b="1" i="1" dirty="0">
                <a:latin typeface="Times New Roman" panose="02020603050405020304" pitchFamily="18" charset="0"/>
                <a:cs typeface="Times New Roman" panose="02020603050405020304" pitchFamily="18" charset="0"/>
              </a:rPr>
              <a:t>назад и собирали </a:t>
            </a:r>
            <a:r>
              <a:rPr lang="ru-RU" sz="2400" b="1" i="1" dirty="0" smtClean="0">
                <a:latin typeface="Times New Roman" panose="02020603050405020304" pitchFamily="18" charset="0"/>
                <a:cs typeface="Times New Roman" panose="02020603050405020304" pitchFamily="18" charset="0"/>
              </a:rPr>
              <a:t>чёрной </a:t>
            </a:r>
            <a:r>
              <a:rPr lang="ru-RU" sz="2400" b="1" i="1" dirty="0">
                <a:latin typeface="Times New Roman" panose="02020603050405020304" pitchFamily="18" charset="0"/>
                <a:cs typeface="Times New Roman" panose="02020603050405020304" pitchFamily="18" charset="0"/>
              </a:rPr>
              <a:t>лентой, название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a:t>
            </a:r>
            <a:r>
              <a:rPr lang="ru-RU" sz="2400" b="1" i="1" dirty="0" err="1">
                <a:latin typeface="Times New Roman" panose="02020603050405020304" pitchFamily="18" charset="0"/>
                <a:cs typeface="Times New Roman" panose="02020603050405020304" pitchFamily="18" charset="0"/>
              </a:rPr>
              <a:t>кё</a:t>
            </a:r>
            <a:r>
              <a:rPr lang="ru-RU" sz="2400" b="1" i="1" dirty="0">
                <a:latin typeface="Times New Roman" panose="02020603050405020304" pitchFamily="18" charset="0"/>
                <a:cs typeface="Times New Roman" panose="02020603050405020304" pitchFamily="18" charset="0"/>
              </a:rPr>
              <a:t>». Потом хвост начали убирать в мешочек из </a:t>
            </a:r>
            <a:r>
              <a:rPr lang="ru-RU" sz="2400" b="1" i="1" dirty="0" smtClean="0">
                <a:latin typeface="Times New Roman" panose="02020603050405020304" pitchFamily="18" charset="0"/>
                <a:cs typeface="Times New Roman" panose="02020603050405020304" pitchFamily="18" charset="0"/>
              </a:rPr>
              <a:t>чёрного </a:t>
            </a:r>
            <a:r>
              <a:rPr lang="ru-RU" sz="2400" b="1" i="1" dirty="0">
                <a:latin typeface="Times New Roman" panose="02020603050405020304" pitchFamily="18" charset="0"/>
                <a:cs typeface="Times New Roman" panose="02020603050405020304" pitchFamily="18" charset="0"/>
              </a:rPr>
              <a:t>бархата («а-ля бурс»). Затем появились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у которых завивались височные пряди, затылок при этом оставался гладким. Снизу волосы обрамлялись кожаными ремешками в виде крысиного хвостика или заплетали в косичку. Также женские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обильно пудрили. В период Рококо были наиболее известны мастера </a:t>
            </a:r>
            <a:r>
              <a:rPr lang="ru-RU" sz="2400" b="1" i="1" dirty="0" err="1">
                <a:latin typeface="Times New Roman" panose="02020603050405020304" pitchFamily="18" charset="0"/>
                <a:cs typeface="Times New Roman" panose="02020603050405020304" pitchFamily="18" charset="0"/>
              </a:rPr>
              <a:t>Легро</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Даж</a:t>
            </a:r>
            <a:r>
              <a:rPr lang="ru-RU" sz="2400" b="1" i="1" dirty="0">
                <a:latin typeface="Times New Roman" panose="02020603050405020304" pitchFamily="18" charset="0"/>
                <a:cs typeface="Times New Roman" panose="02020603050405020304" pitchFamily="18" charset="0"/>
              </a:rPr>
              <a:t> и </a:t>
            </a:r>
            <a:r>
              <a:rPr lang="ru-RU" sz="2400" b="1" i="1" dirty="0" err="1">
                <a:latin typeface="Times New Roman" panose="02020603050405020304" pitchFamily="18" charset="0"/>
                <a:cs typeface="Times New Roman" panose="02020603050405020304" pitchFamily="18" charset="0"/>
              </a:rPr>
              <a:t>Ласкер</a:t>
            </a:r>
            <a:r>
              <a:rPr lang="ru-RU" sz="2400" b="1" i="1" dirty="0">
                <a:latin typeface="Times New Roman" panose="02020603050405020304" pitchFamily="18" charset="0"/>
                <a:cs typeface="Times New Roman" panose="02020603050405020304" pitchFamily="18" charset="0"/>
              </a:rPr>
              <a:t>, они были французами. Именно они внедрили в парикмахерское искусство принцип, что </a:t>
            </a:r>
            <a:r>
              <a:rPr lang="ru-RU" sz="2400" b="1" i="1" dirty="0" smtClean="0">
                <a:latin typeface="Times New Roman" panose="02020603050405020304" pitchFamily="18" charset="0"/>
                <a:cs typeface="Times New Roman" panose="02020603050405020304" pitchFamily="18" charset="0"/>
              </a:rPr>
              <a:t>причёска </a:t>
            </a:r>
            <a:r>
              <a:rPr lang="ru-RU" sz="2400" b="1" i="1" dirty="0">
                <a:latin typeface="Times New Roman" panose="02020603050405020304" pitchFamily="18" charset="0"/>
                <a:cs typeface="Times New Roman" panose="02020603050405020304" pitchFamily="18" charset="0"/>
              </a:rPr>
              <a:t>должна соответствовать типу фигуре и особенностям лица. В Париже они открыли академию обучающую парикмахерскому мастерству.</a:t>
            </a:r>
          </a:p>
        </p:txBody>
      </p:sp>
      <p:pic>
        <p:nvPicPr>
          <p:cNvPr id="3074" name="Picture 2" descr="https://www.colors.life/upload/blogs/84/a8/84a82a2857485e639d8500d2acac7276_RSZ_69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1425" y="963930"/>
            <a:ext cx="4600575" cy="589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9945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354316" y="84499"/>
            <a:ext cx="11578039" cy="3416320"/>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Во второй половине XVIII века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представляли собой уже целые волосяные сооружения и в высоту могли достигать до полу метров. Для того чтобы выполнить такую прическу, использовали каркасы, сверху </a:t>
            </a:r>
            <a:r>
              <a:rPr lang="ru-RU" sz="2400" b="1" i="1" dirty="0" smtClean="0">
                <a:latin typeface="Times New Roman" panose="02020603050405020304" pitchFamily="18" charset="0"/>
                <a:cs typeface="Times New Roman" panose="02020603050405020304" pitchFamily="18" charset="0"/>
              </a:rPr>
              <a:t>причёску </a:t>
            </a:r>
            <a:r>
              <a:rPr lang="ru-RU" sz="2400" b="1" i="1" dirty="0">
                <a:latin typeface="Times New Roman" panose="02020603050405020304" pitchFamily="18" charset="0"/>
                <a:cs typeface="Times New Roman" panose="02020603050405020304" pitchFamily="18" charset="0"/>
              </a:rPr>
              <a:t>украшали корабликами и различными фигурками людей. Также в период Рококо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украшали нитями жемчуга, золотыми шпильками, гребнями с драгоценными камнями и другими различными аксессуарами.  Количество шпилек использованных в </a:t>
            </a:r>
            <a:r>
              <a:rPr lang="ru-RU" sz="2400" b="1" i="1" dirty="0" smtClean="0">
                <a:latin typeface="Times New Roman" panose="02020603050405020304" pitchFamily="18" charset="0"/>
                <a:cs typeface="Times New Roman" panose="02020603050405020304" pitchFamily="18" charset="0"/>
              </a:rPr>
              <a:t>причёске </a:t>
            </a:r>
            <a:r>
              <a:rPr lang="ru-RU" sz="2400" b="1" i="1" dirty="0">
                <a:latin typeface="Times New Roman" panose="02020603050405020304" pitchFamily="18" charset="0"/>
                <a:cs typeface="Times New Roman" panose="02020603050405020304" pitchFamily="18" charset="0"/>
              </a:rPr>
              <a:t>достигало сотни штук. Также для украшения использовали перья павлина и живые цветы, а чтобы они не увядали, в волосах маскировали и флакончик с водой.</a:t>
            </a:r>
          </a:p>
        </p:txBody>
      </p:sp>
      <p:pic>
        <p:nvPicPr>
          <p:cNvPr id="4098" name="Picture 2" descr="http://hair-secrets.ru/images/articles/rokok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306" y="3420521"/>
            <a:ext cx="2257425" cy="343747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zoozel.ru/gallery/images/261583_pricheski-epohi-rokoko.jpg"/>
          <p:cNvPicPr/>
          <p:nvPr/>
        </p:nvPicPr>
        <p:blipFill>
          <a:blip r:embed="rId3">
            <a:extLst>
              <a:ext uri="{28A0092B-C50C-407E-A947-70E740481C1C}">
                <a14:useLocalDpi xmlns:a14="http://schemas.microsoft.com/office/drawing/2010/main" val="0"/>
              </a:ext>
            </a:extLst>
          </a:blip>
          <a:srcRect/>
          <a:stretch>
            <a:fillRect/>
          </a:stretch>
        </p:blipFill>
        <p:spPr bwMode="auto">
          <a:xfrm>
            <a:off x="1006444" y="3420533"/>
            <a:ext cx="2551288" cy="3437467"/>
          </a:xfrm>
          <a:prstGeom prst="rect">
            <a:avLst/>
          </a:prstGeom>
          <a:noFill/>
          <a:ln>
            <a:noFill/>
          </a:ln>
        </p:spPr>
      </p:pic>
      <p:pic>
        <p:nvPicPr>
          <p:cNvPr id="6" name="Рисунок 5" descr="https://www.colors.life/upload/blogs/e1/01/e10104b9845b1cf58bb8cca4ef1306aa_RSZ_690.jpg"/>
          <p:cNvPicPr/>
          <p:nvPr/>
        </p:nvPicPr>
        <p:blipFill rotWithShape="1">
          <a:blip r:embed="rId4">
            <a:extLst>
              <a:ext uri="{28A0092B-C50C-407E-A947-70E740481C1C}">
                <a14:useLocalDpi xmlns:a14="http://schemas.microsoft.com/office/drawing/2010/main" val="0"/>
              </a:ext>
            </a:extLst>
          </a:blip>
          <a:srcRect b="4216"/>
          <a:stretch/>
        </p:blipFill>
        <p:spPr bwMode="auto">
          <a:xfrm>
            <a:off x="3539066" y="3420525"/>
            <a:ext cx="2588620" cy="3437469"/>
          </a:xfrm>
          <a:prstGeom prst="rect">
            <a:avLst/>
          </a:prstGeom>
          <a:noFill/>
          <a:ln>
            <a:noFill/>
          </a:ln>
          <a:extLst>
            <a:ext uri="{53640926-AAD7-44D8-BBD7-CCE9431645EC}">
              <a14:shadowObscured xmlns:a14="http://schemas.microsoft.com/office/drawing/2010/main"/>
            </a:ext>
          </a:extLst>
        </p:spPr>
      </p:pic>
      <p:pic>
        <p:nvPicPr>
          <p:cNvPr id="7" name="Рисунок 6" descr="https://fs00.infourok.ru/images/doc/269/274032/img9.jpg"/>
          <p:cNvPicPr/>
          <p:nvPr/>
        </p:nvPicPr>
        <p:blipFill rotWithShape="1">
          <a:blip r:embed="rId5">
            <a:extLst>
              <a:ext uri="{28A0092B-C50C-407E-A947-70E740481C1C}">
                <a14:useLocalDpi xmlns:a14="http://schemas.microsoft.com/office/drawing/2010/main" val="0"/>
              </a:ext>
            </a:extLst>
          </a:blip>
          <a:srcRect l="3207" t="30145" r="57989" b="2081"/>
          <a:stretch/>
        </p:blipFill>
        <p:spPr bwMode="auto">
          <a:xfrm>
            <a:off x="6127686" y="3420529"/>
            <a:ext cx="2686756" cy="34374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5332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Багетная рамка 1"/>
          <p:cNvSpPr/>
          <p:nvPr/>
        </p:nvSpPr>
        <p:spPr>
          <a:xfrm>
            <a:off x="3836289" y="156645"/>
            <a:ext cx="3755136"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ЭПОХА АМПИР</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Прямоугольник 2"/>
          <p:cNvSpPr/>
          <p:nvPr/>
        </p:nvSpPr>
        <p:spPr>
          <a:xfrm>
            <a:off x="196157" y="675073"/>
            <a:ext cx="11995843" cy="1938992"/>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Стиль ампир – это стиль первой половины XIX века. Ампир или же имперский стиль зарождается во Франции совместно со становлением французской Империи времен Наполеона Бонапарта. И совместно с гибелью Империи и поражением Наполеона стиль ампир исчезает. Стиль ампир – это подражание, опора на искусство Древнего Рима периода Империи. </a:t>
            </a:r>
          </a:p>
        </p:txBody>
      </p:sp>
      <p:pic>
        <p:nvPicPr>
          <p:cNvPr id="5122" name="Picture 2" descr="https://bigslide.ru/images/14/13828/960/img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20891"/>
            <a:ext cx="6096000" cy="457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96157" y="2614065"/>
            <a:ext cx="6096000" cy="3785652"/>
          </a:xfrm>
          <a:prstGeom prst="rect">
            <a:avLst/>
          </a:prstGeom>
        </p:spPr>
        <p:txBody>
          <a:bodyPr>
            <a:spAutoFit/>
          </a:bodyPr>
          <a:lstStyle/>
          <a:p>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делались исключительно на передней части головы, на лоб спускались части локонов. «</a:t>
            </a:r>
            <a:r>
              <a:rPr lang="ru-RU" sz="2400" b="1" i="1" dirty="0" err="1">
                <a:latin typeface="Times New Roman" panose="02020603050405020304" pitchFamily="18" charset="0"/>
                <a:cs typeface="Times New Roman" panose="02020603050405020304" pitchFamily="18" charset="0"/>
              </a:rPr>
              <a:t>Титуса</a:t>
            </a:r>
            <a:r>
              <a:rPr lang="ru-RU" sz="2400" b="1" i="1" dirty="0">
                <a:latin typeface="Times New Roman" panose="02020603050405020304" pitchFamily="18" charset="0"/>
                <a:cs typeface="Times New Roman" panose="02020603050405020304" pitchFamily="18" charset="0"/>
              </a:rPr>
              <a:t>»- причёска, которая стала популярной на столько, что её долгое время носили в Европе, суть её была в завивке локонов. Локоны создавались и круглые, спиральные, плоские с характерными украшениями: драгоценные диадемы, жемчужные ленты, широкие гребни.</a:t>
            </a:r>
          </a:p>
        </p:txBody>
      </p:sp>
    </p:spTree>
    <p:extLst>
      <p:ext uri="{BB962C8B-B14F-4D97-AF65-F5344CB8AC3E}">
        <p14:creationId xmlns:p14="http://schemas.microsoft.com/office/powerpoint/2010/main" val="34360706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594"/>
            <a:ext cx="12193057" cy="6858594"/>
          </a:xfrm>
          <a:prstGeom prst="rect">
            <a:avLst/>
          </a:prstGeom>
        </p:spPr>
      </p:pic>
      <p:sp>
        <p:nvSpPr>
          <p:cNvPr id="4" name="Прямоугольник 3"/>
          <p:cNvSpPr/>
          <p:nvPr/>
        </p:nvSpPr>
        <p:spPr>
          <a:xfrm>
            <a:off x="991844" y="1107343"/>
            <a:ext cx="9876080" cy="54396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453896" y="831807"/>
            <a:ext cx="8951976" cy="98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13532" y="783846"/>
            <a:ext cx="11365992" cy="1256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bg1"/>
                </a:solidFill>
                <a:latin typeface="Times New Roman" panose="02020603050405020304" pitchFamily="18" charset="0"/>
                <a:cs typeface="Times New Roman" panose="02020603050405020304" pitchFamily="18" charset="0"/>
              </a:rPr>
              <a:t>Причёски нового времени</a:t>
            </a:r>
            <a:endParaRPr lang="ru-RU" sz="4400" b="1" dirty="0">
              <a:solidFill>
                <a:schemeClr val="bg1"/>
              </a:solidFill>
              <a:latin typeface="Times New Roman" panose="02020603050405020304" pitchFamily="18" charset="0"/>
              <a:cs typeface="Times New Roman" panose="02020603050405020304" pitchFamily="18" charset="0"/>
            </a:endParaRPr>
          </a:p>
        </p:txBody>
      </p:sp>
      <p:pic>
        <p:nvPicPr>
          <p:cNvPr id="11" name="Picture 2" descr="https://l1.sl-love.ru/sunmag.me/wp-content/uploads/2016/04/pricheski_30-x_godov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4368"/>
            <a:ext cx="3048000" cy="30674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mediaport.ua/sites/default/files/mp/images/Miss%20Uneverse/Miss%20Uneverse_50/merilyn_elizabet(2).jpg"/>
          <p:cNvPicPr>
            <a:picLocks noChangeAspect="1" noChangeArrowheads="1"/>
          </p:cNvPicPr>
          <p:nvPr/>
        </p:nvPicPr>
        <p:blipFill rotWithShape="1">
          <a:blip r:embed="rId4">
            <a:extLst>
              <a:ext uri="{28A0092B-C50C-407E-A947-70E740481C1C}">
                <a14:useLocalDpi xmlns:a14="http://schemas.microsoft.com/office/drawing/2010/main" val="0"/>
              </a:ext>
            </a:extLst>
          </a:blip>
          <a:srcRect r="49781"/>
          <a:stretch/>
        </p:blipFill>
        <p:spPr bwMode="auto">
          <a:xfrm>
            <a:off x="3047114" y="2617323"/>
            <a:ext cx="2224282" cy="3071813"/>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descr="istoricheskaya retrospektiva 58">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271396" y="3838669"/>
            <a:ext cx="2057400" cy="3019331"/>
          </a:xfrm>
          <a:prstGeom prst="rect">
            <a:avLst/>
          </a:prstGeom>
          <a:noFill/>
          <a:ln>
            <a:noFill/>
          </a:ln>
        </p:spPr>
      </p:pic>
      <p:pic>
        <p:nvPicPr>
          <p:cNvPr id="9" name="Рисунок 8" descr="istoricheskaya retrospektiva 72">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7326666" y="2582827"/>
            <a:ext cx="1981200" cy="3019331"/>
          </a:xfrm>
          <a:prstGeom prst="rect">
            <a:avLst/>
          </a:prstGeom>
          <a:noFill/>
          <a:ln>
            <a:noFill/>
          </a:ln>
        </p:spPr>
      </p:pic>
      <p:pic>
        <p:nvPicPr>
          <p:cNvPr id="10" name="Рисунок 9" descr="http://krasaru.ru/uploads/posts/2015-03/1426725121_modnye-korotkie-strizhki-granzh-10.jpg"/>
          <p:cNvPicPr/>
          <p:nvPr/>
        </p:nvPicPr>
        <p:blipFill rotWithShape="1">
          <a:blip r:embed="rId9" cstate="print">
            <a:extLst>
              <a:ext uri="{28A0092B-C50C-407E-A947-70E740481C1C}">
                <a14:useLocalDpi xmlns:a14="http://schemas.microsoft.com/office/drawing/2010/main" val="0"/>
              </a:ext>
            </a:extLst>
          </a:blip>
          <a:srcRect l="642" t="931" r="47245" b="2543"/>
          <a:stretch/>
        </p:blipFill>
        <p:spPr bwMode="auto">
          <a:xfrm>
            <a:off x="9307867" y="1684369"/>
            <a:ext cx="2726089" cy="35139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07138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Багетная рамка 1"/>
          <p:cNvSpPr/>
          <p:nvPr/>
        </p:nvSpPr>
        <p:spPr>
          <a:xfrm>
            <a:off x="3052844" y="227761"/>
            <a:ext cx="5343925"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ЗАПАДНАЯ ЕВРОПА И США</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Прямоугольник 2"/>
          <p:cNvSpPr/>
          <p:nvPr/>
        </p:nvSpPr>
        <p:spPr>
          <a:xfrm>
            <a:off x="685045" y="1027196"/>
            <a:ext cx="6096000" cy="1938992"/>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В 1930 году огромной популярностью во всем мире пользуется пальчиковая </a:t>
            </a:r>
            <a:r>
              <a:rPr lang="ru-RU" sz="2400" b="1" i="1" dirty="0" smtClean="0">
                <a:latin typeface="Times New Roman" panose="02020603050405020304" pitchFamily="18" charset="0"/>
                <a:cs typeface="Times New Roman" panose="02020603050405020304" pitchFamily="18" charset="0"/>
              </a:rPr>
              <a:t>причёска</a:t>
            </a:r>
            <a:r>
              <a:rPr lang="ru-RU" sz="2400" b="1" i="1" dirty="0">
                <a:latin typeface="Times New Roman" panose="02020603050405020304" pitchFamily="18" charset="0"/>
                <a:cs typeface="Times New Roman" panose="02020603050405020304" pitchFamily="18" charset="0"/>
              </a:rPr>
              <a:t>, которая выполнялась на влажных волосах посредством создания волн пальцами.</a:t>
            </a:r>
          </a:p>
        </p:txBody>
      </p:sp>
      <p:pic>
        <p:nvPicPr>
          <p:cNvPr id="6146" name="Picture 2" descr="https://l1.sl-love.ru/sunmag.me/wp-content/uploads/2016/04/pricheski_30-x_godov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istoricheskaya retrospektiva 51">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358489" y="0"/>
            <a:ext cx="2833511" cy="3847592"/>
          </a:xfrm>
          <a:prstGeom prst="rect">
            <a:avLst/>
          </a:prstGeom>
          <a:noFill/>
          <a:ln>
            <a:noFill/>
          </a:ln>
        </p:spPr>
      </p:pic>
      <p:sp>
        <p:nvSpPr>
          <p:cNvPr id="4" name="Прямоугольник 3"/>
          <p:cNvSpPr/>
          <p:nvPr/>
        </p:nvSpPr>
        <p:spPr>
          <a:xfrm>
            <a:off x="4478447" y="3847592"/>
            <a:ext cx="6096000" cy="2677656"/>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В 1935 году появились первые модели с химической завивкой. При этом в моду вошло платиново-русое окрашивание, </a:t>
            </a:r>
            <a:r>
              <a:rPr lang="ru-RU" sz="2400" b="1" i="1" dirty="0" err="1">
                <a:latin typeface="Times New Roman" panose="02020603050405020304" pitchFamily="18" charset="0"/>
                <a:cs typeface="Times New Roman" panose="02020603050405020304" pitchFamily="18" charset="0"/>
              </a:rPr>
              <a:t>двутональность</a:t>
            </a:r>
            <a:r>
              <a:rPr lang="ru-RU" sz="2400" b="1" i="1" dirty="0">
                <a:latin typeface="Times New Roman" panose="02020603050405020304" pitchFamily="18" charset="0"/>
                <a:cs typeface="Times New Roman" panose="02020603050405020304" pitchFamily="18" charset="0"/>
              </a:rPr>
              <a:t>, длина до уровня подбородка. Мужчины в этот период носили короткие стрижки, для укладки которых использовался гель.</a:t>
            </a:r>
          </a:p>
        </p:txBody>
      </p:sp>
    </p:spTree>
    <p:extLst>
      <p:ext uri="{BB962C8B-B14F-4D97-AF65-F5344CB8AC3E}">
        <p14:creationId xmlns:p14="http://schemas.microsoft.com/office/powerpoint/2010/main" val="19356663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78051" y="0"/>
            <a:ext cx="11235016" cy="3416320"/>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В 1950-х женщины выбирали различные варианты </a:t>
            </a:r>
            <a:r>
              <a:rPr lang="ru-RU" sz="2400" b="1" i="1" dirty="0" smtClean="0">
                <a:latin typeface="Times New Roman" panose="02020603050405020304" pitchFamily="18" charset="0"/>
                <a:cs typeface="Times New Roman" panose="02020603050405020304" pitchFamily="18" charset="0"/>
              </a:rPr>
              <a:t>причёсок</a:t>
            </a:r>
            <a:r>
              <a:rPr lang="ru-RU" sz="2400" b="1" i="1" dirty="0">
                <a:latin typeface="Times New Roman" panose="02020603050405020304" pitchFamily="18" charset="0"/>
                <a:cs typeface="Times New Roman" panose="02020603050405020304" pitchFamily="18" charset="0"/>
              </a:rPr>
              <a:t>. В частности, огромной популярностью пользовалась торжественная укладка «артишок».</a:t>
            </a:r>
          </a:p>
          <a:p>
            <a:r>
              <a:rPr lang="ru-RU" sz="2400" b="1" i="1" dirty="0">
                <a:latin typeface="Times New Roman" panose="02020603050405020304" pitchFamily="18" charset="0"/>
                <a:cs typeface="Times New Roman" panose="02020603050405020304" pitchFamily="18" charset="0"/>
              </a:rPr>
              <a:t>Очень распространены были также гладкие «шлемы», кудрявые «волны», короткие варианты «под мальчика». Очень распространены были также гладкие «шлемы», кудрявые «волны», короткие варианты «под мальчика». В этот период интенсивно применялись накладные шиньоны, начесы и лак, с помощью которых выполнялись легендарные «</a:t>
            </a:r>
            <a:r>
              <a:rPr lang="ru-RU" sz="2400" b="1" i="1" dirty="0" err="1">
                <a:latin typeface="Times New Roman" panose="02020603050405020304" pitchFamily="18" charset="0"/>
                <a:cs typeface="Times New Roman" panose="02020603050405020304" pitchFamily="18" charset="0"/>
              </a:rPr>
              <a:t>бабетты</a:t>
            </a:r>
            <a:r>
              <a:rPr lang="ru-RU" sz="2400" b="1" i="1" dirty="0">
                <a:latin typeface="Times New Roman" panose="02020603050405020304" pitchFamily="18" charset="0"/>
                <a:cs typeface="Times New Roman" panose="02020603050405020304" pitchFamily="18" charset="0"/>
              </a:rPr>
              <a:t>», «халы», «ульи». Для всех этих причесок характерно футуристическое направление, при этом их исполнение отличается </a:t>
            </a:r>
            <a:r>
              <a:rPr lang="ru-RU" sz="2400" b="1" i="1" dirty="0" smtClean="0">
                <a:latin typeface="Times New Roman" panose="02020603050405020304" pitchFamily="18" charset="0"/>
                <a:cs typeface="Times New Roman" panose="02020603050405020304" pitchFamily="18" charset="0"/>
              </a:rPr>
              <a:t>трудоёмкостью</a:t>
            </a:r>
            <a:r>
              <a:rPr lang="ru-RU" sz="2400" b="1" i="1" dirty="0">
                <a:latin typeface="Times New Roman" panose="02020603050405020304" pitchFamily="18" charset="0"/>
                <a:cs typeface="Times New Roman" panose="02020603050405020304" pitchFamily="18" charset="0"/>
              </a:rPr>
              <a:t>.</a:t>
            </a:r>
          </a:p>
        </p:txBody>
      </p:sp>
      <p:pic>
        <p:nvPicPr>
          <p:cNvPr id="9218" name="Picture 2" descr="http://www.mediaport.ua/sites/default/files/mp/images/Miss%20Uneverse/Miss%20Uneverse_50/merilyn_elizabe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009" y="3790568"/>
            <a:ext cx="4429125" cy="30718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i.pinimg.com/236x/0f/e1/41/0fe141c6591f7dbef3a57e447e67e8e9--movie-tv-hollyw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857" y="3790568"/>
            <a:ext cx="1978152" cy="307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7431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761161" y="291518"/>
            <a:ext cx="11092173" cy="2677656"/>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В 1970-х годах к перечисленному футуристическому великолепию добавились имитирующие косу укладки, ниспадающие длинные пряди, а также стрижка «</a:t>
            </a:r>
            <a:r>
              <a:rPr lang="ru-RU" sz="2400" b="1" i="1" dirty="0" err="1">
                <a:latin typeface="Times New Roman" panose="02020603050405020304" pitchFamily="18" charset="0"/>
                <a:cs typeface="Times New Roman" panose="02020603050405020304" pitchFamily="18" charset="0"/>
              </a:rPr>
              <a:t>сессон</a:t>
            </a:r>
            <a:r>
              <a:rPr lang="ru-RU" sz="2400" b="1" i="1" dirty="0">
                <a:latin typeface="Times New Roman" panose="02020603050405020304" pitchFamily="18" charset="0"/>
                <a:cs typeface="Times New Roman" panose="02020603050405020304" pitchFamily="18" charset="0"/>
              </a:rPr>
              <a:t>». В 1980-е в моду вошли различные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в стиле «диско»: спортивные варианты с асимметричной </a:t>
            </a:r>
            <a:r>
              <a:rPr lang="ru-RU" sz="2400" b="1" i="1" dirty="0" smtClean="0">
                <a:latin typeface="Times New Roman" panose="02020603050405020304" pitchFamily="18" charset="0"/>
                <a:cs typeface="Times New Roman" panose="02020603050405020304" pitchFamily="18" charset="0"/>
              </a:rPr>
              <a:t>чёлочкой</a:t>
            </a:r>
            <a:r>
              <a:rPr lang="ru-RU" sz="2400" b="1" i="1" dirty="0">
                <a:latin typeface="Times New Roman" panose="02020603050405020304" pitchFamily="18" charset="0"/>
                <a:cs typeface="Times New Roman" panose="02020603050405020304" pitchFamily="18" charset="0"/>
              </a:rPr>
              <a:t>, пробором, завивкой. Яркими моделями этого периода являются короткие стрижки с акцентированными прядками – «перьями». Для 1990-х годов характерна универсальность и </a:t>
            </a:r>
            <a:r>
              <a:rPr lang="ru-RU" sz="2400" b="1" i="1" dirty="0" err="1">
                <a:latin typeface="Times New Roman" panose="02020603050405020304" pitchFamily="18" charset="0"/>
                <a:cs typeface="Times New Roman" panose="02020603050405020304" pitchFamily="18" charset="0"/>
              </a:rPr>
              <a:t>андрогинность</a:t>
            </a:r>
            <a:r>
              <a:rPr lang="ru-RU" sz="2400" b="1" i="1" dirty="0">
                <a:latin typeface="Times New Roman" panose="02020603050405020304" pitchFamily="18" charset="0"/>
                <a:cs typeface="Times New Roman" panose="02020603050405020304" pitchFamily="18" charset="0"/>
              </a:rPr>
              <a:t> укладок.</a:t>
            </a:r>
          </a:p>
        </p:txBody>
      </p:sp>
      <p:pic>
        <p:nvPicPr>
          <p:cNvPr id="3" name="Рисунок 2" descr="istoricheskaya retrospektiva 58">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65190" y="3838665"/>
            <a:ext cx="2057400" cy="3019331"/>
          </a:xfrm>
          <a:prstGeom prst="rect">
            <a:avLst/>
          </a:prstGeom>
          <a:noFill/>
          <a:ln>
            <a:noFill/>
          </a:ln>
        </p:spPr>
      </p:pic>
      <p:pic>
        <p:nvPicPr>
          <p:cNvPr id="4" name="Рисунок 3" descr="istoricheskaya retrospektiva 59">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2622590" y="3838669"/>
            <a:ext cx="6144768" cy="3019331"/>
          </a:xfrm>
          <a:prstGeom prst="rect">
            <a:avLst/>
          </a:prstGeom>
          <a:noFill/>
          <a:ln>
            <a:noFill/>
          </a:ln>
        </p:spPr>
      </p:pic>
      <p:pic>
        <p:nvPicPr>
          <p:cNvPr id="5" name="Рисунок 4" descr="istoricheskaya retrospektiva 61">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8767358" y="3838669"/>
            <a:ext cx="3009900" cy="3019331"/>
          </a:xfrm>
          <a:prstGeom prst="rect">
            <a:avLst/>
          </a:prstGeom>
          <a:noFill/>
          <a:ln>
            <a:noFill/>
          </a:ln>
        </p:spPr>
      </p:pic>
    </p:spTree>
    <p:extLst>
      <p:ext uri="{BB962C8B-B14F-4D97-AF65-F5344CB8AC3E}">
        <p14:creationId xmlns:p14="http://schemas.microsoft.com/office/powerpoint/2010/main" val="40377055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Багетная рамка 1"/>
          <p:cNvSpPr/>
          <p:nvPr/>
        </p:nvSpPr>
        <p:spPr>
          <a:xfrm>
            <a:off x="3052844" y="227761"/>
            <a:ext cx="5343925"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ЮГО-ВОСТОЧНАЯ АЗИЯ</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Прямоугольник 2"/>
          <p:cNvSpPr/>
          <p:nvPr/>
        </p:nvSpPr>
        <p:spPr>
          <a:xfrm>
            <a:off x="564443" y="889162"/>
            <a:ext cx="11243733" cy="1938992"/>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Японские дамские </a:t>
            </a:r>
            <a:r>
              <a:rPr lang="ru-RU" sz="2400" b="1" i="1" dirty="0" smtClean="0">
                <a:latin typeface="Times New Roman" panose="02020603050405020304" pitchFamily="18" charset="0"/>
                <a:cs typeface="Times New Roman" panose="02020603050405020304" pitchFamily="18" charset="0"/>
              </a:rPr>
              <a:t>причёски </a:t>
            </a:r>
            <a:r>
              <a:rPr lang="ru-RU" sz="2400" b="1" i="1" dirty="0">
                <a:latin typeface="Times New Roman" panose="02020603050405020304" pitchFamily="18" charset="0"/>
                <a:cs typeface="Times New Roman" panose="02020603050405020304" pitchFamily="18" charset="0"/>
              </a:rPr>
              <a:t>20-х — 30-х годов XX столетия практически соответствуют европейской моде. Примерно с этого периода времени с традиционными национальными укладками в стилистике «</a:t>
            </a:r>
            <a:r>
              <a:rPr lang="ru-RU" sz="2400" b="1" i="1" dirty="0" err="1">
                <a:latin typeface="Times New Roman" panose="02020603050405020304" pitchFamily="18" charset="0"/>
                <a:cs typeface="Times New Roman" panose="02020603050405020304" pitchFamily="18" charset="0"/>
              </a:rPr>
              <a:t>нихон-гами</a:t>
            </a:r>
            <a:r>
              <a:rPr lang="ru-RU" sz="2400" b="1" i="1" dirty="0">
                <a:latin typeface="Times New Roman" panose="02020603050405020304" pitchFamily="18" charset="0"/>
                <a:cs typeface="Times New Roman" panose="02020603050405020304" pitchFamily="18" charset="0"/>
              </a:rPr>
              <a:t>» работают исключительно гейши. Прически 1940-80 годов соответствуют вариантам, характерным для европейской моды соответствующих </a:t>
            </a:r>
            <a:r>
              <a:rPr lang="ru-RU" sz="2400" b="1" i="1" dirty="0" smtClean="0">
                <a:latin typeface="Times New Roman" panose="02020603050405020304" pitchFamily="18" charset="0"/>
                <a:cs typeface="Times New Roman" panose="02020603050405020304" pitchFamily="18" charset="0"/>
              </a:rPr>
              <a:t>периодов.</a:t>
            </a:r>
            <a:endParaRPr lang="ru-RU" sz="2400" b="1" i="1" dirty="0">
              <a:latin typeface="Times New Roman" panose="02020603050405020304" pitchFamily="18" charset="0"/>
              <a:cs typeface="Times New Roman" panose="02020603050405020304" pitchFamily="18" charset="0"/>
            </a:endParaRPr>
          </a:p>
        </p:txBody>
      </p:sp>
      <p:pic>
        <p:nvPicPr>
          <p:cNvPr id="4" name="Рисунок 3" descr="istoricheskaya retrospektiva 62">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506133" y="2804160"/>
            <a:ext cx="6096000" cy="4053840"/>
          </a:xfrm>
          <a:prstGeom prst="rect">
            <a:avLst/>
          </a:prstGeom>
          <a:noFill/>
          <a:ln>
            <a:noFill/>
          </a:ln>
        </p:spPr>
      </p:pic>
    </p:spTree>
    <p:extLst>
      <p:ext uri="{BB962C8B-B14F-4D97-AF65-F5344CB8AC3E}">
        <p14:creationId xmlns:p14="http://schemas.microsoft.com/office/powerpoint/2010/main" val="34607168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86268" y="0"/>
            <a:ext cx="9223022" cy="2308324"/>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С 1990-х годов по настоящее время в Японии активно развиваются самобытные современные стили парикмахерского искусства. К их числу следует отнести: «</a:t>
            </a:r>
            <a:r>
              <a:rPr lang="ru-RU" sz="2400" b="1" i="1" dirty="0" err="1">
                <a:latin typeface="Times New Roman" panose="02020603050405020304" pitchFamily="18" charset="0"/>
                <a:cs typeface="Times New Roman" panose="02020603050405020304" pitchFamily="18" charset="0"/>
              </a:rPr>
              <a:t>харадзюку</a:t>
            </a:r>
            <a:r>
              <a:rPr lang="ru-RU" sz="2400" b="1" i="1" dirty="0">
                <a:latin typeface="Times New Roman" panose="02020603050405020304" pitchFamily="18" charset="0"/>
                <a:cs typeface="Times New Roman" panose="02020603050405020304" pitchFamily="18" charset="0"/>
              </a:rPr>
              <a:t>» (отличается яркостью колористических решений причесок и обилием аксессуаров), «Лолита» (предназначается для создания образа «фарфоровая куколка»), «</a:t>
            </a:r>
            <a:r>
              <a:rPr lang="ru-RU" sz="2400" b="1" i="1" dirty="0" err="1">
                <a:latin typeface="Times New Roman" panose="02020603050405020304" pitchFamily="18" charset="0"/>
                <a:cs typeface="Times New Roman" panose="02020603050405020304" pitchFamily="18" charset="0"/>
              </a:rPr>
              <a:t>косплей</a:t>
            </a:r>
            <a:r>
              <a:rPr lang="ru-RU" sz="2400" b="1" i="1" dirty="0">
                <a:latin typeface="Times New Roman" panose="02020603050405020304" pitchFamily="18" charset="0"/>
                <a:cs typeface="Times New Roman" panose="02020603050405020304" pitchFamily="18" charset="0"/>
              </a:rPr>
              <a:t>» (состоит в </a:t>
            </a:r>
            <a:r>
              <a:rPr lang="ru-RU" sz="2400" b="1" i="1" dirty="0" smtClean="0">
                <a:latin typeface="Times New Roman" panose="02020603050405020304" pitchFamily="18" charset="0"/>
                <a:cs typeface="Times New Roman" panose="02020603050405020304" pitchFamily="18" charset="0"/>
              </a:rPr>
              <a:t>подражании</a:t>
            </a:r>
            <a:endParaRPr lang="ru-RU" sz="2400" b="1" i="1" dirty="0">
              <a:latin typeface="Times New Roman" panose="02020603050405020304" pitchFamily="18" charset="0"/>
              <a:cs typeface="Times New Roman" panose="02020603050405020304" pitchFamily="18" charset="0"/>
            </a:endParaRPr>
          </a:p>
        </p:txBody>
      </p:sp>
      <p:pic>
        <p:nvPicPr>
          <p:cNvPr id="3" name="Рисунок 2" descr="istoricheskaya retrospektiva 63">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9601200" y="0"/>
            <a:ext cx="2590800" cy="3139151"/>
          </a:xfrm>
          <a:prstGeom prst="rect">
            <a:avLst/>
          </a:prstGeom>
          <a:noFill/>
          <a:ln>
            <a:noFill/>
          </a:ln>
        </p:spPr>
      </p:pic>
      <p:pic>
        <p:nvPicPr>
          <p:cNvPr id="4" name="Рисунок 3" descr="istoricheskaya retrospektiva 64">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643" y="3714792"/>
            <a:ext cx="2336800" cy="3143208"/>
          </a:xfrm>
          <a:prstGeom prst="rect">
            <a:avLst/>
          </a:prstGeom>
          <a:noFill/>
          <a:ln>
            <a:noFill/>
          </a:ln>
        </p:spPr>
      </p:pic>
      <p:sp>
        <p:nvSpPr>
          <p:cNvPr id="5" name="Прямоугольник 4"/>
          <p:cNvSpPr/>
          <p:nvPr/>
        </p:nvSpPr>
        <p:spPr>
          <a:xfrm>
            <a:off x="270933" y="2206470"/>
            <a:ext cx="7924801" cy="1200329"/>
          </a:xfrm>
          <a:prstGeom prst="rect">
            <a:avLst/>
          </a:prstGeom>
        </p:spPr>
        <p:txBody>
          <a:bodyPr wrap="square">
            <a:spAutoFit/>
          </a:bodyPr>
          <a:lstStyle/>
          <a:p>
            <a:pPr lvl="0"/>
            <a:r>
              <a:rPr lang="ru-RU" sz="2400" b="1" i="1" dirty="0">
                <a:solidFill>
                  <a:prstClr val="white"/>
                </a:solidFill>
                <a:latin typeface="Times New Roman" panose="02020603050405020304" pitchFamily="18" charset="0"/>
                <a:cs typeface="Times New Roman" panose="02020603050405020304" pitchFamily="18" charset="0"/>
              </a:rPr>
              <a:t>популярным персонажам массовой культуры), «</a:t>
            </a:r>
            <a:r>
              <a:rPr lang="ru-RU" sz="2400" b="1" i="1" dirty="0" err="1">
                <a:solidFill>
                  <a:prstClr val="white"/>
                </a:solidFill>
                <a:latin typeface="Times New Roman" panose="02020603050405020304" pitchFamily="18" charset="0"/>
                <a:cs typeface="Times New Roman" panose="02020603050405020304" pitchFamily="18" charset="0"/>
              </a:rPr>
              <a:t>кавай</a:t>
            </a:r>
            <a:r>
              <a:rPr lang="ru-RU" sz="2400" b="1" i="1" dirty="0">
                <a:solidFill>
                  <a:prstClr val="white"/>
                </a:solidFill>
                <a:latin typeface="Times New Roman" panose="02020603050405020304" pitchFamily="18" charset="0"/>
                <a:cs typeface="Times New Roman" panose="02020603050405020304" pitchFamily="18" charset="0"/>
              </a:rPr>
              <a:t>» (характеризуется преувеличенной инфантильностью), «</a:t>
            </a:r>
            <a:r>
              <a:rPr lang="ru-RU" sz="2400" b="1" i="1" dirty="0" err="1">
                <a:solidFill>
                  <a:prstClr val="white"/>
                </a:solidFill>
                <a:latin typeface="Times New Roman" panose="02020603050405020304" pitchFamily="18" charset="0"/>
                <a:cs typeface="Times New Roman" panose="02020603050405020304" pitchFamily="18" charset="0"/>
              </a:rPr>
              <a:t>гангуро</a:t>
            </a:r>
            <a:r>
              <a:rPr lang="ru-RU" sz="2400" b="1" i="1" dirty="0">
                <a:solidFill>
                  <a:prstClr val="white"/>
                </a:solidFill>
                <a:latin typeface="Times New Roman" panose="02020603050405020304" pitchFamily="18" charset="0"/>
                <a:cs typeface="Times New Roman" panose="02020603050405020304" pitchFamily="18" charset="0"/>
              </a:rPr>
              <a:t>» (предполагает создание особого образа </a:t>
            </a:r>
            <a:r>
              <a:rPr lang="ru-RU" sz="2400" b="1" i="1" dirty="0" smtClean="0">
                <a:solidFill>
                  <a:prstClr val="white"/>
                </a:solidFill>
                <a:latin typeface="Times New Roman" panose="02020603050405020304" pitchFamily="18" charset="0"/>
                <a:cs typeface="Times New Roman" panose="02020603050405020304" pitchFamily="18" charset="0"/>
              </a:rPr>
              <a:t>в</a:t>
            </a:r>
            <a:endParaRPr lang="ru-RU" sz="2400" b="1" i="1" dirty="0">
              <a:solidFill>
                <a:prstClr val="white"/>
              </a:solidFill>
              <a:latin typeface="Times New Roman" panose="02020603050405020304" pitchFamily="18" charset="0"/>
              <a:cs typeface="Times New Roman" panose="02020603050405020304" pitchFamily="18" charset="0"/>
            </a:endParaRPr>
          </a:p>
        </p:txBody>
      </p:sp>
      <p:pic>
        <p:nvPicPr>
          <p:cNvPr id="6" name="Рисунок 5" descr="istoricheskaya retrospektiva 66">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9804400" y="3714792"/>
            <a:ext cx="2387600" cy="3143208"/>
          </a:xfrm>
          <a:prstGeom prst="rect">
            <a:avLst/>
          </a:prstGeom>
          <a:noFill/>
          <a:ln>
            <a:noFill/>
          </a:ln>
        </p:spPr>
      </p:pic>
      <p:sp>
        <p:nvSpPr>
          <p:cNvPr id="7" name="Прямоугольник 6"/>
          <p:cNvSpPr/>
          <p:nvPr/>
        </p:nvSpPr>
        <p:spPr>
          <a:xfrm>
            <a:off x="2830690" y="3361897"/>
            <a:ext cx="6096000" cy="1569660"/>
          </a:xfrm>
          <a:prstGeom prst="rect">
            <a:avLst/>
          </a:prstGeom>
        </p:spPr>
        <p:txBody>
          <a:bodyPr>
            <a:spAutoFit/>
          </a:bodyPr>
          <a:lstStyle/>
          <a:p>
            <a:pPr lvl="0"/>
            <a:r>
              <a:rPr lang="ru-RU" sz="2400" b="1" i="1" dirty="0">
                <a:solidFill>
                  <a:prstClr val="white"/>
                </a:solidFill>
                <a:latin typeface="Times New Roman" panose="02020603050405020304" pitchFamily="18" charset="0"/>
                <a:cs typeface="Times New Roman" panose="02020603050405020304" pitchFamily="18" charset="0"/>
              </a:rPr>
              <a:t>стилистике «японский </a:t>
            </a:r>
            <a:r>
              <a:rPr lang="ru-RU" sz="2400" b="1" i="1" dirty="0" err="1">
                <a:solidFill>
                  <a:prstClr val="white"/>
                </a:solidFill>
                <a:latin typeface="Times New Roman" panose="02020603050405020304" pitchFamily="18" charset="0"/>
                <a:cs typeface="Times New Roman" panose="02020603050405020304" pitchFamily="18" charset="0"/>
              </a:rPr>
              <a:t>гламур</a:t>
            </a:r>
            <a:r>
              <a:rPr lang="ru-RU" sz="2400" b="1" i="1" dirty="0">
                <a:solidFill>
                  <a:prstClr val="white"/>
                </a:solidFill>
                <a:latin typeface="Times New Roman" panose="02020603050405020304" pitchFamily="18" charset="0"/>
                <a:cs typeface="Times New Roman" panose="02020603050405020304" pitchFamily="18" charset="0"/>
              </a:rPr>
              <a:t>»), «</a:t>
            </a:r>
            <a:r>
              <a:rPr lang="ru-RU" sz="2400" b="1" i="1" dirty="0" err="1">
                <a:solidFill>
                  <a:prstClr val="white"/>
                </a:solidFill>
                <a:latin typeface="Times New Roman" panose="02020603050405020304" pitchFamily="18" charset="0"/>
                <a:cs typeface="Times New Roman" panose="02020603050405020304" pitchFamily="18" charset="0"/>
              </a:rPr>
              <a:t>визуал</a:t>
            </a:r>
            <a:r>
              <a:rPr lang="ru-RU" sz="2400" b="1" i="1" dirty="0">
                <a:solidFill>
                  <a:prstClr val="white"/>
                </a:solidFill>
                <a:latin typeface="Times New Roman" panose="02020603050405020304" pitchFamily="18" charset="0"/>
                <a:cs typeface="Times New Roman" panose="02020603050405020304" pitchFamily="18" charset="0"/>
              </a:rPr>
              <a:t> </a:t>
            </a:r>
            <a:r>
              <a:rPr lang="ru-RU" sz="2400" b="1" i="1" dirty="0" err="1">
                <a:solidFill>
                  <a:prstClr val="white"/>
                </a:solidFill>
                <a:latin typeface="Times New Roman" panose="02020603050405020304" pitchFamily="18" charset="0"/>
                <a:cs typeface="Times New Roman" panose="02020603050405020304" pitchFamily="18" charset="0"/>
              </a:rPr>
              <a:t>кей</a:t>
            </a:r>
            <a:r>
              <a:rPr lang="ru-RU" sz="2400" b="1" i="1" dirty="0">
                <a:solidFill>
                  <a:prstClr val="white"/>
                </a:solidFill>
                <a:latin typeface="Times New Roman" panose="02020603050405020304" pitchFamily="18" charset="0"/>
                <a:cs typeface="Times New Roman" panose="02020603050405020304" pitchFamily="18" charset="0"/>
              </a:rPr>
              <a:t>» (отличается андрогинной ориентированностью, фантазийными укладками).</a:t>
            </a:r>
          </a:p>
        </p:txBody>
      </p:sp>
    </p:spTree>
    <p:extLst>
      <p:ext uri="{BB962C8B-B14F-4D97-AF65-F5344CB8AC3E}">
        <p14:creationId xmlns:p14="http://schemas.microsoft.com/office/powerpoint/2010/main" val="1615746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0" y="96611"/>
            <a:ext cx="8382000" cy="2677656"/>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С 1920-х — 1930-х годов XX века активно начал воспринимать западную культуру Китай. Китайские женщины постепенно отказались от национальных вариантов причесок и начали использовать характерные для начала столетия европейские укладки: «марсельскую волну», «боб», а также косы. В 1940-х годах, в период борьбы с японскими захватчиками, у китаянок </a:t>
            </a:r>
            <a:r>
              <a:rPr lang="ru-RU" sz="2400" b="1" i="1" dirty="0" smtClean="0">
                <a:latin typeface="Times New Roman" panose="02020603050405020304" pitchFamily="18" charset="0"/>
                <a:cs typeface="Times New Roman" panose="02020603050405020304" pitchFamily="18" charset="0"/>
              </a:rPr>
              <a:t>стали</a:t>
            </a:r>
            <a:endParaRPr lang="ru-RU" sz="2400" b="1" i="1" dirty="0">
              <a:latin typeface="Times New Roman" panose="02020603050405020304" pitchFamily="18" charset="0"/>
              <a:cs typeface="Times New Roman" panose="02020603050405020304" pitchFamily="18" charset="0"/>
            </a:endParaRPr>
          </a:p>
        </p:txBody>
      </p:sp>
      <p:pic>
        <p:nvPicPr>
          <p:cNvPr id="3" name="Рисунок 2" descr="istoricheskaya retrospektiva 67">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382000" y="0"/>
            <a:ext cx="3810000" cy="2676525"/>
          </a:xfrm>
          <a:prstGeom prst="rect">
            <a:avLst/>
          </a:prstGeom>
          <a:noFill/>
          <a:ln>
            <a:noFill/>
          </a:ln>
        </p:spPr>
      </p:pic>
      <p:sp>
        <p:nvSpPr>
          <p:cNvPr id="4" name="Прямоугольник 3"/>
          <p:cNvSpPr/>
          <p:nvPr/>
        </p:nvSpPr>
        <p:spPr>
          <a:xfrm>
            <a:off x="0" y="2676525"/>
            <a:ext cx="12192000" cy="3046988"/>
          </a:xfrm>
          <a:prstGeom prst="rect">
            <a:avLst/>
          </a:prstGeom>
        </p:spPr>
        <p:txBody>
          <a:bodyPr wrap="square">
            <a:spAutoFit/>
          </a:bodyPr>
          <a:lstStyle/>
          <a:p>
            <a:pPr lvl="0"/>
            <a:r>
              <a:rPr lang="ru-RU" sz="2400" b="1" i="1" dirty="0">
                <a:solidFill>
                  <a:prstClr val="white"/>
                </a:solidFill>
                <a:latin typeface="Times New Roman" panose="02020603050405020304" pitchFamily="18" charset="0"/>
                <a:cs typeface="Times New Roman" panose="02020603050405020304" pitchFamily="18" charset="0"/>
              </a:rPr>
              <a:t>востребованными самые простые модели стрижек. В 1950-х годах множество китаянок обучалось в университетах США и России, благодаря чему в стране получили огромную популярность очень короткие кудрявые «волны».  В 1960-1970 годах, ввиду сложностей в народном хозяйстве КНР, дамские прически вновь стали предельно простыми: превалируют стрижки с прямыми проборами и длиной до мочки. В 1980-х годах, вследствие некоторого повышения уровня жизни в стране, активно развивается парикмахерское искусство КНР: выполняется окрашивание, завивка, градуированные стрижки.</a:t>
            </a:r>
          </a:p>
        </p:txBody>
      </p:sp>
      <p:pic>
        <p:nvPicPr>
          <p:cNvPr id="5" name="Рисунок 4" descr="istoricheskaya retrospektiva 68">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679887" y="5256439"/>
            <a:ext cx="3560064" cy="1601561"/>
          </a:xfrm>
          <a:prstGeom prst="rect">
            <a:avLst/>
          </a:prstGeom>
          <a:noFill/>
          <a:ln>
            <a:noFill/>
          </a:ln>
        </p:spPr>
      </p:pic>
    </p:spTree>
    <p:extLst>
      <p:ext uri="{BB962C8B-B14F-4D97-AF65-F5344CB8AC3E}">
        <p14:creationId xmlns:p14="http://schemas.microsoft.com/office/powerpoint/2010/main" val="1595321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keeno.tv/upload/iblock/b35/b35ba96bcebd5cd6a7af63e50b59588c.jpg"/>
          <p:cNvPicPr/>
          <p:nvPr/>
        </p:nvPicPr>
        <p:blipFill>
          <a:blip r:embed="rId2">
            <a:extLst>
              <a:ext uri="{28A0092B-C50C-407E-A947-70E740481C1C}">
                <a14:useLocalDpi xmlns:a14="http://schemas.microsoft.com/office/drawing/2010/main" val="0"/>
              </a:ext>
            </a:extLst>
          </a:blip>
          <a:srcRect/>
          <a:stretch>
            <a:fillRect/>
          </a:stretch>
        </p:blipFill>
        <p:spPr bwMode="auto">
          <a:xfrm>
            <a:off x="6665976" y="1893161"/>
            <a:ext cx="5526024" cy="4269256"/>
          </a:xfrm>
          <a:prstGeom prst="rect">
            <a:avLst/>
          </a:prstGeom>
          <a:noFill/>
          <a:ln>
            <a:noFill/>
          </a:ln>
        </p:spPr>
      </p:pic>
      <p:sp>
        <p:nvSpPr>
          <p:cNvPr id="3" name="Заголовок 1"/>
          <p:cNvSpPr txBox="1">
            <a:spLocks/>
          </p:cNvSpPr>
          <p:nvPr/>
        </p:nvSpPr>
        <p:spPr>
          <a:xfrm>
            <a:off x="277538" y="1123720"/>
            <a:ext cx="7848600" cy="1828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01168" y="1822767"/>
            <a:ext cx="6464808" cy="4339650"/>
          </a:xfrm>
          <a:prstGeom prst="rect">
            <a:avLst/>
          </a:prstGeom>
        </p:spPr>
        <p:txBody>
          <a:bodyPr wrap="square">
            <a:spAutoFit/>
          </a:bodyPr>
          <a:lstStyle/>
          <a:p>
            <a:r>
              <a:rPr lang="ru-RU" sz="2400" b="1" i="1" dirty="0" smtClean="0">
                <a:latin typeface="Times New Roman" panose="02020603050405020304" pitchFamily="18" charset="0"/>
                <a:cs typeface="Times New Roman" panose="02020603050405020304" pitchFamily="18" charset="0"/>
              </a:rPr>
              <a:t>Причёска </a:t>
            </a:r>
            <a:r>
              <a:rPr lang="ru-RU" sz="2400" b="1" i="1" dirty="0">
                <a:latin typeface="Times New Roman" panose="02020603050405020304" pitchFamily="18" charset="0"/>
                <a:cs typeface="Times New Roman" panose="02020603050405020304" pitchFamily="18" charset="0"/>
              </a:rPr>
              <a:t>появилась в первобытном обществе значительно раньше, чем одежда и изменялась вместе с эволюцией человека. </a:t>
            </a:r>
          </a:p>
          <a:p>
            <a:r>
              <a:rPr lang="ru-RU" sz="2400" b="1" i="1" dirty="0">
                <a:latin typeface="Times New Roman" panose="02020603050405020304" pitchFamily="18" charset="0"/>
                <a:cs typeface="Times New Roman" panose="02020603050405020304" pitchFamily="18" charset="0"/>
              </a:rPr>
              <a:t>Каждая эпоха вносила в развитие парикмахерского искусства что-то свое, новое. Но само по себе оно всегда находилось в прямой зависимости от общего состояния экономики и культуры народов. Чем выше культура народа, чем богаче его вкус и разнообразней потребности, тем выше уровень парикмахерского искусства. </a:t>
            </a:r>
          </a:p>
          <a:p>
            <a:endParaRPr lang="ru-RU" sz="1200" b="1" dirty="0">
              <a:solidFill>
                <a:srgbClr val="FF5757"/>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827577" y="354279"/>
            <a:ext cx="5087226" cy="769441"/>
          </a:xfrm>
          <a:prstGeom prst="rect">
            <a:avLst/>
          </a:prstGeom>
        </p:spPr>
        <p:txBody>
          <a:bodyPr wrap="none">
            <a:spAutoFit/>
          </a:bodyPr>
          <a:lstStyle/>
          <a:p>
            <a:pPr lvl="0"/>
            <a:r>
              <a:rPr lang="ru-RU"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История причёски.</a:t>
            </a:r>
          </a:p>
        </p:txBody>
      </p:sp>
    </p:spTree>
    <p:extLst>
      <p:ext uri="{BB962C8B-B14F-4D97-AF65-F5344CB8AC3E}">
        <p14:creationId xmlns:p14="http://schemas.microsoft.com/office/powerpoint/2010/main" val="852847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Багетная рамка 1"/>
          <p:cNvSpPr/>
          <p:nvPr/>
        </p:nvSpPr>
        <p:spPr>
          <a:xfrm>
            <a:off x="3052845" y="227761"/>
            <a:ext cx="4544578" cy="603439"/>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С </a:t>
            </a:r>
            <a:r>
              <a:rPr lang="ru-RU" sz="2800" b="1" dirty="0" err="1" smtClean="0">
                <a:latin typeface="Times New Roman" panose="02020603050405020304" pitchFamily="18" charset="0"/>
                <a:ea typeface="Tahoma" panose="020B0604030504040204" pitchFamily="34" charset="0"/>
                <a:cs typeface="Times New Roman" panose="02020603050405020304" pitchFamily="18" charset="0"/>
              </a:rPr>
              <a:t>С</a:t>
            </a: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 </a:t>
            </a:r>
            <a:r>
              <a:rPr lang="ru-RU" sz="2800" b="1" dirty="0" err="1" smtClean="0">
                <a:latin typeface="Times New Roman" panose="02020603050405020304" pitchFamily="18" charset="0"/>
                <a:ea typeface="Tahoma" panose="020B0604030504040204" pitchFamily="34" charset="0"/>
                <a:cs typeface="Times New Roman" panose="02020603050405020304" pitchFamily="18" charset="0"/>
              </a:rPr>
              <a:t>С</a:t>
            </a: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 Р,    Р О С </a:t>
            </a:r>
            <a:r>
              <a:rPr lang="ru-RU" sz="2800" b="1" dirty="0" err="1" smtClean="0">
                <a:latin typeface="Times New Roman" panose="02020603050405020304" pitchFamily="18" charset="0"/>
                <a:ea typeface="Tahoma" panose="020B0604030504040204" pitchFamily="34" charset="0"/>
                <a:cs typeface="Times New Roman" panose="02020603050405020304" pitchFamily="18" charset="0"/>
              </a:rPr>
              <a:t>С</a:t>
            </a:r>
            <a:r>
              <a:rPr lang="ru-RU" sz="2800" b="1" dirty="0" smtClean="0">
                <a:latin typeface="Times New Roman" panose="02020603050405020304" pitchFamily="18" charset="0"/>
                <a:ea typeface="Tahoma" panose="020B0604030504040204" pitchFamily="34" charset="0"/>
                <a:cs typeface="Times New Roman" panose="02020603050405020304" pitchFamily="18" charset="0"/>
              </a:rPr>
              <a:t> И Я</a:t>
            </a:r>
            <a:endParaRPr lang="ru-RU" sz="28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Прямоугольник 3"/>
          <p:cNvSpPr/>
          <p:nvPr/>
        </p:nvSpPr>
        <p:spPr>
          <a:xfrm>
            <a:off x="208384" y="831200"/>
            <a:ext cx="8173616" cy="3046988"/>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Для Советского Союза 1920-х -1930 годов был характерен «нэпманский шик» в женском облике. Он соотносился со стилем «гарсон», а также с аккуратными укладками, основным элементом которых было плетение. Период 1935-1953 годы принято ассоциировать со сталинским тоталитарным </a:t>
            </a:r>
            <a:r>
              <a:rPr lang="ru-RU" sz="2400" b="1" i="1" dirty="0" err="1">
                <a:latin typeface="Times New Roman" panose="02020603050405020304" pitchFamily="18" charset="0"/>
                <a:cs typeface="Times New Roman" panose="02020603050405020304" pitchFamily="18" charset="0"/>
              </a:rPr>
              <a:t>гламуром</a:t>
            </a:r>
            <a:r>
              <a:rPr lang="ru-RU" sz="2400" b="1" i="1" dirty="0">
                <a:latin typeface="Times New Roman" panose="02020603050405020304" pitchFamily="18" charset="0"/>
                <a:cs typeface="Times New Roman" panose="02020603050405020304" pitchFamily="18" charset="0"/>
              </a:rPr>
              <a:t>, отличающимся внушительностью и помпезностью. Для него характерны тяжеловесные укладки с коками.</a:t>
            </a:r>
          </a:p>
        </p:txBody>
      </p:sp>
      <p:pic>
        <p:nvPicPr>
          <p:cNvPr id="5" name="Рисунок 4" descr="istoricheskaya retrospektiva 69">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8382000" y="0"/>
            <a:ext cx="3810000" cy="5305425"/>
          </a:xfrm>
          <a:prstGeom prst="rect">
            <a:avLst/>
          </a:prstGeom>
          <a:noFill/>
          <a:ln>
            <a:noFill/>
          </a:ln>
        </p:spPr>
      </p:pic>
      <p:pic>
        <p:nvPicPr>
          <p:cNvPr id="6" name="Рисунок 5" descr="istoricheskaya retrospektiva 70">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3810000" cy="2743200"/>
          </a:xfrm>
          <a:prstGeom prst="rect">
            <a:avLst/>
          </a:prstGeom>
          <a:noFill/>
          <a:ln>
            <a:noFill/>
          </a:ln>
        </p:spPr>
      </p:pic>
    </p:spTree>
    <p:extLst>
      <p:ext uri="{BB962C8B-B14F-4D97-AF65-F5344CB8AC3E}">
        <p14:creationId xmlns:p14="http://schemas.microsoft.com/office/powerpoint/2010/main" val="22499342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56585" y="-61150"/>
            <a:ext cx="9558195" cy="1938992"/>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Отличительной особенностью причесок 1960-х годов стали элегантные стрижки, имеющие геометрическую форму, а также модели с начесами, завитками и локонами. Приход на эстраду элегантной француженки </a:t>
            </a:r>
            <a:r>
              <a:rPr lang="ru-RU" sz="2400" b="1" i="1" dirty="0" err="1">
                <a:latin typeface="Times New Roman" panose="02020603050405020304" pitchFamily="18" charset="0"/>
                <a:cs typeface="Times New Roman" panose="02020603050405020304" pitchFamily="18" charset="0"/>
              </a:rPr>
              <a:t>Мирей</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Матье</a:t>
            </a:r>
            <a:r>
              <a:rPr lang="ru-RU" sz="2400" b="1" i="1" dirty="0">
                <a:latin typeface="Times New Roman" panose="02020603050405020304" pitchFamily="18" charset="0"/>
                <a:cs typeface="Times New Roman" panose="02020603050405020304" pitchFamily="18" charset="0"/>
              </a:rPr>
              <a:t> сделал очень модной прическу «</a:t>
            </a:r>
            <a:r>
              <a:rPr lang="ru-RU" sz="2400" b="1" i="1" dirty="0" err="1">
                <a:latin typeface="Times New Roman" panose="02020603050405020304" pitchFamily="18" charset="0"/>
                <a:cs typeface="Times New Roman" panose="02020603050405020304" pitchFamily="18" charset="0"/>
              </a:rPr>
              <a:t>сессон</a:t>
            </a:r>
            <a:r>
              <a:rPr lang="ru-RU" sz="2400" b="1" i="1" dirty="0">
                <a:latin typeface="Times New Roman" panose="02020603050405020304" pitchFamily="18" charset="0"/>
                <a:cs typeface="Times New Roman" panose="02020603050405020304" pitchFamily="18" charset="0"/>
              </a:rPr>
              <a:t>», которую полюбили советские женщины. </a:t>
            </a:r>
          </a:p>
        </p:txBody>
      </p:sp>
      <p:pic>
        <p:nvPicPr>
          <p:cNvPr id="3" name="Рисунок 2" descr="istoricheskaya retrospektiva 72">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9448800" y="0"/>
            <a:ext cx="2743200" cy="4140000"/>
          </a:xfrm>
          <a:prstGeom prst="rect">
            <a:avLst/>
          </a:prstGeom>
          <a:noFill/>
          <a:ln>
            <a:noFill/>
          </a:ln>
        </p:spPr>
      </p:pic>
      <p:pic>
        <p:nvPicPr>
          <p:cNvPr id="4" name="Рисунок 3" descr="istoricheskaya retrospektiva 74">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2718000"/>
            <a:ext cx="2743200" cy="4140000"/>
          </a:xfrm>
          <a:prstGeom prst="rect">
            <a:avLst/>
          </a:prstGeom>
          <a:noFill/>
          <a:ln>
            <a:noFill/>
          </a:ln>
        </p:spPr>
      </p:pic>
      <p:sp>
        <p:nvSpPr>
          <p:cNvPr id="6" name="Прямоугольник 5"/>
          <p:cNvSpPr/>
          <p:nvPr/>
        </p:nvSpPr>
        <p:spPr>
          <a:xfrm>
            <a:off x="2819401" y="3009102"/>
            <a:ext cx="6096000" cy="1200329"/>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В укладках 1980-х – 1990-х годов присутствуют элементы </a:t>
            </a:r>
            <a:r>
              <a:rPr lang="ru-RU" sz="2400" b="1" i="1" dirty="0" err="1">
                <a:latin typeface="Times New Roman" panose="02020603050405020304" pitchFamily="18" charset="0"/>
                <a:cs typeface="Times New Roman" panose="02020603050405020304" pitchFamily="18" charset="0"/>
              </a:rPr>
              <a:t>мелирования</a:t>
            </a:r>
            <a:r>
              <a:rPr lang="ru-RU" sz="2400" b="1" i="1"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градуирования</a:t>
            </a:r>
            <a:r>
              <a:rPr lang="ru-RU" sz="2400" b="1" i="1" dirty="0">
                <a:latin typeface="Times New Roman" panose="02020603050405020304" pitchFamily="18" charset="0"/>
                <a:cs typeface="Times New Roman" panose="02020603050405020304" pitchFamily="18" charset="0"/>
              </a:rPr>
              <a:t>, начесов, завивок.</a:t>
            </a:r>
          </a:p>
        </p:txBody>
      </p:sp>
      <p:pic>
        <p:nvPicPr>
          <p:cNvPr id="7" name="Рисунок 6" descr="istoricheskaya retrospektiva 76">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4987705" y="4354480"/>
            <a:ext cx="3810000" cy="2295525"/>
          </a:xfrm>
          <a:prstGeom prst="rect">
            <a:avLst/>
          </a:prstGeom>
          <a:noFill/>
          <a:ln>
            <a:noFill/>
          </a:ln>
        </p:spPr>
      </p:pic>
      <p:sp>
        <p:nvSpPr>
          <p:cNvPr id="8" name="Прямоугольник 7"/>
          <p:cNvSpPr/>
          <p:nvPr/>
        </p:nvSpPr>
        <p:spPr>
          <a:xfrm>
            <a:off x="56584" y="1822632"/>
            <a:ext cx="9316015" cy="830997"/>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Относительно тенденций мировой моды совсем неактуально выглядят популярные в 1970-х годах в СССР </a:t>
            </a:r>
            <a:r>
              <a:rPr lang="ru-RU" sz="2400" b="1" i="1" dirty="0" smtClean="0">
                <a:latin typeface="Times New Roman" panose="02020603050405020304" pitchFamily="18" charset="0"/>
                <a:cs typeface="Times New Roman" panose="02020603050405020304" pitchFamily="18" charset="0"/>
              </a:rPr>
              <a:t>различные</a:t>
            </a:r>
            <a:endParaRPr lang="ru-RU" sz="2400" b="1" i="1"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819401" y="2581085"/>
            <a:ext cx="3240824" cy="461665"/>
          </a:xfrm>
          <a:prstGeom prst="rect">
            <a:avLst/>
          </a:prstGeom>
        </p:spPr>
        <p:txBody>
          <a:bodyPr wrap="none">
            <a:spAutoFit/>
          </a:bodyPr>
          <a:lstStyle/>
          <a:p>
            <a:r>
              <a:rPr lang="ru-RU" sz="2400" b="1" i="1" dirty="0">
                <a:latin typeface="Times New Roman" panose="02020603050405020304" pitchFamily="18" charset="0"/>
                <a:cs typeface="Times New Roman" panose="02020603050405020304" pitchFamily="18" charset="0"/>
              </a:rPr>
              <a:t>модификации «ульев».</a:t>
            </a:r>
          </a:p>
        </p:txBody>
      </p:sp>
    </p:spTree>
    <p:extLst>
      <p:ext uri="{BB962C8B-B14F-4D97-AF65-F5344CB8AC3E}">
        <p14:creationId xmlns:p14="http://schemas.microsoft.com/office/powerpoint/2010/main" val="3941122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381117" y="694102"/>
            <a:ext cx="3419141" cy="584775"/>
          </a:xfrm>
          <a:prstGeom prst="rect">
            <a:avLst/>
          </a:prstGeom>
        </p:spPr>
        <p:txBody>
          <a:bodyPr wrap="none">
            <a:spAutoFit/>
          </a:bodyPr>
          <a:lstStyle/>
          <a:p>
            <a:r>
              <a:rPr lang="ru-RU" sz="3200" b="1" i="1" dirty="0" smtClean="0">
                <a:latin typeface="Times New Roman" panose="02020603050405020304" pitchFamily="18" charset="0"/>
                <a:cs typeface="Times New Roman" panose="02020603050405020304" pitchFamily="18" charset="0"/>
              </a:rPr>
              <a:t>Причёски России.</a:t>
            </a:r>
            <a:endParaRPr lang="ru-RU" sz="3200" b="1" i="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77976" y="1278877"/>
            <a:ext cx="6096000" cy="2308324"/>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Современная мода на стильный внешний вид и ухоженные волосы не </a:t>
            </a:r>
            <a:r>
              <a:rPr lang="ru-RU" sz="2400" b="1" i="1" dirty="0" smtClean="0">
                <a:latin typeface="Times New Roman" panose="02020603050405020304" pitchFamily="18" charset="0"/>
                <a:cs typeface="Times New Roman" panose="02020603050405020304" pitchFamily="18" charset="0"/>
              </a:rPr>
              <a:t>несёт </a:t>
            </a:r>
            <a:r>
              <a:rPr lang="ru-RU" sz="2400" b="1" i="1" dirty="0">
                <a:latin typeface="Times New Roman" panose="02020603050405020304" pitchFamily="18" charset="0"/>
                <a:cs typeface="Times New Roman" panose="02020603050405020304" pitchFamily="18" charset="0"/>
              </a:rPr>
              <a:t>строгих правил. Модные тенденции, пережив штормы запретов, наконец, </a:t>
            </a:r>
            <a:r>
              <a:rPr lang="ru-RU" sz="2400" b="1" i="1" dirty="0" err="1">
                <a:latin typeface="Times New Roman" panose="02020603050405020304" pitchFamily="18" charset="0"/>
                <a:cs typeface="Times New Roman" panose="02020603050405020304" pitchFamily="18" charset="0"/>
              </a:rPr>
              <a:t>устаканились</a:t>
            </a:r>
            <a:r>
              <a:rPr lang="ru-RU" sz="2400" b="1" i="1" dirty="0">
                <a:latin typeface="Times New Roman" panose="02020603050405020304" pitchFamily="18" charset="0"/>
                <a:cs typeface="Times New Roman" panose="02020603050405020304" pitchFamily="18" charset="0"/>
              </a:rPr>
              <a:t>. Казалось бы, должна наступить полная гармония. А ты как считаешь?</a:t>
            </a:r>
          </a:p>
        </p:txBody>
      </p:sp>
      <p:pic>
        <p:nvPicPr>
          <p:cNvPr id="10242" name="Picture 2" descr="Ð¿ÑÐ¸ÑÐµÑÐºÐ¸ Ð Ð¾ÑÑÐ¸Ð¸ ÑÐ¾ÑÐ¾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478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descr="https://img2.goodfon.com/original/6988x4229/5/e2/volosy-kudri-fon-makiyaz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p:spPr>
      </p:pic>
      <p:sp>
        <p:nvSpPr>
          <p:cNvPr id="4" name="Прямоугольник 3"/>
          <p:cNvSpPr/>
          <p:nvPr/>
        </p:nvSpPr>
        <p:spPr>
          <a:xfrm>
            <a:off x="3150377" y="418335"/>
            <a:ext cx="3494867" cy="923330"/>
          </a:xfrm>
          <a:prstGeom prst="rect">
            <a:avLst/>
          </a:prstGeom>
        </p:spPr>
        <p:txBody>
          <a:bodyPr wrap="none">
            <a:spAutoFit/>
          </a:bodyPr>
          <a:lstStyle/>
          <a:p>
            <a:pPr algn="ctr"/>
            <a:r>
              <a:rPr lang="ru-RU" sz="5400" b="1" dirty="0" smtClean="0">
                <a:latin typeface="Times New Roman" panose="02020603050405020304" pitchFamily="18" charset="0"/>
                <a:cs typeface="Times New Roman" panose="02020603050405020304" pitchFamily="18" charset="0"/>
              </a:rPr>
              <a:t>В Ы В О Д</a:t>
            </a:r>
            <a:endParaRPr lang="ru-RU" sz="54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14266" y="1759999"/>
            <a:ext cx="6584886" cy="4893647"/>
          </a:xfrm>
          <a:prstGeom prst="rect">
            <a:avLst/>
          </a:prstGeom>
        </p:spPr>
        <p:txBody>
          <a:bodyPr wrap="square">
            <a:spAutoFit/>
          </a:bodyPr>
          <a:lstStyle/>
          <a:p>
            <a:r>
              <a:rPr lang="ru-RU" sz="2400" b="1" i="1" dirty="0" smtClean="0">
                <a:latin typeface="Times New Roman" panose="02020603050405020304" pitchFamily="18" charset="0"/>
                <a:cs typeface="Times New Roman" panose="02020603050405020304" pitchFamily="18" charset="0"/>
              </a:rPr>
              <a:t>Причёска </a:t>
            </a:r>
            <a:r>
              <a:rPr lang="ru-RU" sz="2400" b="1" i="1" dirty="0">
                <a:latin typeface="Times New Roman" panose="02020603050405020304" pitchFamily="18" charset="0"/>
                <a:cs typeface="Times New Roman" panose="02020603050405020304" pitchFamily="18" charset="0"/>
              </a:rPr>
              <a:t>- это уложенные в </a:t>
            </a:r>
            <a:r>
              <a:rPr lang="ru-RU" sz="2400" b="1" i="1" dirty="0" smtClean="0">
                <a:latin typeface="Times New Roman" panose="02020603050405020304" pitchFamily="18" charset="0"/>
                <a:cs typeface="Times New Roman" panose="02020603050405020304" pitchFamily="18" charset="0"/>
              </a:rPr>
              <a:t>определённую </a:t>
            </a:r>
            <a:r>
              <a:rPr lang="ru-RU" sz="2400" b="1" i="1" dirty="0">
                <a:latin typeface="Times New Roman" panose="02020603050405020304" pitchFamily="18" charset="0"/>
                <a:cs typeface="Times New Roman" panose="02020603050405020304" pitchFamily="18" charset="0"/>
              </a:rPr>
              <a:t>форму, завитые различными способами волосы. Каждая эпоха вносила в развитие парикмахерского искусства что-то </a:t>
            </a:r>
            <a:r>
              <a:rPr lang="ru-RU" sz="2400" b="1" i="1" dirty="0" smtClean="0">
                <a:latin typeface="Times New Roman" panose="02020603050405020304" pitchFamily="18" charset="0"/>
                <a:cs typeface="Times New Roman" panose="02020603050405020304" pitchFamily="18" charset="0"/>
              </a:rPr>
              <a:t>своё, </a:t>
            </a:r>
            <a:r>
              <a:rPr lang="ru-RU" sz="2400" b="1" i="1" dirty="0">
                <a:latin typeface="Times New Roman" panose="02020603050405020304" pitchFamily="18" charset="0"/>
                <a:cs typeface="Times New Roman" panose="02020603050405020304" pitchFamily="18" charset="0"/>
              </a:rPr>
              <a:t>новое. Но само по себе оно всегда находилось в прямой зависимости от общего состояния экономики и культуры народов. Чем выше культура народа, чем богаче его вкус и разнообразней потребности, тем выше уровень парикмахерского искусства. </a:t>
            </a:r>
            <a:r>
              <a:rPr lang="ru-RU" sz="2400" b="1" i="1" dirty="0" smtClean="0">
                <a:latin typeface="Times New Roman" panose="02020603050405020304" pitchFamily="18" charset="0"/>
                <a:cs typeface="Times New Roman" panose="02020603050405020304" pitchFamily="18" charset="0"/>
              </a:rPr>
              <a:t>Причёска-это </a:t>
            </a:r>
            <a:r>
              <a:rPr lang="ru-RU" sz="2400" b="1" i="1" dirty="0">
                <a:latin typeface="Times New Roman" panose="02020603050405020304" pitchFamily="18" charset="0"/>
                <a:cs typeface="Times New Roman" panose="02020603050405020304" pitchFamily="18" charset="0"/>
              </a:rPr>
              <a:t>важный атрибут каждого человека. Ведь </a:t>
            </a:r>
            <a:r>
              <a:rPr lang="ru-RU" sz="2400" b="1" i="1" dirty="0" smtClean="0">
                <a:latin typeface="Times New Roman" panose="02020603050405020304" pitchFamily="18" charset="0"/>
                <a:cs typeface="Times New Roman" panose="02020603050405020304" pitchFamily="18" charset="0"/>
              </a:rPr>
              <a:t>причёска </a:t>
            </a:r>
            <a:r>
              <a:rPr lang="ru-RU" sz="2400" b="1" i="1" dirty="0">
                <a:latin typeface="Times New Roman" panose="02020603050405020304" pitchFamily="18" charset="0"/>
                <a:cs typeface="Times New Roman" panose="02020603050405020304" pitchFamily="18" charset="0"/>
              </a:rPr>
              <a:t>может сказать всё о солидности данной персоны. </a:t>
            </a:r>
          </a:p>
        </p:txBody>
      </p:sp>
    </p:spTree>
    <p:extLst>
      <p:ext uri="{BB962C8B-B14F-4D97-AF65-F5344CB8AC3E}">
        <p14:creationId xmlns:p14="http://schemas.microsoft.com/office/powerpoint/2010/main" val="25923602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descr="https://img3.goodfon.ru/original/3994x2963/7/d1/lico-makiyazh-devushka-lepestk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
        <p:nvSpPr>
          <p:cNvPr id="2" name="Прямоугольник 1"/>
          <p:cNvSpPr/>
          <p:nvPr/>
        </p:nvSpPr>
        <p:spPr>
          <a:xfrm>
            <a:off x="6631949" y="668848"/>
            <a:ext cx="4044697" cy="584775"/>
          </a:xfrm>
          <a:prstGeom prst="rect">
            <a:avLst/>
          </a:prstGeom>
        </p:spPr>
        <p:txBody>
          <a:bodyPr wrap="none">
            <a:spAutoFit/>
          </a:bodyPr>
          <a:lstStyle/>
          <a:p>
            <a:r>
              <a:rPr lang="ru-RU"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Список </a:t>
            </a:r>
            <a:r>
              <a:rPr lang="ru-RU"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литературы</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endParaRPr lang="ru-RU"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6053750" y="2507247"/>
            <a:ext cx="6138249" cy="4427879"/>
          </a:xfrm>
          <a:prstGeom prst="rect">
            <a:avLst/>
          </a:prstGeom>
        </p:spPr>
        <p:txBody>
          <a:bodyPr wrap="square">
            <a:spAutoFit/>
          </a:bodyPr>
          <a:lstStyle/>
          <a:p>
            <a:pPr>
              <a:lnSpc>
                <a:spcPct val="115000"/>
              </a:lnSpc>
              <a:spcAft>
                <a:spcPts val="1000"/>
              </a:spcAft>
            </a:pPr>
            <a:r>
              <a:rPr lang="en-US" sz="2400" b="1" i="1"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1.http</a:t>
            </a:r>
            <a:r>
              <a:rPr lang="en-US" sz="2400" b="1"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://www.hairwiki.ru/istoriya-pricheski/</a:t>
            </a:r>
          </a:p>
          <a:p>
            <a:pPr>
              <a:lnSpc>
                <a:spcPct val="115000"/>
              </a:lnSpc>
              <a:spcAft>
                <a:spcPts val="1000"/>
              </a:spcAft>
            </a:pPr>
            <a:r>
              <a:rPr lang="en-US" sz="2400" b="1" i="1"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https://womanmirror.ru/volosy/drevnie-pricheski-znakomisya-so-starinnymi-ukladkami.html</a:t>
            </a:r>
          </a:p>
          <a:p>
            <a:pPr>
              <a:lnSpc>
                <a:spcPct val="115000"/>
              </a:lnSpc>
              <a:spcAft>
                <a:spcPts val="1000"/>
              </a:spcAft>
            </a:pPr>
            <a:r>
              <a:rPr lang="en-US" sz="2400" b="1" i="1"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3.http</a:t>
            </a:r>
            <a:r>
              <a:rPr lang="en-US" sz="2400" b="1"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://fb.ru/article/322981/indiyskie-pricheski-istoriya-opisanie-sovetyi</a:t>
            </a:r>
          </a:p>
          <a:p>
            <a:pPr>
              <a:lnSpc>
                <a:spcPct val="115000"/>
              </a:lnSpc>
              <a:spcAft>
                <a:spcPts val="1000"/>
              </a:spcAft>
            </a:pPr>
            <a:r>
              <a:rPr lang="en-US" sz="2400" b="1" i="1"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4.https</a:t>
            </a:r>
            <a:r>
              <a:rPr lang="en-US" sz="2400" b="1"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://skarletta.ru/pricheski-v-raznye-epoxi/</a:t>
            </a:r>
          </a:p>
          <a:p>
            <a:pPr>
              <a:lnSpc>
                <a:spcPct val="115000"/>
              </a:lnSpc>
              <a:spcAft>
                <a:spcPts val="1000"/>
              </a:spcAft>
            </a:pPr>
            <a:r>
              <a:rPr lang="en-US" sz="2400" b="1" i="1"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5.https</a:t>
            </a:r>
            <a:r>
              <a:rPr lang="en-US" sz="2400" b="1"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://yandex.ru/images/search?text=</a:t>
            </a:r>
            <a:r>
              <a:rPr lang="ru-RU" sz="2400" b="1"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причёски%20неповского%20стиля&amp;</a:t>
            </a:r>
            <a:r>
              <a:rPr lang="en-US" sz="2400" b="1" i="1" dirty="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lr</a:t>
            </a:r>
            <a:r>
              <a:rPr lang="en-US" sz="2400" b="1"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=15</a:t>
            </a:r>
          </a:p>
        </p:txBody>
      </p:sp>
    </p:spTree>
    <p:extLst>
      <p:ext uri="{BB962C8B-B14F-4D97-AF65-F5344CB8AC3E}">
        <p14:creationId xmlns:p14="http://schemas.microsoft.com/office/powerpoint/2010/main" val="1487816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04800"/>
            <a:ext cx="4934403" cy="6278642"/>
          </a:xfrm>
          <a:prstGeom prst="rect">
            <a:avLst/>
          </a:prstGeom>
        </p:spPr>
        <p:txBody>
          <a:bodyPr wrap="square">
            <a:spAutoFit/>
          </a:bodyPr>
          <a:lstStyle/>
          <a:p>
            <a:r>
              <a:rPr lang="ru-RU" sz="2400" b="1" cap="all" dirty="0">
                <a:solidFill>
                  <a:srgbClr val="FFFFFF"/>
                </a:solidFill>
                <a:latin typeface="Times New Roman" panose="02020603050405020304" pitchFamily="18" charset="0"/>
                <a:cs typeface="Times New Roman" panose="02020603050405020304" pitchFamily="18" charset="0"/>
              </a:rPr>
              <a:t>ПРИЧЁСКА В ПЕРВОБЫТНОМ ОБЩЕСТВЕ</a:t>
            </a:r>
          </a:p>
          <a:p>
            <a:r>
              <a:rPr lang="ru-RU" sz="2400" b="1" i="1" dirty="0">
                <a:solidFill>
                  <a:srgbClr val="FFFAF4"/>
                </a:solidFill>
                <a:latin typeface="Times New Roman" panose="02020603050405020304" pitchFamily="18" charset="0"/>
                <a:cs typeface="Times New Roman" panose="02020603050405020304" pitchFamily="18" charset="0"/>
              </a:rPr>
              <a:t>Первобытных людей обычно представляют косматыми «дикарями», но это едва ли соответствует </a:t>
            </a:r>
            <a:r>
              <a:rPr lang="ru-RU" sz="2400" b="1" i="1" dirty="0" smtClean="0">
                <a:solidFill>
                  <a:srgbClr val="FFFAF4"/>
                </a:solidFill>
                <a:latin typeface="Times New Roman" panose="02020603050405020304" pitchFamily="18" charset="0"/>
                <a:cs typeface="Times New Roman" panose="02020603050405020304" pitchFamily="18" charset="0"/>
              </a:rPr>
              <a:t>истине. Даже </a:t>
            </a:r>
            <a:r>
              <a:rPr lang="ru-RU" sz="2400" b="1" i="1" dirty="0">
                <a:solidFill>
                  <a:srgbClr val="FFFAF4"/>
                </a:solidFill>
                <a:latin typeface="Times New Roman" panose="02020603050405020304" pitchFamily="18" charset="0"/>
                <a:cs typeface="Times New Roman" panose="02020603050405020304" pitchFamily="18" charset="0"/>
              </a:rPr>
              <a:t>в погребениях охотников на мамонтов, живших почти 40 тыс. лет назад, археологи находят костяные гребни.</a:t>
            </a:r>
          </a:p>
          <a:p>
            <a:r>
              <a:rPr lang="ru-RU" sz="2400" b="1" i="1" dirty="0">
                <a:solidFill>
                  <a:srgbClr val="FFFAF4"/>
                </a:solidFill>
                <a:latin typeface="Times New Roman" panose="02020603050405020304" pitchFamily="18" charset="0"/>
                <a:cs typeface="Times New Roman" panose="02020603050405020304" pitchFamily="18" charset="0"/>
              </a:rPr>
              <a:t>А </a:t>
            </a:r>
            <a:r>
              <a:rPr lang="ru-RU" sz="2400" b="1" i="1" dirty="0" smtClean="0">
                <a:solidFill>
                  <a:srgbClr val="FFFAF4"/>
                </a:solidFill>
                <a:latin typeface="Times New Roman" panose="02020603050405020304" pitchFamily="18" charset="0"/>
                <a:cs typeface="Times New Roman" panose="02020603050405020304" pitchFamily="18" charset="0"/>
              </a:rPr>
              <a:t>причёски </a:t>
            </a:r>
            <a:r>
              <a:rPr lang="ru-RU" sz="2400" b="1" i="1" dirty="0">
                <a:solidFill>
                  <a:srgbClr val="FFFAF4"/>
                </a:solidFill>
                <a:latin typeface="Times New Roman" panose="02020603050405020304" pitchFamily="18" charset="0"/>
                <a:cs typeface="Times New Roman" panose="02020603050405020304" pitchFamily="18" charset="0"/>
              </a:rPr>
              <a:t>женщин, скульптурные изображения которых найдены на палеолитических стоянках Мальта, Буреть, </a:t>
            </a:r>
            <a:r>
              <a:rPr lang="ru-RU" sz="2400" b="1" i="1" dirty="0" err="1">
                <a:solidFill>
                  <a:srgbClr val="FFFAF4"/>
                </a:solidFill>
                <a:latin typeface="Times New Roman" panose="02020603050405020304" pitchFamily="18" charset="0"/>
                <a:cs typeface="Times New Roman" panose="02020603050405020304" pitchFamily="18" charset="0"/>
              </a:rPr>
              <a:t>Виллендорф</a:t>
            </a:r>
            <a:r>
              <a:rPr lang="ru-RU" sz="2400" b="1" i="1" dirty="0">
                <a:solidFill>
                  <a:srgbClr val="FFFAF4"/>
                </a:solidFill>
                <a:latin typeface="Times New Roman" panose="02020603050405020304" pitchFamily="18" charset="0"/>
                <a:cs typeface="Times New Roman" panose="02020603050405020304" pitchFamily="18" charset="0"/>
              </a:rPr>
              <a:t>, выглядят просто роскошно.</a:t>
            </a:r>
          </a:p>
          <a:p>
            <a:endParaRPr lang="ru-RU" b="0" i="1" dirty="0">
              <a:solidFill>
                <a:srgbClr val="FFFAF4"/>
              </a:solidFill>
              <a:effectLst/>
              <a:latin typeface="Georgia" panose="02040502050405020303" pitchFamily="18" charset="0"/>
            </a:endParaRPr>
          </a:p>
        </p:txBody>
      </p:sp>
      <p:pic>
        <p:nvPicPr>
          <p:cNvPr id="1036" name="Picture 12" descr="https://fs01.infourok.ru/images/doc/97/115997/img20.jpg"/>
          <p:cNvPicPr>
            <a:picLocks noChangeAspect="1" noChangeArrowheads="1"/>
          </p:cNvPicPr>
          <p:nvPr/>
        </p:nvPicPr>
        <p:blipFill rotWithShape="1">
          <a:blip r:embed="rId2">
            <a:extLst>
              <a:ext uri="{28A0092B-C50C-407E-A947-70E740481C1C}">
                <a14:useLocalDpi xmlns:a14="http://schemas.microsoft.com/office/drawing/2010/main" val="0"/>
              </a:ext>
            </a:extLst>
          </a:blip>
          <a:srcRect t="3640" r="16939" b="3144"/>
          <a:stretch/>
        </p:blipFill>
        <p:spPr bwMode="auto">
          <a:xfrm>
            <a:off x="4934404" y="304800"/>
            <a:ext cx="7257596" cy="588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534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594"/>
            <a:ext cx="12193057" cy="6858594"/>
          </a:xfrm>
          <a:prstGeom prst="rect">
            <a:avLst/>
          </a:prstGeom>
        </p:spPr>
      </p:pic>
      <p:sp>
        <p:nvSpPr>
          <p:cNvPr id="4" name="Прямоугольник 3"/>
          <p:cNvSpPr/>
          <p:nvPr/>
        </p:nvSpPr>
        <p:spPr>
          <a:xfrm>
            <a:off x="1028700" y="831807"/>
            <a:ext cx="9802368" cy="60261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453896" y="831807"/>
            <a:ext cx="8951976" cy="98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810512" y="502920"/>
            <a:ext cx="78729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bg1"/>
                </a:solidFill>
                <a:latin typeface="Times New Roman" panose="02020603050405020304" pitchFamily="18" charset="0"/>
                <a:cs typeface="Times New Roman" panose="02020603050405020304" pitchFamily="18" charset="0"/>
              </a:rPr>
              <a:t>Причёски древней Руси</a:t>
            </a:r>
            <a:endParaRPr lang="ru-RU" sz="4400" b="1" dirty="0">
              <a:solidFill>
                <a:schemeClr val="bg1"/>
              </a:solidFill>
              <a:latin typeface="Times New Roman" panose="02020603050405020304" pitchFamily="18" charset="0"/>
              <a:cs typeface="Times New Roman" panose="02020603050405020304" pitchFamily="18" charset="0"/>
            </a:endParaRPr>
          </a:p>
        </p:txBody>
      </p:sp>
      <p:pic>
        <p:nvPicPr>
          <p:cNvPr id="15362" name="Picture 2" descr="https://soroka.me/image/data/blog/2013/noyabr/russian-antique-lewelry/russian-antique-lewelry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64" y="1746207"/>
            <a:ext cx="3492500" cy="481266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ds04.infourok.ru/uploads/ex/06f7/000ec07e-e8a394c9/img23.jpg"/>
          <p:cNvPicPr>
            <a:picLocks noChangeAspect="1" noChangeArrowheads="1"/>
          </p:cNvPicPr>
          <p:nvPr/>
        </p:nvPicPr>
        <p:blipFill rotWithShape="1">
          <a:blip r:embed="rId4">
            <a:extLst>
              <a:ext uri="{28A0092B-C50C-407E-A947-70E740481C1C}">
                <a14:useLocalDpi xmlns:a14="http://schemas.microsoft.com/office/drawing/2010/main" val="0"/>
              </a:ext>
            </a:extLst>
          </a:blip>
          <a:srcRect l="4349" t="6925" r="2442" b="17849"/>
          <a:stretch/>
        </p:blipFill>
        <p:spPr bwMode="auto">
          <a:xfrm>
            <a:off x="3576150" y="1489224"/>
            <a:ext cx="8523112" cy="515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06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45066" y="923472"/>
            <a:ext cx="6096000" cy="5262979"/>
          </a:xfrm>
          <a:prstGeom prst="rect">
            <a:avLst/>
          </a:prstGeom>
        </p:spPr>
        <p:txBody>
          <a:bodyPr>
            <a:spAutoFit/>
          </a:bodyPr>
          <a:lstStyle/>
          <a:p>
            <a:r>
              <a:rPr lang="ru-RU" sz="2400" b="1" i="1" dirty="0">
                <a:latin typeface="Times New Roman" panose="02020603050405020304" pitchFamily="18" charset="0"/>
                <a:cs typeface="Times New Roman" panose="02020603050405020304" pitchFamily="18" charset="0"/>
              </a:rPr>
              <a:t>Обнаруженные археологами гребни и другие предметы, используемые парикмахерами, свидетельствуют о том, что уходу за волосами у славян уделялось довольно много внимания. Замужние женщины носили собранные пучки, спрятанные под платок, у девушек были распущенные волосы, иногда с челкой или заплетенные в косы с повязками. У мужчин прически были длинные, спускающиеся на плечи волосы, и искусственно завитые усы. На Руси мужчины всегда носили полу длинные волосы, закрывающие затылок. </a:t>
            </a:r>
          </a:p>
        </p:txBody>
      </p:sp>
      <p:sp>
        <p:nvSpPr>
          <p:cNvPr id="4" name="Багетная рамка 3"/>
          <p:cNvSpPr/>
          <p:nvPr/>
        </p:nvSpPr>
        <p:spPr>
          <a:xfrm>
            <a:off x="745066" y="100512"/>
            <a:ext cx="5303746" cy="822960"/>
          </a:xfrm>
          <a:prstGeom prst="bevel">
            <a:avLst/>
          </a:prstGeom>
          <a:solidFill>
            <a:srgbClr val="0070C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500" b="1" dirty="0" smtClean="0">
                <a:latin typeface="Times New Roman" panose="02020603050405020304" pitchFamily="18" charset="0"/>
                <a:ea typeface="Tahoma" panose="020B0604030504040204" pitchFamily="34" charset="0"/>
                <a:cs typeface="Times New Roman" panose="02020603050405020304" pitchFamily="18" charset="0"/>
              </a:rPr>
              <a:t>Р  У  С  Ь</a:t>
            </a:r>
            <a:endParaRPr lang="ru-RU" sz="55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388" name="Picture 4" descr="https://img-fotki.yandex.ru/get/60682/86441892.b28/0_12d5ec_8a770845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688" y="0"/>
            <a:ext cx="55443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90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24089" y="381338"/>
            <a:ext cx="6096000" cy="6001643"/>
          </a:xfrm>
          <a:prstGeom prst="rect">
            <a:avLst/>
          </a:prstGeom>
        </p:spPr>
        <p:txBody>
          <a:bodyPr>
            <a:spAutoFit/>
          </a:bodyPr>
          <a:lstStyle/>
          <a:p>
            <a:r>
              <a:rPr lang="ru-RU" sz="2400" b="1" i="1" dirty="0" smtClean="0">
                <a:latin typeface="Times New Roman" panose="02020603050405020304" pitchFamily="18" charset="0"/>
                <a:cs typeface="Times New Roman" panose="02020603050405020304" pitchFamily="18" charset="0"/>
              </a:rPr>
              <a:t>Расчёсывали </a:t>
            </a:r>
            <a:r>
              <a:rPr lang="ru-RU" sz="2400" b="1" i="1" dirty="0">
                <a:latin typeface="Times New Roman" panose="02020603050405020304" pitchFamily="18" charset="0"/>
                <a:cs typeface="Times New Roman" panose="02020603050405020304" pitchFamily="18" charset="0"/>
              </a:rPr>
              <a:t>волосы в виде шапок, во все стороны от макушки. Коротко остриженные волосы считаются признаками рабства. Бороды отращивали смолоду, начиная от </a:t>
            </a:r>
            <a:r>
              <a:rPr lang="ru-RU" sz="2400" b="1" i="1" dirty="0" smtClean="0">
                <a:latin typeface="Times New Roman" panose="02020603050405020304" pitchFamily="18" charset="0"/>
                <a:cs typeface="Times New Roman" panose="02020603050405020304" pitchFamily="18" charset="0"/>
              </a:rPr>
              <a:t>щёк</a:t>
            </a:r>
            <a:r>
              <a:rPr lang="ru-RU" sz="2400" b="1" i="1" dirty="0">
                <a:latin typeface="Times New Roman" panose="02020603050405020304" pitchFamily="18" charset="0"/>
                <a:cs typeface="Times New Roman" panose="02020603050405020304" pitchFamily="18" charset="0"/>
              </a:rPr>
              <a:t>, формы были самыми разнообразными: двойными, клиновидными. Усы тоже отращивали и спускали вниз в бороду. Издавна существовал обычай, что замужние женщины должны были прикрывать волосы, а простоволосыми могли ходить только девочки. Ленты и тесьмы являлись девичьими головными уборами, у богатых женщин были </a:t>
            </a:r>
            <a:r>
              <a:rPr lang="ru-RU" sz="2400" b="1" i="1" dirty="0" smtClean="0">
                <a:latin typeface="Times New Roman" panose="02020603050405020304" pitchFamily="18" charset="0"/>
                <a:cs typeface="Times New Roman" panose="02020603050405020304" pitchFamily="18" charset="0"/>
              </a:rPr>
              <a:t>шёлковые </a:t>
            </a:r>
            <a:r>
              <a:rPr lang="ru-RU" sz="2400" b="1" i="1" dirty="0">
                <a:latin typeface="Times New Roman" panose="02020603050405020304" pitchFamily="18" charset="0"/>
                <a:cs typeface="Times New Roman" panose="02020603050405020304" pitchFamily="18" charset="0"/>
              </a:rPr>
              <a:t>повязки, вышитые узорами, иногда ленту мог заменять широкий обруч.</a:t>
            </a:r>
          </a:p>
        </p:txBody>
      </p:sp>
      <p:pic>
        <p:nvPicPr>
          <p:cNvPr id="17410" name="Picture 2" descr="ÐÑÐ¸ÑÐµÑÐºÐ¸-ÑÑÑÐ°Ð½-Ð´ÑÐµÐ²Ð½ÐµÐ³Ð¾-Ð¼Ð¸ÑÐ°-11"/>
          <p:cNvPicPr>
            <a:picLocks noChangeAspect="1" noChangeArrowheads="1"/>
          </p:cNvPicPr>
          <p:nvPr/>
        </p:nvPicPr>
        <p:blipFill rotWithShape="1">
          <a:blip r:embed="rId2">
            <a:extLst>
              <a:ext uri="{28A0092B-C50C-407E-A947-70E740481C1C}">
                <a14:useLocalDpi xmlns:a14="http://schemas.microsoft.com/office/drawing/2010/main" val="0"/>
              </a:ext>
            </a:extLst>
          </a:blip>
          <a:srcRect r="49477"/>
          <a:stretch/>
        </p:blipFill>
        <p:spPr bwMode="auto">
          <a:xfrm>
            <a:off x="9415018" y="0"/>
            <a:ext cx="2776982" cy="3438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pptcloud3.ams3.digitaloceanspaces.com/slides/pics/003/537/588/original/Slide13.jpg?1494913209"/>
          <p:cNvPicPr/>
          <p:nvPr/>
        </p:nvPicPr>
        <p:blipFill rotWithShape="1">
          <a:blip r:embed="rId3">
            <a:extLst>
              <a:ext uri="{28A0092B-C50C-407E-A947-70E740481C1C}">
                <a14:useLocalDpi xmlns:a14="http://schemas.microsoft.com/office/drawing/2010/main" val="0"/>
              </a:ext>
            </a:extLst>
          </a:blip>
          <a:srcRect l="12509" t="14753" r="21584" b="4201"/>
          <a:stretch/>
        </p:blipFill>
        <p:spPr bwMode="auto">
          <a:xfrm>
            <a:off x="9415018" y="3437999"/>
            <a:ext cx="2776982" cy="343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8234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1646</TotalTime>
  <Words>3865</Words>
  <Application>Microsoft Office PowerPoint</Application>
  <PresentationFormat>Широкоэкранный</PresentationFormat>
  <Paragraphs>123</Paragraphs>
  <Slides>54</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54</vt:i4>
      </vt:variant>
    </vt:vector>
  </HeadingPairs>
  <TitlesOfParts>
    <vt:vector size="61" baseType="lpstr">
      <vt:lpstr>Calibri</vt:lpstr>
      <vt:lpstr>Century Gothic</vt:lpstr>
      <vt:lpstr>Georgia</vt:lpstr>
      <vt:lpstr>Tahoma</vt:lpstr>
      <vt:lpstr>Times New Roman</vt:lpstr>
      <vt:lpstr>Wingdings 3</vt:lpstr>
      <vt:lpstr>Сектор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Денис Моисеев</dc:creator>
  <cp:lastModifiedBy>Денис Моисеев</cp:lastModifiedBy>
  <cp:revision>201</cp:revision>
  <dcterms:created xsi:type="dcterms:W3CDTF">2018-11-21T09:58:18Z</dcterms:created>
  <dcterms:modified xsi:type="dcterms:W3CDTF">2018-11-26T16:00:21Z</dcterms:modified>
</cp:coreProperties>
</file>