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E7DB4-9DFD-45D9-8FFB-4FFC3E603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1303-1133-4AF6-975E-7C8F31C0D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CA3F-4B7E-4896-B453-BB38981B2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737C3-EFF5-427E-97BB-B2E87A5F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B0BC-7196-4D1B-82FF-75AFA253E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CC89-74E9-4DAB-80ED-BB9010FAB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C435B-62E0-43AB-86E6-B444EE43D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4606-9FA4-4CF6-A6CB-0B85765BF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B4BEB-41DE-434A-8DF9-8B516A19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6C5F7-708C-4B31-8833-3654A29E5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58BEE-56F0-4DA2-9B28-DAF84C4BC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5370E2-1A27-4E5C-B5AD-60CF88C42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E2CF2A5-C711-4201-8629-F9EBBD1A571F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E1D5F-EAC1-40C9-BA8C-E1470C7D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1"/>
            <a:ext cx="7918648" cy="269173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Предметно-развивающая среда в средней группе детского сада в рамках ФГОС. 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Выполнила воспитатель: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Горская </a:t>
            </a:r>
            <a:r>
              <a:rPr lang="ru-RU" dirty="0" smtClean="0">
                <a:solidFill>
                  <a:srgbClr val="002060"/>
                </a:solidFill>
              </a:rPr>
              <a:t>Н.А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Направление: Речевое развитие.</a:t>
            </a:r>
            <a:endParaRPr lang="ru-RU" dirty="0"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Центр «Мир книги»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  играет существенную роль в формировании у детей интереса и любви к художественной литературе. В этом уголке ребенок имеет возможность самостоятельно, по своему вкусу выбрать книгу и спокойно рассмотреть ее с яркими иллюстрациями.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464496" cy="295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Направление: Познавательное развитие.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684784"/>
          </a:xfrm>
        </p:spPr>
        <p:txBody>
          <a:bodyPr/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Центр опытно-экспериментальной деятельности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   В нем находится материал, для осуществления опытной деятельности:  лупы, колбы, мерные стаканчики, воронки, песочные часы, грунт, камни, семена, крупы и т. Наши маленькие «почемучки» проводят несложные опыты,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определяют  свойства различных  природных материалов.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365104"/>
            <a:ext cx="213470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274910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2722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Центр «Природы» 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включает в себя экологическую деятельность. В данном уголке содержатся различные виды комнатных растений, на которых удобно демонстрировать видоизменения частей растения, инструменты по уходу за этими растениями: палочки для рыхления, пульверизатор, лейки и др.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196568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0029" y="1975881"/>
            <a:ext cx="4056267" cy="33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2304256"/>
          </a:xfrm>
        </p:spPr>
        <p:txBody>
          <a:bodyPr/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«Строительный» (конструктивный) центр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 хоть и сосредоточен на одном месте и занимает немного пространства, он достаточно мобилен. Практичность его состоит в том, что с содержанием строительного уголка (конструктор различного вида, крупный и мелкий конструктор) можно перемещаться в любое место группы и организовывать данную деятельность. </a:t>
            </a:r>
          </a:p>
          <a:p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096344" cy="422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372093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232248"/>
          </a:xfrm>
        </p:spPr>
        <p:txBody>
          <a:bodyPr/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Центр «Дидактических игр» (игротека)</a:t>
            </a:r>
          </a:p>
          <a:p>
            <a:pPr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Центр  решает следующие задачи: целенаправленное формирование у детей интереса к элементарной математической деятельности, воспитание у детей потребности занимать свое свободное время не только интересными, но и требующими умственного напряжения, интеллектуального усилия играми. 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518541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3096344" cy="24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159" y="4005064"/>
            <a:ext cx="350628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Направление: Социально-личностное развитие.</a:t>
            </a:r>
            <a:endParaRPr lang="ru-RU" dirty="0"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Игра - основной вид деятельности наших детей. Яркий, насыщенный игровой центр создает условия для творческой деятельности , развивает их фантазию, формирует игровые навыки и умения, воспитывает дружеское взаимоотношение между детьми. В свободном доступе для детей находятся атрибуты для зарождающихся в этом возрасте сюжетно- ролевых игр: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1800200" cy="338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27584" y="5589240"/>
            <a:ext cx="137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Уголок</a:t>
            </a:r>
          </a:p>
          <a:p>
            <a:pPr algn="ctr"/>
            <a:r>
              <a:rPr lang="ru-RU" dirty="0" smtClean="0"/>
              <a:t> дежурства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84984"/>
            <a:ext cx="319028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16016" y="5805264"/>
            <a:ext cx="107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Магазин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52936"/>
            <a:ext cx="274676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948264" y="458112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Семья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2880320" cy="345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03648" y="3501008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Доктор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561331"/>
            <a:ext cx="3141616" cy="36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16216" y="3717032"/>
            <a:ext cx="196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Парикмахерская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73016"/>
            <a:ext cx="2520280" cy="269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63888" y="5877272"/>
            <a:ext cx="209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Уголок уединения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29867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1"/>
            <a:ext cx="2279282" cy="46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51920" y="692696"/>
            <a:ext cx="203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ТЕТРАЛИЗАЦИЯ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44844"/>
            <a:ext cx="3610994" cy="276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71600" y="5733256"/>
            <a:ext cx="235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Музыкальный уголок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312368" cy="44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79712" y="620688"/>
            <a:ext cx="143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Уголок ПДД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Гараж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46746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88024" y="3068960"/>
            <a:ext cx="23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Уголок патриотизма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Направление: физическое развитие.</a:t>
            </a:r>
            <a:endParaRPr lang="ru-RU" dirty="0"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736304" cy="391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2103218" cy="42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6160" y="1632740"/>
            <a:ext cx="2354312" cy="459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Предметно-развивающая среда в ДОУ.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625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Особо актуально на сегодняшний день стоит вопрос организации предметно-развивающей среды ДОУ. Это связано с введением Федерального государственного образовательного стандарта (ФГОС) к структуре основной общеобразовательной программы дошкольного образования.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В соответствии с ФГОС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воспитанников. Решение программных образовательных задач предусматривается не только в совместной деятельности взрослого и детей, но и в самостоятельной деятельности детей, а также при проведении режимных моментов.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Всем известно, что основной формой работы с дошкольниками и ведущим видом деятельности детей является игра. Именно поэтому мы воспитатели испытываем повышенный интерес к обновлению предметно-развивающей среды ДОУ. 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Спасибо за внимание</a:t>
            </a:r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!</a:t>
            </a:r>
            <a:endParaRPr lang="ru-RU" sz="8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Что такое предметно - развивающая среда? (Терминология</a:t>
            </a:r>
            <a:r>
              <a:rPr lang="ru-RU" dirty="0" smtClean="0">
                <a:solidFill>
                  <a:srgbClr val="0070C0"/>
                </a:solidFill>
              </a:rPr>
              <a:t>) 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b="1" dirty="0" smtClean="0"/>
              <a:t>Среда развития ребёнка в структуре ФГОС</a:t>
            </a:r>
            <a:r>
              <a:rPr lang="ru-RU" sz="2800" dirty="0" smtClean="0"/>
              <a:t>– это комплекс материально-технических, санитарно -гигиенических, социально- бытовых, общественных, эргономических, эстетических, психолого-педагогических , духовных условий, обеспечивающих организацию жизни детей и взрослых в ДОУ. 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Факторы, которые следует учитывать при организации ПРС.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1800" dirty="0" smtClean="0"/>
              <a:t>Следует всячески ограждать детей от отрицательного влияния игрушек, которые: провоцируют ребенка на агрессивные действия и вызывают проявление жестокости, провоцируют игровые сюжеты, связанные с безнравственностью и насилием, выходящим за компетенцию детского возраста.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1800" dirty="0" smtClean="0"/>
              <a:t>Антропометрические факторы, обеспечивающие соответствие </a:t>
            </a:r>
            <a:r>
              <a:rPr lang="ru-RU" sz="1800" dirty="0" err="1" smtClean="0"/>
              <a:t>росто-возрасных</a:t>
            </a:r>
            <a:r>
              <a:rPr lang="ru-RU" sz="1800" dirty="0" smtClean="0"/>
              <a:t> характеристик параметрам предметной развивающей среды. Мебель должна находиться в соответствии с требованиями </a:t>
            </a:r>
            <a:r>
              <a:rPr lang="ru-RU" sz="1800" dirty="0" err="1" smtClean="0"/>
              <a:t>САНПиН</a:t>
            </a:r>
            <a:r>
              <a:rPr lang="ru-RU" sz="1800" dirty="0" smtClean="0"/>
              <a:t> и ФГОС 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Предметная развивающая среда должна способствовать реализации образовательных областей в образовательном процессе, включающем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400" dirty="0" smtClean="0"/>
              <a:t>1) совместную партнерскую деятельность взрослого и детей;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400" dirty="0" smtClean="0"/>
              <a:t>2) свободную самостоятельную деятельность самих детей в условиях созданной педагогами предметной развивающей образовательной среды, обеспечивающей выбор каждым ребенком деятельности по интересам и позволяющей ему взаимодействовать со сверстниками или действовать индивидуально.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Предметно – пространственная развивающая среда должна организовываться с учётом требований ФГОС, где чётко прослеживаются все пять образовательных областей: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/>
              <a:t>1) социально-коммуникативная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/>
              <a:t>2) познавательная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/>
              <a:t>3) речевая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/>
              <a:t>4) художественно-эстетическая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/>
              <a:t>5) физическая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Примерные центры по образовательным областям в свете требований ФГОС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397000"/>
          <a:ext cx="8229600" cy="49450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252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Социально-коммуникативное развитие: 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Познавательное развитие: 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Речевое развитие: 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Художественно-эстетическое развитие : 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Физическое развитие: 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ПДД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«Уголок Природы»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речевого развития или уголок речи и грамотности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/>
                        <a:t>Центр ИЗО или уголок творчества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физического развития</a:t>
                      </a:r>
                      <a:endParaRPr lang="ru-RU" sz="1200" dirty="0"/>
                    </a:p>
                  </a:txBody>
                  <a:tcPr/>
                </a:tc>
              </a:tr>
              <a:tr h="933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сенсорного развития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«Здравствуй, книжка!»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музыкально-театрализованной деятельности 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Спортивный уголок «Будь здоров!» 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труда, уголок дежурств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конструктивной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Логопедический уголок 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839048"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игровой активности (центр сюжетно-ролевых игр) 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математического развития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Центр экспериментирования 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/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При формировании предметно-развивающей среды в нашей группе, мы поставили себе цель выполнять это с минимальными экономическими затратами, поскольку не можем рассчитывать на серьезные материальные вложения в оснащение предметной среды. Мы старались сделать предметно-развивающую среду разнообразной, яркой, информативно богатой, для того чтобы максимально ускорить и облегчить адаптационный период детей в детском саду, создать эмоционально положительную атмосферу в группе, обеспечить индивидуальное гармоничное развитие ребенка. Мы соблюдали принцип зонирования. Благодаря организации различных игровых зон и уголков с помощью открытых стеллажей, не загромождающих помещение. В группе созданы условия для разных видов детской деятельности (игровой, продуктивной и познавательно-исследовательской). Для того, чтобы каждый ребенок смог найти себе дело и занятие по душе и чувствовал себя комфортно, в группе выделены центры определенного вида деятельности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 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Направление: Художественно — эстетическое развитие</a:t>
            </a:r>
            <a:r>
              <a:rPr lang="en-US" dirty="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В Центре «Творческая мастерская»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  находится материал и оборудование для художественно-творческой деятельности: рисования, лепки и аппликации. По желанию ребенок может найти и воспользоваться необходимым, для воплощения своих творческих идей, замыслов, фантазии. К данному центру имеется свободный доступ. </a:t>
            </a:r>
          </a:p>
          <a:p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3024336" cy="309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88227"/>
            <a:ext cx="2808312" cy="35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brudny roz">
  <a:themeElements>
    <a:clrScheme name="Тема Office 2">
      <a:dk1>
        <a:srgbClr val="000000"/>
      </a:dk1>
      <a:lt1>
        <a:srgbClr val="CC9999"/>
      </a:lt1>
      <a:dk2>
        <a:srgbClr val="000000"/>
      </a:dk2>
      <a:lt2>
        <a:srgbClr val="CCCCCC"/>
      </a:lt2>
      <a:accent1>
        <a:srgbClr val="663514"/>
      </a:accent1>
      <a:accent2>
        <a:srgbClr val="61274A"/>
      </a:accent2>
      <a:accent3>
        <a:srgbClr val="E2CACA"/>
      </a:accent3>
      <a:accent4>
        <a:srgbClr val="000000"/>
      </a:accent4>
      <a:accent5>
        <a:srgbClr val="B8AEAA"/>
      </a:accent5>
      <a:accent6>
        <a:srgbClr val="572242"/>
      </a:accent6>
      <a:hlink>
        <a:srgbClr val="661F1F"/>
      </a:hlink>
      <a:folHlink>
        <a:srgbClr val="452654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9999"/>
        </a:lt1>
        <a:dk2>
          <a:srgbClr val="000000"/>
        </a:dk2>
        <a:lt2>
          <a:srgbClr val="CCCCCC"/>
        </a:lt2>
        <a:accent1>
          <a:srgbClr val="802626"/>
        </a:accent1>
        <a:accent2>
          <a:srgbClr val="6E2121"/>
        </a:accent2>
        <a:accent3>
          <a:srgbClr val="E2CACA"/>
        </a:accent3>
        <a:accent4>
          <a:srgbClr val="000000"/>
        </a:accent4>
        <a:accent5>
          <a:srgbClr val="C0ACAC"/>
        </a:accent5>
        <a:accent6>
          <a:srgbClr val="631D1D"/>
        </a:accent6>
        <a:hlink>
          <a:srgbClr val="660000"/>
        </a:hlink>
        <a:folHlink>
          <a:srgbClr val="5711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9999"/>
        </a:lt1>
        <a:dk2>
          <a:srgbClr val="000000"/>
        </a:dk2>
        <a:lt2>
          <a:srgbClr val="CCCCCC"/>
        </a:lt2>
        <a:accent1>
          <a:srgbClr val="663514"/>
        </a:accent1>
        <a:accent2>
          <a:srgbClr val="61274A"/>
        </a:accent2>
        <a:accent3>
          <a:srgbClr val="E2CACA"/>
        </a:accent3>
        <a:accent4>
          <a:srgbClr val="000000"/>
        </a:accent4>
        <a:accent5>
          <a:srgbClr val="B8AEAA"/>
        </a:accent5>
        <a:accent6>
          <a:srgbClr val="572242"/>
        </a:accent6>
        <a:hlink>
          <a:srgbClr val="661F1F"/>
        </a:hlink>
        <a:folHlink>
          <a:srgbClr val="452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9999"/>
        </a:lt1>
        <a:dk2>
          <a:srgbClr val="000000"/>
        </a:dk2>
        <a:lt2>
          <a:srgbClr val="CCCCCC"/>
        </a:lt2>
        <a:accent1>
          <a:srgbClr val="1B4A59"/>
        </a:accent1>
        <a:accent2>
          <a:srgbClr val="6B2B2B"/>
        </a:accent2>
        <a:accent3>
          <a:srgbClr val="E2CACA"/>
        </a:accent3>
        <a:accent4>
          <a:srgbClr val="000000"/>
        </a:accent4>
        <a:accent5>
          <a:srgbClr val="ABB1B5"/>
        </a:accent5>
        <a:accent6>
          <a:srgbClr val="602626"/>
        </a:accent6>
        <a:hlink>
          <a:srgbClr val="2B3B00"/>
        </a:hlink>
        <a:folHlink>
          <a:srgbClr val="2230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9999"/>
        </a:lt1>
        <a:dk2>
          <a:srgbClr val="000000"/>
        </a:dk2>
        <a:lt2>
          <a:srgbClr val="CCCCCC"/>
        </a:lt2>
        <a:accent1>
          <a:srgbClr val="594B0A"/>
        </a:accent1>
        <a:accent2>
          <a:srgbClr val="174C17"/>
        </a:accent2>
        <a:accent3>
          <a:srgbClr val="E2CACA"/>
        </a:accent3>
        <a:accent4>
          <a:srgbClr val="000000"/>
        </a:accent4>
        <a:accent5>
          <a:srgbClr val="B5B1AA"/>
        </a:accent5>
        <a:accent6>
          <a:srgbClr val="144414"/>
        </a:accent6>
        <a:hlink>
          <a:srgbClr val="2F2A52"/>
        </a:hlink>
        <a:folHlink>
          <a:srgbClr val="5E1B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2626"/>
        </a:accent1>
        <a:accent2>
          <a:srgbClr val="6E2121"/>
        </a:accent2>
        <a:accent3>
          <a:srgbClr val="FFFFFF"/>
        </a:accent3>
        <a:accent4>
          <a:srgbClr val="000000"/>
        </a:accent4>
        <a:accent5>
          <a:srgbClr val="C0ACAC"/>
        </a:accent5>
        <a:accent6>
          <a:srgbClr val="631D1D"/>
        </a:accent6>
        <a:hlink>
          <a:srgbClr val="660000"/>
        </a:hlink>
        <a:folHlink>
          <a:srgbClr val="5711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514"/>
        </a:accent1>
        <a:accent2>
          <a:srgbClr val="61274A"/>
        </a:accent2>
        <a:accent3>
          <a:srgbClr val="FFFFFF"/>
        </a:accent3>
        <a:accent4>
          <a:srgbClr val="000000"/>
        </a:accent4>
        <a:accent5>
          <a:srgbClr val="B8AEAA"/>
        </a:accent5>
        <a:accent6>
          <a:srgbClr val="572242"/>
        </a:accent6>
        <a:hlink>
          <a:srgbClr val="661F1F"/>
        </a:hlink>
        <a:folHlink>
          <a:srgbClr val="452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B4A59"/>
        </a:accent1>
        <a:accent2>
          <a:srgbClr val="6B2B2B"/>
        </a:accent2>
        <a:accent3>
          <a:srgbClr val="FFFFFF"/>
        </a:accent3>
        <a:accent4>
          <a:srgbClr val="000000"/>
        </a:accent4>
        <a:accent5>
          <a:srgbClr val="ABB1B5"/>
        </a:accent5>
        <a:accent6>
          <a:srgbClr val="602626"/>
        </a:accent6>
        <a:hlink>
          <a:srgbClr val="2B3B00"/>
        </a:hlink>
        <a:folHlink>
          <a:srgbClr val="2230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4B0A"/>
        </a:accent1>
        <a:accent2>
          <a:srgbClr val="174C17"/>
        </a:accent2>
        <a:accent3>
          <a:srgbClr val="FFFFFF"/>
        </a:accent3>
        <a:accent4>
          <a:srgbClr val="000000"/>
        </a:accent4>
        <a:accent5>
          <a:srgbClr val="B5B1AA"/>
        </a:accent5>
        <a:accent6>
          <a:srgbClr val="144414"/>
        </a:accent6>
        <a:hlink>
          <a:srgbClr val="2F2A52"/>
        </a:hlink>
        <a:folHlink>
          <a:srgbClr val="5E1B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9999"/>
      </a:lt1>
      <a:dk2>
        <a:srgbClr val="000000"/>
      </a:dk2>
      <a:lt2>
        <a:srgbClr val="CCCCCC"/>
      </a:lt2>
      <a:accent1>
        <a:srgbClr val="663514"/>
      </a:accent1>
      <a:accent2>
        <a:srgbClr val="61274A"/>
      </a:accent2>
      <a:accent3>
        <a:srgbClr val="E2CACA"/>
      </a:accent3>
      <a:accent4>
        <a:srgbClr val="000000"/>
      </a:accent4>
      <a:accent5>
        <a:srgbClr val="B8AEAA"/>
      </a:accent5>
      <a:accent6>
        <a:srgbClr val="572242"/>
      </a:accent6>
      <a:hlink>
        <a:srgbClr val="661F1F"/>
      </a:hlink>
      <a:folHlink>
        <a:srgbClr val="452654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9999"/>
        </a:lt1>
        <a:dk2>
          <a:srgbClr val="000000"/>
        </a:dk2>
        <a:lt2>
          <a:srgbClr val="CCCCCC"/>
        </a:lt2>
        <a:accent1>
          <a:srgbClr val="802626"/>
        </a:accent1>
        <a:accent2>
          <a:srgbClr val="6E2121"/>
        </a:accent2>
        <a:accent3>
          <a:srgbClr val="E2CACA"/>
        </a:accent3>
        <a:accent4>
          <a:srgbClr val="000000"/>
        </a:accent4>
        <a:accent5>
          <a:srgbClr val="C0ACAC"/>
        </a:accent5>
        <a:accent6>
          <a:srgbClr val="631D1D"/>
        </a:accent6>
        <a:hlink>
          <a:srgbClr val="660000"/>
        </a:hlink>
        <a:folHlink>
          <a:srgbClr val="5711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9999"/>
        </a:lt1>
        <a:dk2>
          <a:srgbClr val="000000"/>
        </a:dk2>
        <a:lt2>
          <a:srgbClr val="CCCCCC"/>
        </a:lt2>
        <a:accent1>
          <a:srgbClr val="663514"/>
        </a:accent1>
        <a:accent2>
          <a:srgbClr val="61274A"/>
        </a:accent2>
        <a:accent3>
          <a:srgbClr val="E2CACA"/>
        </a:accent3>
        <a:accent4>
          <a:srgbClr val="000000"/>
        </a:accent4>
        <a:accent5>
          <a:srgbClr val="B8AEAA"/>
        </a:accent5>
        <a:accent6>
          <a:srgbClr val="572242"/>
        </a:accent6>
        <a:hlink>
          <a:srgbClr val="661F1F"/>
        </a:hlink>
        <a:folHlink>
          <a:srgbClr val="452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9999"/>
        </a:lt1>
        <a:dk2>
          <a:srgbClr val="000000"/>
        </a:dk2>
        <a:lt2>
          <a:srgbClr val="CCCCCC"/>
        </a:lt2>
        <a:accent1>
          <a:srgbClr val="1B4A59"/>
        </a:accent1>
        <a:accent2>
          <a:srgbClr val="6B2B2B"/>
        </a:accent2>
        <a:accent3>
          <a:srgbClr val="E2CACA"/>
        </a:accent3>
        <a:accent4>
          <a:srgbClr val="000000"/>
        </a:accent4>
        <a:accent5>
          <a:srgbClr val="ABB1B5"/>
        </a:accent5>
        <a:accent6>
          <a:srgbClr val="602626"/>
        </a:accent6>
        <a:hlink>
          <a:srgbClr val="2B3B00"/>
        </a:hlink>
        <a:folHlink>
          <a:srgbClr val="2230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9999"/>
        </a:lt1>
        <a:dk2>
          <a:srgbClr val="000000"/>
        </a:dk2>
        <a:lt2>
          <a:srgbClr val="CCCCCC"/>
        </a:lt2>
        <a:accent1>
          <a:srgbClr val="594B0A"/>
        </a:accent1>
        <a:accent2>
          <a:srgbClr val="174C17"/>
        </a:accent2>
        <a:accent3>
          <a:srgbClr val="E2CACA"/>
        </a:accent3>
        <a:accent4>
          <a:srgbClr val="000000"/>
        </a:accent4>
        <a:accent5>
          <a:srgbClr val="B5B1AA"/>
        </a:accent5>
        <a:accent6>
          <a:srgbClr val="144414"/>
        </a:accent6>
        <a:hlink>
          <a:srgbClr val="2F2A52"/>
        </a:hlink>
        <a:folHlink>
          <a:srgbClr val="5E1B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2626"/>
        </a:accent1>
        <a:accent2>
          <a:srgbClr val="6E2121"/>
        </a:accent2>
        <a:accent3>
          <a:srgbClr val="FFFFFF"/>
        </a:accent3>
        <a:accent4>
          <a:srgbClr val="000000"/>
        </a:accent4>
        <a:accent5>
          <a:srgbClr val="C0ACAC"/>
        </a:accent5>
        <a:accent6>
          <a:srgbClr val="631D1D"/>
        </a:accent6>
        <a:hlink>
          <a:srgbClr val="660000"/>
        </a:hlink>
        <a:folHlink>
          <a:srgbClr val="5711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514"/>
        </a:accent1>
        <a:accent2>
          <a:srgbClr val="61274A"/>
        </a:accent2>
        <a:accent3>
          <a:srgbClr val="FFFFFF"/>
        </a:accent3>
        <a:accent4>
          <a:srgbClr val="000000"/>
        </a:accent4>
        <a:accent5>
          <a:srgbClr val="B8AEAA"/>
        </a:accent5>
        <a:accent6>
          <a:srgbClr val="572242"/>
        </a:accent6>
        <a:hlink>
          <a:srgbClr val="661F1F"/>
        </a:hlink>
        <a:folHlink>
          <a:srgbClr val="4526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B4A59"/>
        </a:accent1>
        <a:accent2>
          <a:srgbClr val="6B2B2B"/>
        </a:accent2>
        <a:accent3>
          <a:srgbClr val="FFFFFF"/>
        </a:accent3>
        <a:accent4>
          <a:srgbClr val="000000"/>
        </a:accent4>
        <a:accent5>
          <a:srgbClr val="ABB1B5"/>
        </a:accent5>
        <a:accent6>
          <a:srgbClr val="602626"/>
        </a:accent6>
        <a:hlink>
          <a:srgbClr val="2B3B00"/>
        </a:hlink>
        <a:folHlink>
          <a:srgbClr val="2230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4B0A"/>
        </a:accent1>
        <a:accent2>
          <a:srgbClr val="174C17"/>
        </a:accent2>
        <a:accent3>
          <a:srgbClr val="FFFFFF"/>
        </a:accent3>
        <a:accent4>
          <a:srgbClr val="000000"/>
        </a:accent4>
        <a:accent5>
          <a:srgbClr val="B5B1AA"/>
        </a:accent5>
        <a:accent6>
          <a:srgbClr val="144414"/>
        </a:accent6>
        <a:hlink>
          <a:srgbClr val="2F2A52"/>
        </a:hlink>
        <a:folHlink>
          <a:srgbClr val="5E1B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0412_slide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</Template>
  <TotalTime>237</TotalTime>
  <Words>695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brudny roz</vt:lpstr>
      <vt:lpstr>1_Default Design</vt:lpstr>
      <vt:lpstr>ind_0412_slide</vt:lpstr>
      <vt:lpstr>Предметно-развивающая среда в средней группе детского сада в рамках ФГОС. </vt:lpstr>
      <vt:lpstr>Предметно-развивающая среда в ДОУ.</vt:lpstr>
      <vt:lpstr>Что такое предметно - развивающая среда? (Терминология) </vt:lpstr>
      <vt:lpstr>Факторы, которые следует учитывать при организации ПРС.</vt:lpstr>
      <vt:lpstr>Предметная развивающая среда должна способствовать реализации образовательных областей в образовательном процессе, включающем:</vt:lpstr>
      <vt:lpstr>Предметно – пространственная развивающая среда должна организовываться с учётом требований ФГОС, где чётко прослеживаются все пять образовательных областей:</vt:lpstr>
      <vt:lpstr>Примерные центры по образовательным областям в свете требований ФГОС</vt:lpstr>
      <vt:lpstr>Слайд 8</vt:lpstr>
      <vt:lpstr>Направление: Художественно — эстетическое развитие.</vt:lpstr>
      <vt:lpstr>Направление: Речевое развитие.</vt:lpstr>
      <vt:lpstr>Направление: Познавательное развитие. </vt:lpstr>
      <vt:lpstr>Слайд 12</vt:lpstr>
      <vt:lpstr>Слайд 13</vt:lpstr>
      <vt:lpstr>Слайд 14</vt:lpstr>
      <vt:lpstr>Направление: Социально-личностное развитие.</vt:lpstr>
      <vt:lpstr>Слайд 16</vt:lpstr>
      <vt:lpstr>Слайд 17</vt:lpstr>
      <vt:lpstr>Слайд 18</vt:lpstr>
      <vt:lpstr>Направление: физическое развитие.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в средней группе детского сада в рамках ФГОС.</dc:title>
  <dc:creator>User</dc:creator>
  <cp:lastModifiedBy>User</cp:lastModifiedBy>
  <cp:revision>26</cp:revision>
  <dcterms:created xsi:type="dcterms:W3CDTF">2017-05-18T17:01:23Z</dcterms:created>
  <dcterms:modified xsi:type="dcterms:W3CDTF">2019-01-05T11:01:31Z</dcterms:modified>
</cp:coreProperties>
</file>