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6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6" r:id="rId11"/>
    <p:sldId id="264" r:id="rId12"/>
    <p:sldId id="288" r:id="rId13"/>
    <p:sldId id="278" r:id="rId14"/>
    <p:sldId id="267" r:id="rId15"/>
    <p:sldId id="268" r:id="rId16"/>
    <p:sldId id="275" r:id="rId17"/>
    <p:sldId id="296" r:id="rId18"/>
    <p:sldId id="271" r:id="rId19"/>
    <p:sldId id="295" r:id="rId20"/>
    <p:sldId id="293" r:id="rId21"/>
    <p:sldId id="291" r:id="rId22"/>
    <p:sldId id="290" r:id="rId23"/>
    <p:sldId id="294" r:id="rId24"/>
    <p:sldId id="300" r:id="rId25"/>
    <p:sldId id="289" r:id="rId26"/>
    <p:sldId id="298" r:id="rId27"/>
    <p:sldId id="269" r:id="rId28"/>
    <p:sldId id="287" r:id="rId29"/>
    <p:sldId id="297" r:id="rId30"/>
    <p:sldId id="299" r:id="rId31"/>
    <p:sldId id="274" r:id="rId32"/>
    <p:sldId id="276" r:id="rId33"/>
    <p:sldId id="279" r:id="rId34"/>
    <p:sldId id="280" r:id="rId35"/>
    <p:sldId id="281" r:id="rId36"/>
    <p:sldId id="282" r:id="rId37"/>
    <p:sldId id="273" r:id="rId38"/>
    <p:sldId id="283" r:id="rId39"/>
    <p:sldId id="284" r:id="rId40"/>
    <p:sldId id="277" r:id="rId41"/>
    <p:sldId id="314" r:id="rId42"/>
    <p:sldId id="313" r:id="rId43"/>
    <p:sldId id="311" r:id="rId44"/>
    <p:sldId id="315" r:id="rId45"/>
    <p:sldId id="309" r:id="rId46"/>
    <p:sldId id="312" r:id="rId47"/>
    <p:sldId id="310" r:id="rId48"/>
    <p:sldId id="317" r:id="rId49"/>
    <p:sldId id="306" r:id="rId50"/>
    <p:sldId id="307" r:id="rId51"/>
    <p:sldId id="308" r:id="rId52"/>
    <p:sldId id="29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03D3E-74EE-4E27-AA69-1ED270C79DFC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1432C-AADF-4572-8B3F-791E3DC7D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1432C-AADF-4572-8B3F-791E3DC7D8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8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1432C-AADF-4572-8B3F-791E3DC7D8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B275-F023-4ACE-9E7C-115FA27E7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72A2-980E-4194-BFF5-2DAE38D4F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07B2-4510-43D7-B1DA-CCFDE50C3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58;&#1072;&#1090;&#1100;&#1103;&#1085;&#1072;\&#1041;&#1080;&#1086;&#1075;&#1072;&#1092;&#1080;&#1080;%20&#1087;&#1080;&#1089;&#1072;&#1090;&#1077;&#1083;&#1077;&#1081;\&#1055;&#1091;&#1096;&#1082;&#1080;&#1085;&#1080;&#1072;&#1085;&#1072;\&#1055;&#1059;&#1064;&#1050;&#1048;&#1053;%20&#1055;&#1056;&#1045;&#1047;&#1045;&#1053;&#1058;&#1040;&#1062;&#1048;&#1071;\51%20Mozart%20-%20Menuetto%20(Mauriat)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зображение 1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410200" cy="6858000"/>
          </a:xfrm>
          <a:prstGeom prst="rect">
            <a:avLst/>
          </a:prstGeom>
          <a:noFill/>
          <a:ln>
            <a:solidFill>
              <a:schemeClr val="bg1">
                <a:lumMod val="60000"/>
                <a:lumOff val="40000"/>
              </a:schemeClr>
            </a:solidFill>
          </a:ln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2514600" y="6019800"/>
            <a:ext cx="353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Александр Сергеевич Пушкин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1799-1837</a:t>
            </a: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upload.wikimedia.org/wikipedia/commons/thumb/9/93/Pushkin%27s_Room.JPG/200px-Pushkin%27s_Ro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s49.radikal.ru/i123/1009/09/6cf8f311d4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49.radikal.ru/i123/1009/09/6cf8f311d4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://s49.radikal.ru/i123/1009/09/6cf8f311d4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://s003.radikal.ru/i203/1009/b6/4bf0fc4e7c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://s003.radikal.ru/i203/1009/b6/4bf0fc4e7c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487" y="116632"/>
            <a:ext cx="8610146" cy="62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134395" y="6428556"/>
            <a:ext cx="287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Кадр из фильма о Пушкине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«Друзья мои, прекрасен наш союз!»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Иван Пущи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424" y="2709192"/>
            <a:ext cx="26280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lovo.ws/bio/rus/Delvig_Anton_Antonovich/2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20441"/>
            <a:ext cx="2381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ильгельм Кюхельбекер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628800"/>
            <a:ext cx="2448000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А. А. Дельвиг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 К. Кюхельбекер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54452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 И. Пущин</a:t>
            </a:r>
            <a:endParaRPr lang="ru-RU" b="1" dirty="0"/>
          </a:p>
        </p:txBody>
      </p:sp>
      <p:sp>
        <p:nvSpPr>
          <p:cNvPr id="20482" name="AutoShape 2" descr="http://s60.radikal.ru/i167/1009/7b/6fd51aa434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://s60.radikal.ru/i167/1009/7b/6fd51aa434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://s59.radikal.ru/i163/1009/56/3e72dd0fc2a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068960"/>
            <a:ext cx="8782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Отечество нам Царское село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51 Mozart - Menuetto (Mauria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Царское Село. Большой дворец. Парадные ворота. XVIII в. Б.Ф.Расстрел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976000" cy="59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23731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Большой дворец. Парадные ворота.</a:t>
            </a:r>
            <a:r>
              <a:rPr lang="en-US" dirty="0" smtClean="0"/>
              <a:t>XVIII</a:t>
            </a:r>
            <a:r>
              <a:rPr lang="ru-RU" dirty="0" smtClean="0"/>
              <a:t>в. </a:t>
            </a:r>
            <a:r>
              <a:rPr lang="ru-RU" dirty="0" err="1" smtClean="0"/>
              <a:t>Б.Ф.Расстрелли</a:t>
            </a:r>
            <a:endParaRPr lang="ru-RU" dirty="0"/>
          </a:p>
        </p:txBody>
      </p:sp>
    </p:spTree>
  </p:cSld>
  <p:clrMapOvr>
    <a:masterClrMapping/>
  </p:clrMapOvr>
  <p:transition advClick="0" advTm="531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oto-blog.ru/wp-content/uploads/2010/03/attach.as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37912"/>
            <a:ext cx="9079023" cy="55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(Большой) дворец.</a:t>
            </a:r>
            <a:endParaRPr lang="ru-RU" dirty="0"/>
          </a:p>
        </p:txBody>
      </p:sp>
    </p:spTree>
  </p:cSld>
  <p:clrMapOvr>
    <a:masterClrMapping/>
  </p:clrMapOvr>
  <p:transition advClick="0" advTm="508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visatorus.com/imgs/163_Image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2" y="44624"/>
            <a:ext cx="9086142" cy="60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(Большой) дворец.</a:t>
            </a:r>
            <a:endParaRPr lang="ru-RU" dirty="0"/>
          </a:p>
        </p:txBody>
      </p:sp>
    </p:spTree>
  </p:cSld>
  <p:clrMapOvr>
    <a:masterClrMapping/>
  </p:clrMapOvr>
  <p:transition advClick="0" advTm="486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pbfoto.spb.ru/foto/data/media/28/c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929800" cy="594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38132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(Большой) дворец.</a:t>
            </a:r>
            <a:endParaRPr lang="ru-RU" dirty="0"/>
          </a:p>
        </p:txBody>
      </p:sp>
    </p:spTree>
  </p:cSld>
  <p:clrMapOvr>
    <a:masterClrMapping/>
  </p:clrMapOvr>
  <p:transition advClick="0" advTm="493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ravelallrussia.com/customfiles/Image/highlights1/st.%20petersburg/tsarskoe-selo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8640"/>
            <a:ext cx="9043200" cy="565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(Большой) дворец.</a:t>
            </a:r>
            <a:endParaRPr lang="ru-RU" dirty="0"/>
          </a:p>
        </p:txBody>
      </p:sp>
    </p:spTree>
  </p:cSld>
  <p:clrMapOvr>
    <a:masterClrMapping/>
  </p:clrMapOvr>
  <p:transition advClick="0" advTm="521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pbfoto.spb.ru/foto/data/media/28/c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44" y="188640"/>
            <a:ext cx="8929800" cy="59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616530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(Большой) дворец.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Click="0" advTm="51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spbfoto.spb.ru/foto/data/media/12/eka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56" y="44624"/>
            <a:ext cx="8160000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3093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Царское село. Решетка  перил парадного входа Екатерининского дворца</a:t>
            </a:r>
            <a:endParaRPr lang="ru-RU" dirty="0"/>
          </a:p>
        </p:txBody>
      </p:sp>
    </p:spTree>
  </p:cSld>
  <p:clrMapOvr>
    <a:masterClrMapping/>
  </p:clrMapOvr>
  <p:transition advClick="0" advTm="50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amp;Icy;&amp;amp;zcy;&amp;amp;ocy;&amp;amp;bcy;&amp;amp;rcy;&amp;amp;acy;&amp;amp;zhcy;&amp;amp;iecy;&amp;amp;ncy;&amp;amp;icy;&amp;amp;iecy; &amp;ldquo;http://www.nearyou.ru/kiprensk/dr/13bakunin.jpg&amp;rdquo; &amp;amp;ncy;&amp;amp;iecy; &amp;amp;mcy;&amp;amp;ocy;&amp;amp;zhcy;&amp;amp;iecy;&amp;amp;tcy; &amp;amp;bcy;&amp;amp;ycy;&amp;amp;tcy;&amp;amp;softcy; &amp;amp;pcy;&amp;amp;ocy;&amp;amp;kcy;&amp;amp;acy;&amp;amp;zcy;&amp;amp;acy;&amp;amp;ncy;&amp;amp;ocy;, &amp;amp;tcy;&amp;amp;acy;&amp;amp;kcy; &amp;amp;kcy;&amp;amp;acy;&amp;amp;kcy; &amp;amp;scy;&amp;amp;ocy;&amp;amp;dcy;&amp;amp;iecy;&amp;amp;rcy;&amp;amp;zhcy;&amp;amp;icy;&amp;amp;tcy; &amp;amp;ocy;&amp;amp;shcy;&amp;amp;icy;&amp;amp;bcy;&amp;amp;kcy;&amp;amp;icy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2" y="-90487"/>
            <a:ext cx="5438775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http://historydoc.edu.ru/attach.asp?a_no=19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http://historydoc.edu.ru/attach.asp?a_no=1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624"/>
            <a:ext cx="8160000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638132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дворец. Большой зал</a:t>
            </a:r>
            <a:endParaRPr lang="ru-RU" dirty="0"/>
          </a:p>
        </p:txBody>
      </p:sp>
    </p:spTree>
  </p:cSld>
  <p:clrMapOvr>
    <a:masterClrMapping/>
  </p:clrMapOvr>
  <p:transition advClick="0" advTm="487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rtclassic.edu.ru/attach.asp?a_no=11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8568000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4533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Большой дворец. Янтарная комната.</a:t>
            </a:r>
            <a:endParaRPr lang="ru-RU" dirty="0"/>
          </a:p>
        </p:txBody>
      </p:sp>
    </p:spTree>
  </p:cSld>
  <p:clrMapOvr>
    <a:masterClrMapping/>
  </p:clrMapOvr>
  <p:transition advClick="0" advTm="504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rt.1september.ru/2008/19/2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624"/>
            <a:ext cx="8001399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дворец. Голубая гостиная </a:t>
            </a:r>
            <a:endParaRPr lang="ru-RU" dirty="0"/>
          </a:p>
        </p:txBody>
      </p:sp>
    </p:spTree>
  </p:cSld>
  <p:clrMapOvr>
    <a:masterClrMapping/>
  </p:clrMapOvr>
  <p:transition advClick="0" advTm="484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artclassic.edu.ru/attach.asp?a_no=11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6632"/>
            <a:ext cx="9053365" cy="601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3813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дворец. Памятник </a:t>
            </a:r>
            <a:r>
              <a:rPr lang="ru-RU" dirty="0" err="1" smtClean="0"/>
              <a:t>Ф.Б.Расстрелли</a:t>
            </a:r>
            <a:endParaRPr lang="ru-RU" dirty="0"/>
          </a:p>
        </p:txBody>
      </p:sp>
    </p:spTree>
  </p:cSld>
  <p:clrMapOvr>
    <a:masterClrMapping/>
  </p:clrMapOvr>
  <p:transition advClick="0" advTm="531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gardenvisit.com/assets/madge/tsarskoe_selo-pushkin_1597a_jpg/600x/tsarskoe_selo-pushkin_1597a_jpg_6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48" y="44624"/>
            <a:ext cx="8160000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3813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парк.</a:t>
            </a:r>
            <a:endParaRPr lang="ru-RU" dirty="0"/>
          </a:p>
        </p:txBody>
      </p:sp>
    </p:spTree>
  </p:cSld>
  <p:clrMapOvr>
    <a:masterClrMapping/>
  </p:clrMapOvr>
  <p:transition advClick="0" advTm="5248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balans-812.ru/wp-content/uploads/2009/07/DSC001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http://balans-812.ru/wp-content/uploads/2009/07/DSC0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64" y="44624"/>
            <a:ext cx="8160000" cy="612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Турецкая баня</a:t>
            </a:r>
            <a:endParaRPr lang="ru-RU" dirty="0"/>
          </a:p>
        </p:txBody>
      </p:sp>
    </p:spTree>
  </p:cSld>
  <p:clrMapOvr>
    <a:masterClrMapping/>
  </p:clrMapOvr>
  <p:transition advClick="0" advTm="529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1.liveinternet.ru/images/attach/b/3/5/821/5821398_pushkin_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48" y="116632"/>
            <a:ext cx="8160000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63093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парк</a:t>
            </a:r>
            <a:endParaRPr lang="ru-RU" dirty="0"/>
          </a:p>
        </p:txBody>
      </p:sp>
    </p:spTree>
  </p:cSld>
  <p:clrMapOvr>
    <a:masterClrMapping/>
  </p:clrMapOvr>
  <p:transition advClick="0" advTm="488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g;base64,/9j/4AAQSkZJRgABAQAAAQABAAD/2wCEAAkGBhQSERUUEhQWFRUVFxgVFRcYGBgXGBgUFxUVFxcXFRgXHSYeGhkjGRcUHy8gIycpLCwsFx4xNTAqNSYrLCkBCQoKDgwOGg8PGiwkHyQsLCwsLCwsLCwsLCwsLCwsLCwsLCosLCwsLCksLCwsLCwsLCwsLCwsLCwsLCkpLCwsLP/AABEIAMQBAQMBIgACEQEDEQH/xAAbAAABBQEBAAAAAAAAAAAAAAAFAAECAwQGB//EAE4QAAEDAgMFBAcDCAUJCQAAAAEAAhEDIQQSMQUiQVFhBnGBkRMyUqHB0fAUQrEVI1NigpLS4TM0crLxFiRDVGN0oqPCByUmRGRzg5Oz/8QAGgEAAwEBAQEAAAAAAAAAAAAAAQIDAAQFBv/EAC4RAAICAQMDAgQFBQAAAAAAAAABAhEDEiExBEFRE/AFFCIycYGRsfEjM2Fiof/aAAwDAQACEQMRAD8A8+KaFYQmhepRMYJwlCcBMkKJPKcNTwnSEbIynCeE6NGsUpSnhIBFCiTylCdOkLYySeEoT0LYydPCUI0BsZOEoTwjQuoSZPCULUGxklKE0LUaxJSnhKEGhkxpTFPCRCWhrGWzD4zI2Bx/FZIShBbAe4Wo4611N+PmwKEB0JMfdU1ITSzeH70keK3txjQEJfVHArM6olk0gpNhz8pDmkgUp0msb0zO4JoU3BKFFIu2RhOGqUJJqFsaE6cJ4TJCNkYThKEgFjChKE6dYwwTwmTpkKKE4CtZhydbDmbLTRwU+q1zz+60Kc+px4+WPHDOXCMUJQtztn97e8SP3h8lW7Z7+AzD9W/u19ybH1OKfDElhnHlGWE8KWVPC60jnbIQnLVIhKFqNZGEoUoSARo1jAJQpZUoQaGTIQllUoTJaGsaEoUoShbSDUQLVGFZCiQlcRlIiQmhTTKbiUUiMJ08JJKGsgWpQpuallWSA2QhIBTypwE+kWyACeFLKllT0LZCEoU8qi54GpHcLn3W96hOcYfcykU5cDQpNpk6D670zak6COrr+5b6FAH1iXdNAuLJ1qX2qzoj07f3GZmHHEz0bf36fittLAHWAwdbuWulTI9UBo6fPVacPs5zyIBJ6XPgFxyy5cnLpFlGEODDTw7BwLjzd8lqY1ztdOQsPJdPszsHVfd8U29bu/dHxhdds3shh6UHLnPN979G6JFCPfczmef4HZVZzZp03uaNSGkj+fcouwrZh7II5bpHh/Jeuil0UK+Aa8Q9gd3iU3ppia2eR1Njh+jg7o8X8Ha/gh2J7PFt8rm9Rvt/l5r1bFdjaTrszMPS48jf3oZV7L1qd2kOHQwfIqkJZMf2SFkoy+5HlVXZ5GhDu4wfJ0LO6mRqI716JtLZgM+kptJ6iD5i65LaOEYz1SR0kOHkuuHxDJH742RfTQl9roDQlCnUrjofAtPyUGVmu9Wbagj4jVd+HrMeV0tmc2Tp541b4HhLKpwkuyjnsrhMQrITQlobURhKFOEoTJCuRDKokK0hRhFxApFcJsqsypoUpRKxkNlSUoSU6Kajq9ndl6bq195gOhPlMcE21OxAbJovB/UdYx0dx8fNbaO0abHFxEzxFkRw+PpVtNeR181xNzTs6Njzqrg3NcWkGRqIuqwxejVa1Km4OeAYsCRLh4rlu0VKiX5qJ9a5HCV0456nTRGa0oB5EsityJ8q6tJz69zM9hIIBj64rKzCcDm8OPiiORFtkYcFr3lgcKQDjrvS4Q03FrOuL6Ly+uwxUfUrc7umytvSA6Wz40B8UQw9GoNAfIH4Lds7aD2FxY4tMn1SQcvKRchE6W3Kx1rVf33/ADXhzyaHTTPRStWqBlGliOGfwb8gimFGNYNx1do45c484Vp2tW/SVT0zu+JWyjWfUY9zt/0TS/euTdsAl0y3XdtM6pPWT23BpM3/AHh7WK863zUm0MeeOK863zWN2MrRmNQwSXQ0kBoNwGjgBOnBXUceSPWM8blB514ZtDNJ2ZjTqMQe81PiUj2fxJG8x8DUuMf3iqHYx1uPO+nzV1DGua4FroI00PuNih668f8AQaWUf5PVXeqG2/Xp/wASY9lK3EM8alL+NW9pqFRjzTzktpAOAkmXEQ50m4JA00k2hCsLiZGulkXlS2obS33N57JP4miO+rS/iUh2VP6WgP8A5W/CUNq4kzbTjc+5Z31zzKPrf6m0PyFsd2SqBrsha9waXNAznMIJlrsuUiOMwuK2cJDjzP8AP4ruNrYc/koVs5zFxbe5DWktDWu9ZrYJ3QYMmQuM2ez82Osn4fBer8N+vNfhHD1r04q/yXQkQp5U2VfS0eLqIQmIVkJoQoOogGpEKzKkQmSJuRXCiQrYUSEaNqKiEgFMhKFKSLRkQTqWVJJpKazY+qVFlUjQlWOakwDiFNIrKRadp1OLpVAcDqPJTcwcFHIqKKRFyY9VgPqtjxVXoTyVzVe2oU3Al2YMiObEp/5tiT/7Y99Q/BZC/nCLbPaPsdeBq9g8g75rg6/+y/y/c7Ol/uI5kCDZbaWIBG9Y8+B71W6jdaNn4TNVptOjntae4uAPuJQ6jpseXF9S3S5NizyhPbix6VZ59S47p96P7DL/AEOJzT/RDhGrkDr0RSqvaBLQ4ieIAJiOqP7F/q2JIMgsbHm7hwK+VljlBxb4e6Pa1xknXYEMruaJcCWxe3Dms9SoA6WGx93RWOxANoN93W3JSqUGsE6AA/BQfJRbEPSnmrcO8lwvxCBYvbBJinYc9Sefcp7Ox9QVWAukF7RBgi7gOGiPpvkx2fbKtlxb50IHxXFiuGucJAE2vwXedrqGbFP7h8V5z2kpZakDr/eKtpubQkXsazih7Q81WcSPaHmgQKnKf00NqPRdpunYLT+u7/8AQhcnh6MMaOg/BdbiaU9nqY5lx/5zly+DxT6jZfBg5QQ1rSYHHKBOvuXs/CpKOSq5PK+IRuF3wxi1LKr8ibIvpDw7KMqaFfkTGmsGymEoVwYlkRFKMqYtV+RMWIWAzlqaFc5qhlSsdMgkpwklHs3vppvRLo8P2Wc4Euc1vLjPPTRU1Ozjw6AQRa/Bcazw4s7pYpeAEKaQYj+G2OGVh6QZqYO9BMHlpfWEbY3CNkeipunjvEjzuEZZ0uFYiwt87HDejThqNbXwVMOmjZsXGaYPQ6ocaStGakrRGUHF0ZsqOYJkYJ/Wr+DG/NCxTR/7O5mBILHSXOfZps0tAE+S4fiD/pUdfSL+oczlRHYTScRRH+0Z/eCN0NhUXNBGYTBnecIOhkAEWvor8DsJrKzSwglpBLgSQ08BfU9FKXX4njaV8DrpZqVsFDBF+IOkGoRwmC4AwD3ovQwWWli9N4tAgQA1uaJgcu86zdNja7KJDiC4tcTA1trrbjohrO27Sx7W4esc8XGQ8D15leJOacYp9lR6MYO213ZW3DEODSWzI5+/dV2MwJDZloMcQ435QAZQ93axgcJpVQQGtdenctJIm9jcrZV7ROqDdovEHXNTs7hzXJoSLO2+DDvhsh9PUj1KhEBodaGz/JX0a9VuIpNhppuIhwB9YNzEa2OhgjQhVNx77Nh7N5xBNRkjPGa2WbldFsCsx1SCfVaAxt94NNzOhAM8ARfhclb7Gao0bfoTiXnoPivNO2VOK3gf7zl6/jdml1YvPqkQRfUGx9548Vy+3OzdN9SX0i60TlraEuJ9RwBvA/anQLodR3Jx5PIsykCvRD2Ro/6ueH3cR7Mn7/B0N9+if/JGj/q//DiPYn2/b3Pfoh6sR6CL6f8A4fpf2Z/5rlyuEpZaY8T5kleibUwEbKbRpU3SGCGgG29miHEutJXn+GYC0ZnADhz8l6HSZo9P9cvBx9Ri9aOleR8if0ajUrw6OHDT64LRTh2nkvV6b4nizuuPF9zzc3RTxq1uSo4DMCZbpPrQsrqd1rNNR9EvRTOJmYMT5FpFJP6FGwUY/RpjTWw0VB1NDUajC5iiWLU+mqyxaxkijKkrvRpIWNQe9M4aOKvoY4jXzH+K56r2npB0XIHFX0tv0iJBPlHlJ6rx/UxvZtHsaJ9kHTiXiSwuPtGCR4rDUqTfj9aKmrtzLTIpuJJvlE2P63JD6u2nn7l57wfILfNYcbpsV4Mk1wFvTkakeIBPzUMwPIe5Bn7Ue6LCxnS+gI46a2KQx7rSRr0PGO7nzU5fEccXsFdHJ8st2rs572OqUKlSw9VpcQ49INig5xGOdLXVMRHquD6lQDXQhx9yO4bGVA1rC3MHQYOl4gASAO880qzIvLYDjujhlIm+kcM3fELzM/VLI7ijuxYNCpmPZbazXMa6pVvaJcBBnQOIt1PkjT9uGlAa4l143zLZiJ4O8otHVczV2vvBjIMWDiTaOVtdROvJSLCIcTMmbDrxvqea5ZWWSTDG0MWSCCN6PvEknvn8eHRZqdYspw1rJAuS1riZ47w0sFGo3M4ZpkmORi/U2WTae1fRzTp8gHO1jo3rzKmk3shwjhXZBLr8yA7XWBHHhC6DC4NtVjnkAE5WCQDDWNBPcM7ngnp0EeZHFu9p37xlacFt+tSMh5ImS1xLmuvJBB4HjpKp6TEbO6OHcC3IwERI3W5ov3a+BEwtOJdDASHA55kbpFw0EOaIBA48Jjim2FtH7awvJsDvMB3i8gHeOoaeEa35EHTtBj3CCW7t7NIsCCCZdFxHDmo00NdmrZ+23TkdvGHZC0ZRUsJgA5QbDMzkZBMwJ7RaRU3XSyq7ScwyM3XtbTfLXwYcCJN+iEuIkseZkE2sRlAcHtcSYcCeHMqntVjXHBNDmgubVAzgtAO6+4aNM7S11rTyEBPH6thGqLcT2bFQSw1KL5HqFz2teQ45XUnnM0gNJMOPCy5jaWxMXTGbN6Rjb56ZJAni4QHMmPvAeK17J7XVqeUE52WGV1wByadW8dCF2uyu01GuWicjtIcYP3QctRv6rdDGuqp9UeTHmDe0WMAAGKrACwAqvAAGgF1HZb6jycziQ2waSTLtTboJ/mvX9obPGRzwaLCG5g9zdIE74FnNJMSIP9rReUUMW813scTmDiHOMMuKjrxFjEa6X4Kquez4EbXKNQMEC5vzAEafiVZTqHPAiQYPIQY8Dqo1MG5pEzvQQZmHBpJBnQwCVqZhXBoMhhgGLzDrzl53HPx4Vpw2RK0zYXDlPOL+S00MEXglm8BqRoO9DcI+R60m5nWB0mEX2FWJq5C4NM34W6g8Y4Suzp+unF1OV+/yOPL0kWrihVdnBsb7Tzibe66j9gdyPkjVTY1917COBJAJHMgW8Ff+Szl9dk8ptHMlep81GuTi+Xd8HOOwhmIVdTCkaj68F0rdg1XA5Cx0a5Xg66IXjMC6n67S3vHxTxzKXDQssTjygHVprGawnitmKxQEhB6mLJfaNOXzUs3VKGyZfD02pW0b4CSwfbH+0P3f5JJPnF7/AJH+U9+0cvmujuBwYaA50yQCf2mhwvwsRpqgJXV7Q2W8YanUbJytAqAatgbroiS2JnkRPG3gT8HqxM1TGgAgc4gRAmBpx4/yVNLFGdLSNBwAIEaWQnOJi/jpHLUWV4qD2h/w/Gok9NDqQTNckReevOIm5stGFFMuGbM4lwFyAI5WM6oK2oObf+X8XlEtjuzVqTQRd7R9w/eFoAJKDhS2GUgrtfbTKDzSLdBBGkGRYgG8EeMlc7tjbzqktaTl4ni/qeQ6dSFp7Z7NNPEvePUqkvYeFzvt8HT4Fp4rnk0McVuibk+CdN1wuzwb6bw3dME+y6x7x1XFsN11PZisXPawAes0iTAkw3gOcHzQzLaw4whtOpAqPbNiSLO9m29Ex3lci919ZXYbV2UWUapzM46Z500EthcY4WS4yjZBzvNMGc07nEC1rn4LRO8Bzj3qxPkN9h8UGYkNJcGvDmmC4SQ0lvq31EeJXeYl1IZDlyBz2g2eJzBzTJiZkjW+mq4jsTTnGUssE7+pgf0b9TC9JxmFcSyzJD2kGXG4kgE5RAt9armyJtjrYB4prc/qiBIaIdcEC5zXjh1gDuE9oKuam2kLuzSbHNbPOgiN4GDzXQbSwzs1t7MNSTFhIsBMWt395Qp+BLSRDyTqS2oAQdILfCbC90EtJrs5algHCGxJnk7wsAtNDCFpuRPs8Y6yAB4+S7XDYOaLty+WjoHR/WHTBcwuIjWZsh9DCQ2MhkMLCDAMOpcS5kDxKo3sGy7A5muyvqBzKZdG8XU2OGSXj23DNbqLQuY2VtH0OKxLw3NdxGYtiDVmHHK4SRbhB48F1W3cZkrPYxpP5wgiBlaRUw4nfa7PYm50EgQs3ZRtOnScatP+kq4WkM0aubmuQ3SQJ6gaarK02I/IJxW0K5rUxkDcrvSNYGtdAyF5MwMwuTEQJI4W2t9M9rTAaK7sjIyhziXb2ggC505AaQsW2z6KtR9IGUraNe47oa5rp3ZaDmAmOB1uiGE2uxr2OxIpAMM0A574bldMNa1hvnuXHW14hJJNjqjdR7Mso12Unta/OybMkeqMxJAnU2lCO3RZhXspUqTGy0VM4klwMjQyIlpXT1truNZlQ0qZdlBpuFapZhDhLYokmWzPJee9rtpemxLnxFgNSQIAFi5rT10CEYrUbfk7fsg7DYx5b9ipNa1rS90ukEg6WgyQbWRHZey8PWfiGHB0mik51PMHOnMLcQBzuIjkuB7A7cNCu+AN6mRdxZo5pmQx558PFdXge0Jp+nc2m4+lc6qYqcTNmTQ3hyVNVbCaW+DW+KLaLsNSFIVS5pLm5nEAwCA+4JzcwCNTxWTF42sHVWOe1uWoGx6NpNyQZIdAPdMzw1Q7FbXr1G5G0a4yvLqYFN0tY6DlJ9GJMgX4psbtCo5j6jgWuL2uy1BBsAXyBzN78LhVhLavfAsomJ+IcwPquax7C7Id1oIlsiN8wb9Yg3QuljSXOmm0NpiHQxsxJu46TPKOGqJsqNdh8riA99Vps6IZkGgNvvAc79Fm2UIfiN8AGnUa27YdvtaNeJgmD05ot7m7Gb8sD2B5M+SSJ/Yqf6Y+bfknQ1sNI4ttVsjdGvT5LvMDW/NscDldGQG0CpnayoIsDAbMHgQeEji6DAXAcC4DzK6XBVHSXMvJDXscXQ5rWyIg7rhBhwEyoz32DFbGTHbFp1nEtLaL5cBNqTyDEC8snloOZMoHjcFVoOy1Wlp4XMEdCDBC7XA7+QgPLGOcfRuY8VBIj1fvtkk7oOtwo4epFJocPSsqOc30TgXQALZLzI6Ei4gAorK1swaThg4kEiYESZNpmPvdCrcNjnMc1zTvNIcLk3Bkff5rptobMoUXuFFzrkbrocBANs5eOfHlryyVBvRI4cW8gPaWnlrsFRC+PYzF0ss2fvUoH9GQ0QTaYs5juFpiy4DGYN1N5a8EEEg8pHI6HvC7bZW0MpykyCR+y4gXMRY8e4FNt2g2o1ktNQMa4klxaR6oPG8G8dbTZJjy06NKFnDsZKO9mw1tZhc7LvN45bEga9DB8ChFVgDnAWE2v7rq3B18rhJtIzX+6SJuuiS1RBHZnabYrUjQqlryXHQekLuNzE3XEltvPysutp4l9ei6mHS926AXHeEgSeBv8+IUdk9mHMrEVX0wMrmlskkzLYAyw640ErnjLSmVZy32MmcwIymHWiCeDrWNjboVupbHe90Bri8WgcCOfJenUNi0ZcAwFznAnMyLku3iAJ568xzWwUmMqODnH1ZgDKQM14g7xIgcfVMaIrK2Lsjmex3ZP7PXa974qXGSRIlhJzcWnKTAjx5dpXpElocSbnSxESTBHKwnqoYWqyGS1wgOcHOBDQ9xvJJsXGfA8LLPtHFNAJMHoDScNTwfB0A4i8LJ7WJyyiuAxrpBHH1XEQYMXomff7pQ2tSPrZCQwFxyhpO60k/6Dlxtqh20+0TabSKbLm0ZGhtzEfm6p4Tx8EBxu0K1UglmXMSYbLASQ0TGbTd1jn1Qqyiidt9ppNo1BZ5a2hLILT/WTlJd6MDWT8plcntHa7qjMjWhlMtG4IIksaZmJnejwW/Z1qFRxymaeDsZP/mnX+uSoweyczwwvoAsDWlxfIfNOncZfWAjUaWWYOCXaL+u1v8AeDw/22DTbEj7Mz/e8BP/ANBKIdpcEW4l9SaLg+sRlzDOCa9AS9pMyMkzoJasWz6ZZQbTcGyzG4JpLSHAkUPaBIPeE/didjkMdjn4qpS+9UyhkmADElpJJA010RntHhRUfSZTDQKVJjJL2AOcbkzMXdmXIB2i008S2Ic2/O8eI+SpKL7GjJdzu6u1AKVAsIIbQpscN1280OJFtbwfFcXiK+Yknn8yoiuHaZR3yPxsqGP1CSMKGc72CGxK354bzQIdr1Bt/iuqwe1aIzMLiMz84hhiCBYmxjwXEYepDpnmNB+BsjOBqtOhkjnlkd2Xgp5dtzKaWzDO08U0urljG5HEQSLgCm0bo1bedOZQk7SLWlsCCIiOQEfXVW1C4iHBrh1njyVBwrJMtc3uOb3EBTjPyNaMhxZy5bRr3pDGFsxIB1ubgmY7tFLE0GgSHT0IIP4R71RSwxMwQYMWOtuS6ItAtF/5SP637zklR6B3I+aSbYBbSfRB9eb6Qb9BAM+YRjaGMABh0OeGwBcZTeemp80Qb2ZkyxzSelOAO4yFr/IVEAZxeMslzRAF92Ii6V1djLYEtxDM9M1Lx6j25mRIE3pubPDU8VqdjQJfiMocXAMqUm1C6eBe1zcroA5g9VvZsrDBuVzxlmQHVJIJAs0NGm6B4JfYaFIbtQ8bTknT7179cvzSUZ0wTtrVxEGQDmAmYtF9dTE8AEPp4+CQXxE3NRrAbm4AEojj9jVsS4nMwMIixc8xPRo/wTUewo+8537NH4vcT+C2hPkFg37bSE5CHcYYKjzoJ5DgrG4upUaWw5oggSGlxaSDliZERYnmV1OB7PNbAcajhye3MP2ZJDUao7KpN0Z7gk0xT2Nfk85wnZR9TeNOo5xubtAnvm3iuq2N2ApAB1WiZgWLpbPLUkxzsuppDk368Fvoh3EAeadNvuI5UYcNsGg2AKNMRpuTy4nTRA8ZkpVDADG5gJDQMsOADm255pauyL4Gnu+iuG25s7E1HAUWvEOJGUOaMxPrZqgblOmk8UrgGLt7nSYTGhzWPdw0MFszmvEXEAePKyhU2oBULg0uBaGnKWXgvIBl49o6AaqjA9m3NpjPGfKP0bgHQNCWTr1K1YTZlVgcJaZi/hB0HPSy1s2wJxmJrPzQ57WvJ3C1jt3obyhOIpu+7TAvo0UwYuOczMCy63FbHe8tOcDKZiOAbEcJ4rFU7LPNzUaHHpb608krTYykjjq2zqhsBoROZwjmBuyhtbDuDt5wm86mefDu8V6HS7GH71W0za1+vl+Kcf8AZ6wzNQyeQCdJ+A+ojm8DTy4d5MH83hBEf+oPxPuQUQA3dbZrdQd6W0NYPBemYbszRoMIeTUBbSbBBiWPLmmx9ojjwTUdkYNkbtKYAkhp4NFp7gi4sXWjhO0NYDHVt1p/PObxufT0N431CWyT/m1EZYjGYOdb/wCagyV6FjMXRa8g+sXGYYZJzCeHOLoftKrRxFKkWm7K9Eg2k1AzM1pEyZa4jneeCet2Lex4QPgEk5bFimXQTEnaUytp4ZzvVaT4IN0YMYfCUnNBLYJ4Ek+8HRbqVBo9UAdwC5/D16lMwAf7OvuRjC7SzWc0tPVpjzXBlxz7O1+JRJS2Rqc4qtz1Y89x7j8Cqi1RSrkDg48kXQVU5g4gKxwVZKtEXcXgkoykqGCgwtTLDmkDTUD8VLC7PJGX0dQxoQL6dICJ09kMBktqNkQdOvMKH5JpAWbV6EkfCE2pHUY6OAykQK4J4zp5EIi3CkG9TEDjY8upcENobUFN+UuqWgamPPN8ERxLXvALarmjW7nuEdyzMFMBXaGZjUrkcnQT4bytpbVY4btSq2ObR80CwuNcDvVjB0mY16yjFPGtt+daCf1R/Ck44Fa9+0aTtLlVf4tAVjcQ79IPFo8JgKluIPCuzyj/AKFLO/8ASUiPA/8AQlbYKXv+DS2q9ulZndlP8KsOPe2JrUh3grFTqv4+iPOQz5LVS9JwbS/4B8QsrA0i+ntN03rUD7j73LU3akaOpfvD4uWZrqn6Jh/d/jTCrU/1dvu+Dimti0jcNok6ZD3OB/Bym3F1CfVHn8iUPeXkXwoJ5A8PoBIdcK7wn5d6Fs1BA4yr+iJ8U/2+oL+id4Gfgh4rR/oHjuJ+ISdiGgXp1RF9UNT8+/0Np/x7/UIflJ51pP8AIK7D7QJJljmgCSSIH46oWMWw7uZ7DrvEXjgJPVbazCxkS48ZnyBPJFSYHFF2IYx0AsabzBAOk3v9XTjD0wP6KmO5oH4BZ8I43JPxnQ/XVbGvJ7k6kKzLUwFHjRYZ53171XRwtKSAzKLGMzgJEid08ittR1te+b24odjmuAljmgjhfTiAAeSzYVueSdtuzhw9Zz23puee8E7wm3EE34lruS5lexdosJ6SmRUaQ0jI8wbCQWPvbdf/AHivJMbhTSqOY7VpIMaHqOh18VeErBJUV0qLnHdBPcj2D7O4jLALQDctzQY8iAY4oLQxjmGQV1uxtvtqbtWzvuu4HoUmVzS2KY1F/iROzzRbZsDjzHfGveqxUlHYbwPcqMRg5FhflAv3clwtXuXcE+APk5D3W81B7XcvKCrKzC3URz4Ks4gporySpcSKnnnZVPatP2qbELM9wmwhVSonKKXDK/rVJTjuTqgh0xw7nWGLY2eQqA/BKjsL28aH9JdPTiVOnimj/RgHoS3xSfiGC4a4z/tXfxpdTOqih2AcwfmsRmM3uOfM3RzCMflu6mXcZEz7kDblBJLXGeAM/iteCw9Nxnfb+yP4Clk35NRsxGzar9W044S0AHuBKqp7OeXf0VMx0I/GwCtfRoCxebXgsAHSC1kjXX3KYZQmTVjoA4fj5JdTMTp4WpN6LSPLyBF1qFI8cOD5/JYslH7td4/bI+KdtP2cU4dDUPzS6gNBBv8Au/vd/CoOyTvYc+/5KinSqcMW7zDr+K0sw9XhVn6/slM77IXZd/3HaaZt6JzY/s8hpKkx1KZiqDp93n0U20K/tt+v2VJtKuOLT1MH3WS/V4Ba8k2vp+1VHn81P0tP9JUHi9OynW4tZ0018EiKl/zbD3Qim+6B+ZYyozhWd5v+JV08q3vOg1WZran6FvuVzieNH68BZa/e5qNOHqGb1JHG8262twTYt7bvkboJvfQWhvuWf0wbAAILyIj2Zhup4kuMxxCpNEPdTtLpkyIO7vctJjzT3sCglha4DWtg2A15q11boe+FUyleT4aWVmZFNk3QhUn/AAVWIDYuB5KTqtpj8fgs9Wu4izZnyiOaa/IUYPSTSINwJY6Tq2I/AheW9qdmuBJNzT3SebPuknpP1C9TdThzs077eI+8OfeD7lyG1C5p32lwILX6RlEwSROk8eBKMWUSuzzZaMGCXAAxPu6q/E7NiqWMMjVpJHq9eoW7CbO9HfV3P8YCrOaSNDHJsLYXFkWuR9aIzRuNVzHojqPr3Ijg8XItZw1HBcdHXQQxdAPs7UaHj/MIFjsMaZ+WneEZpVs14v4qvEAOGVwtz5HoiJKN7AHOotV2LwRYdZHA/WizFUSOZx0vc1fZD7Q96Sq+0u9pJbTIH0nVHFuYBlgcdE1PaJd6zWui95N/NJJTZ1JBPD4drrlo58Vp+ysEQ0X6JJJWTb3JOpNmIgEHSRpfgVKrgGQTGgJiTBjnxSSQZrBjqYI0ix4u59T1TnBNObWw59Ukkg5bT2IzreODevNqliNlsYLX7w3j3BJJC2InuZsQ8NiGjh7Q17iFfg65dNyI5Ofy/tJJK0eAy4N9AOJj0lT98/FVNr1JtVeLE6jv4hJJI3sIuSTdo1bfnHceDeEfqrRQ2rULTLp3CdAPuk6tAPBOkpan5KNI6CjSzCSTcDwtw5KptOKp6NEftEz+ASSXX2RyXyXlQckkmFGBU4TJImKMeNwniII75CB7ZoNcTIFmyYAl1nAhx4gpJIdykDy/aRhuYWLSII6mCFuYwZJ439ySS2ThHXj5Y5bHE8PHTVV+kLSHDUJJKaKMLfXuSKSSK4FZVWYDIOkfUIE8a9Ekk8SeT7SqU6SSsch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Царское село. Пар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7668658" cy="64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925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Царское Село. Грот. XVIII в. Б.Ф.Расстрел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67" y="82624"/>
            <a:ext cx="8976000" cy="59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630932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Грот.</a:t>
            </a:r>
            <a:r>
              <a:rPr lang="en-US" dirty="0" smtClean="0"/>
              <a:t> XVIII</a:t>
            </a:r>
            <a:r>
              <a:rPr lang="ru-RU" dirty="0" smtClean="0"/>
              <a:t>в. Б.Ф. </a:t>
            </a:r>
            <a:r>
              <a:rPr lang="ru-RU" dirty="0" err="1" smtClean="0"/>
              <a:t>Расстрелли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523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al-spbphoto.narod.ru/Lara/2006-09-22_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72" y="45328"/>
            <a:ext cx="8448000" cy="633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45333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Сад у запасного дворца</a:t>
            </a:r>
            <a:endParaRPr lang="ru-RU" dirty="0"/>
          </a:p>
        </p:txBody>
      </p:sp>
    </p:spTree>
  </p:cSld>
  <p:clrMapOvr>
    <a:masterClrMapping/>
  </p:clrMapOvr>
  <p:transition advClick="0" advTm="490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8.radikal.ru/i119/1009/c7/8aebdbd0d8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92" y="446456"/>
            <a:ext cx="8388000" cy="5032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lh5.ggpht.com/_u0uoZ67KoSs/SKrTZN72sBI/AAAAAAAAA7Y/1kxHbabktSk/DSC09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64" y="117312"/>
            <a:ext cx="8907232" cy="594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38132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парк</a:t>
            </a:r>
            <a:endParaRPr lang="ru-RU" dirty="0"/>
          </a:p>
        </p:txBody>
      </p:sp>
    </p:spTree>
  </p:cSld>
  <p:clrMapOvr>
    <a:masterClrMapping/>
  </p:clrMapOvr>
  <p:transition advClick="0" advTm="530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foto/b/3/534/1332534/f_1794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92" y="116632"/>
            <a:ext cx="8976812" cy="59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63093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Золотая осень в Царском селе.</a:t>
            </a:r>
            <a:endParaRPr lang="ru-RU" dirty="0"/>
          </a:p>
        </p:txBody>
      </p:sp>
    </p:spTree>
  </p:cSld>
  <p:clrMapOvr>
    <a:masterClrMapping/>
  </p:clrMapOvr>
  <p:transition advClick="0" advTm="492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hoto1.fotodia.ru/2008/01/23/128101_mHueXbB8S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141" y="117352"/>
            <a:ext cx="6416767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38132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Царское село. Екатерининский парк. Девушка с кувшином.</a:t>
            </a:r>
            <a:endParaRPr lang="ru-RU" dirty="0"/>
          </a:p>
        </p:txBody>
      </p:sp>
    </p:spTree>
  </p:cSld>
  <p:clrMapOvr>
    <a:masterClrMapping/>
  </p:clrMapOvr>
  <p:transition advClick="0" advTm="5061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Царское Село. Крестовый мост в верхнем парке. XVIIIв. В.И. Нее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204" y="44624"/>
            <a:ext cx="4644012" cy="612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6309320"/>
            <a:ext cx="76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Царское село. Крестовый мост в верхнем парке. Х</a:t>
            </a:r>
            <a:r>
              <a:rPr lang="en-US" dirty="0" smtClean="0"/>
              <a:t>VIII</a:t>
            </a:r>
            <a:r>
              <a:rPr lang="ru-RU" dirty="0" smtClean="0"/>
              <a:t>в. В.И. Неелов</a:t>
            </a:r>
            <a:endParaRPr lang="ru-RU" dirty="0"/>
          </a:p>
        </p:txBody>
      </p:sp>
    </p:spTree>
  </p:cSld>
  <p:clrMapOvr>
    <a:masterClrMapping/>
  </p:clrMapOvr>
  <p:transition advClick="0" advTm="5586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Царское Село. Чесменская колонна. XVIII в. А. Риналь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084" y="-27384"/>
            <a:ext cx="3888014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63813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Чесменская колонна. Х</a:t>
            </a:r>
            <a:r>
              <a:rPr lang="en-US" dirty="0" smtClean="0"/>
              <a:t>VIII</a:t>
            </a:r>
            <a:r>
              <a:rPr lang="ru-RU" dirty="0" smtClean="0"/>
              <a:t>в .</a:t>
            </a:r>
            <a:r>
              <a:rPr lang="ru-RU" dirty="0" err="1" smtClean="0"/>
              <a:t>А.Ринальди</a:t>
            </a:r>
            <a:endParaRPr lang="ru-RU" dirty="0"/>
          </a:p>
        </p:txBody>
      </p:sp>
    </p:spTree>
  </p:cSld>
  <p:clrMapOvr>
    <a:masterClrMapping/>
  </p:clrMapOvr>
  <p:transition advClick="0" advTm="4847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Царское Село. Камеронова галерея. XVIII в. Ч. Камер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52" y="44624"/>
            <a:ext cx="9007790" cy="61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</a:t>
            </a:r>
            <a:r>
              <a:rPr lang="ru-RU" dirty="0" err="1" smtClean="0"/>
              <a:t>Камеронова</a:t>
            </a:r>
            <a:r>
              <a:rPr lang="ru-RU" dirty="0" smtClean="0"/>
              <a:t> галерея. </a:t>
            </a:r>
            <a:r>
              <a:rPr lang="en-US" dirty="0" smtClean="0"/>
              <a:t>XVIII</a:t>
            </a:r>
            <a:r>
              <a:rPr lang="ru-RU" dirty="0" smtClean="0"/>
              <a:t>в. Ч.Камерон</a:t>
            </a:r>
            <a:endParaRPr lang="ru-RU" dirty="0"/>
          </a:p>
        </p:txBody>
      </p:sp>
    </p:spTree>
  </p:cSld>
  <p:clrMapOvr>
    <a:masterClrMapping/>
  </p:clrMapOvr>
  <p:transition advClick="0" advTm="5007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Царское Село. Паладиев (Мраморный) мост. XVIII в. В.И. Неел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52" y="159004"/>
            <a:ext cx="9012813" cy="55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</a:t>
            </a:r>
            <a:r>
              <a:rPr lang="ru-RU" dirty="0" err="1" smtClean="0"/>
              <a:t>Паладиев</a:t>
            </a:r>
            <a:r>
              <a:rPr lang="ru-RU" dirty="0" smtClean="0"/>
              <a:t> (Мраморный) мост. </a:t>
            </a:r>
            <a:r>
              <a:rPr lang="en-US" dirty="0" smtClean="0"/>
              <a:t>XVIII</a:t>
            </a:r>
            <a:r>
              <a:rPr lang="ru-RU" dirty="0" smtClean="0"/>
              <a:t>в. В.И. Неелов</a:t>
            </a:r>
            <a:endParaRPr lang="ru-RU" dirty="0"/>
          </a:p>
        </p:txBody>
      </p:sp>
    </p:spTree>
  </p:cSld>
  <p:clrMapOvr>
    <a:masterClrMapping/>
  </p:clrMapOvr>
  <p:transition advClick="0" advTm="5218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mory.loc.gov/pnp/ppmsc/03900/03928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60" y="45344"/>
            <a:ext cx="8573020" cy="648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214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emory.loc.gov/pnp/ppmsc/03900/03929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81368"/>
            <a:ext cx="8811160" cy="66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68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http://pushkinzon.narod.ru/ts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8942220" cy="543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Царское село. Екатерининский парк.</a:t>
            </a:r>
            <a:endParaRPr lang="ru-RU" dirty="0"/>
          </a:p>
        </p:txBody>
      </p:sp>
    </p:spTree>
  </p:cSld>
  <p:clrMapOvr>
    <a:masterClrMapping/>
  </p:clrMapOvr>
  <p:transition advClick="0" advTm="67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51.radikal.ru/i134/1009/ca/2baa7b521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5188" cy="543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879013"/>
            <a:ext cx="675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Царскосельский лицей (г. Пушкин). Гравюра Ж. </a:t>
            </a:r>
            <a:r>
              <a:rPr lang="ru-RU" b="1" dirty="0" err="1" smtClean="0"/>
              <a:t>Мойера</a:t>
            </a:r>
            <a:r>
              <a:rPr lang="ru-RU" b="1" dirty="0" smtClean="0"/>
              <a:t> (1822 г.).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s005.radikal.ru/i211/1009/01/971c9ab044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s005.radikal.ru/i211/1009/01/971c9ab044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s005.radikal.ru/i211/1009/01/971c9ab044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Файл:Pushkin derzha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6" y="188640"/>
            <a:ext cx="9148213" cy="5184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5879013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Илья Репин «Пушкин на Лицейском акте»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Пущин Иван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334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13 лет.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Прозвища- Большой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err="1" smtClean="0"/>
              <a:t>Жано</a:t>
            </a:r>
            <a:r>
              <a:rPr lang="ru-RU" sz="2400" i="1" dirty="0" smtClean="0"/>
              <a:t>, Иван Великий.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Хорошие дарования.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В обращении приятен,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вежлив и искренен.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u="sng" dirty="0" smtClean="0"/>
              <a:t>Самый близкий друг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u="sng" dirty="0" smtClean="0"/>
              <a:t>Пушкина.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i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14 </a:t>
            </a:r>
            <a:r>
              <a:rPr lang="ru-RU" sz="2400" i="1" dirty="0" err="1" smtClean="0"/>
              <a:t>декадря</a:t>
            </a:r>
            <a:r>
              <a:rPr lang="ru-RU" sz="2400" i="1" dirty="0" smtClean="0"/>
              <a:t> был на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Сенатской площади.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Осуждён. Приговорён 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31  году тюрьмы и ссылки.</a:t>
            </a:r>
          </a:p>
        </p:txBody>
      </p:sp>
      <p:pic>
        <p:nvPicPr>
          <p:cNvPr id="22535" name="Picture 7" descr="Изображение 13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4119563" cy="51816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Малиновский Иван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i="1" smtClean="0"/>
              <a:t>14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Прозвище-Казак,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Санчо-Панса.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i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Добрый, достойный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человек.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Отказался от блестящей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генеральской карьеры 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никогда об этом не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пожалел.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Стал помещиком,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i="1" smtClean="0"/>
              <a:t>предводителем дворянства.</a:t>
            </a:r>
          </a:p>
        </p:txBody>
      </p:sp>
      <p:pic>
        <p:nvPicPr>
          <p:cNvPr id="16391" name="Picture 7" descr="Изображение 13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24000"/>
            <a:ext cx="4040188" cy="51054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Дельвиг  Антон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13 лет.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Прозвище- Тося.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Близкий друг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Пушкина.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Создатель альманаха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i="1" dirty="0" smtClean="0"/>
              <a:t>«Северные цветы».</a:t>
            </a:r>
          </a:p>
        </p:txBody>
      </p:sp>
      <p:pic>
        <p:nvPicPr>
          <p:cNvPr id="14343" name="Picture 7" descr="Изображение 13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4133850" cy="51816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Кюхельбекер Вильгельм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14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Прозвище-Кюхля.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Член общества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декабристов.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Осуждён.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Приговорён к вечной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ссылке.</a:t>
            </a:r>
          </a:p>
        </p:txBody>
      </p:sp>
      <p:pic>
        <p:nvPicPr>
          <p:cNvPr id="12295" name="Picture 7" descr="Изображение 13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447800"/>
            <a:ext cx="3962400" cy="52578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Вольховский Владимир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13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err="1" smtClean="0"/>
              <a:t>Прозвище-Суворочка</a:t>
            </a:r>
            <a:r>
              <a:rPr lang="ru-RU" sz="2800" i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Первый ученик,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закончивший Лицей 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золотой медалью.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Член тайного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общества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декабристов.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i="1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31747" name="Picture 3" descr="Изображение 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0" y="1371600"/>
            <a:ext cx="4114800" cy="5334000"/>
          </a:xfrm>
          <a:prstGeom prst="rect">
            <a:avLst/>
          </a:prstGeom>
          <a:noFill/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Корсаков Николай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11 лет.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Редактор лицейских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Журналов, музыкант.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Весёлый и милый друг.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Умер от чахотки 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Флоренции, написав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себе эпитафию: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Прохожий, поспеши к стране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родной своей.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Ах! Грустно умирать далёко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от друзей.</a:t>
            </a:r>
          </a:p>
        </p:txBody>
      </p:sp>
      <p:pic>
        <p:nvPicPr>
          <p:cNvPr id="26631" name="Picture 7" descr="Изображение 13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47800"/>
            <a:ext cx="4038600" cy="52578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Горчаков Александр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13 лет.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Прозвище- Франт.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i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dirty="0" smtClean="0"/>
              <a:t>Министр.</a:t>
            </a:r>
          </a:p>
        </p:txBody>
      </p:sp>
      <p:pic>
        <p:nvPicPr>
          <p:cNvPr id="17415" name="Picture 7" descr="Изображение 13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47800"/>
            <a:ext cx="4114800" cy="51816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Пушкин Александр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1295400"/>
            <a:ext cx="4398640" cy="5562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11 лет.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Прозвища- Француз, Егоза,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Стрекоза, Сверчок, Искра,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Обезьяна, Мартышка,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Смесь обезьяны с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мартышкой.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Великий русский поэт.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В те дни, когда в садах Лицея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Я безмятежно расцветал,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Читал украдкой Апулея,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А над Вергилием зевал,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Когда ленился и проказил,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По кровле и в окошко лазил,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И забывал латинский класс…</a:t>
            </a:r>
          </a:p>
        </p:txBody>
      </p:sp>
      <p:pic>
        <p:nvPicPr>
          <p:cNvPr id="30724" name="Picture 4" descr="33_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6150" y="1143000"/>
            <a:ext cx="4170363" cy="5486400"/>
          </a:xfrm>
          <a:ln>
            <a:solidFill>
              <a:schemeClr val="bg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704856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100" dirty="0" smtClean="0"/>
          </a:p>
          <a:p>
            <a:pPr>
              <a:lnSpc>
                <a:spcPct val="80000"/>
              </a:lnSpc>
              <a:defRPr/>
            </a:pPr>
            <a:r>
              <a:rPr lang="ru-RU" sz="1100" dirty="0" smtClean="0"/>
              <a:t>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«Пушкин есть явление</a:t>
            </a:r>
          </a:p>
          <a:p>
            <a:pPr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чрезвычайное и, может быть,</a:t>
            </a:r>
          </a:p>
          <a:p>
            <a:pPr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единственное явление русского</a:t>
            </a:r>
          </a:p>
          <a:p>
            <a:pPr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духа: это русский человек в его</a:t>
            </a:r>
          </a:p>
          <a:p>
            <a:pPr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развитии, в каком он, может быть, явится чрез двести лет».</a:t>
            </a:r>
          </a:p>
          <a:p>
            <a:pPr>
              <a:defRPr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Н.В.Гоголь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003.radikal.ru/i204/1009/7e/3d5410e6e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49" y="-2706"/>
            <a:ext cx="5220000" cy="64869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96344" y="64550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Василий Федорович Малиновский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55.radikal.ru/i148/1009/94/59ca8f5c1e4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8172000" cy="58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Пушкин. Царскосельский лицей. Наши дни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ppress.ru/photo/new/54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818388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122081" y="6328102"/>
            <a:ext cx="689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В руках у юношей в лицейской форме — указ об учреждении лицея</a:t>
            </a: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spbfoto.spb.ru/foto/data/media/28/DSC_0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586" y="189360"/>
            <a:ext cx="5303025" cy="66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Оценка знаний А.С.Пушкина на вступительных экзаменах в Лицей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2103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0464"/>
                <a:gridCol w="1008112"/>
                <a:gridCol w="1512168"/>
                <a:gridCol w="1152128"/>
                <a:gridCol w="1080120"/>
                <a:gridCol w="1080120"/>
                <a:gridCol w="130648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</a:t>
                      </a:r>
                    </a:p>
                    <a:p>
                      <a:pPr algn="ctr"/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Французский 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Арифметика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Общие свойства</a:t>
                      </a:r>
                    </a:p>
                    <a:p>
                      <a:r>
                        <a:rPr lang="ru-RU" dirty="0" smtClean="0"/>
                        <a:t>веществ,</a:t>
                      </a:r>
                    </a:p>
                    <a:p>
                      <a:r>
                        <a:rPr lang="ru-RU" dirty="0" smtClean="0"/>
                        <a:t>тел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</a:t>
                      </a:r>
                    </a:p>
                    <a:p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Имеет сведения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Знает до тройного правила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Хорошо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Имеет сведения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92696"/>
            <a:ext cx="9081847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9792" y="62373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Кадр из фильма о Пушкине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Распорядок дня лицеиста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6 часов утра </a:t>
            </a:r>
            <a:r>
              <a:rPr lang="ru-RU" sz="2400" dirty="0" smtClean="0"/>
              <a:t>объявлялся общий подъем, затем воспитанники шли на утреннюю молитву, после чего повторяли задания своих преподавателей. </a:t>
            </a:r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b="1" dirty="0" smtClean="0"/>
              <a:t>8 до 9 часов </a:t>
            </a:r>
            <a:r>
              <a:rPr lang="ru-RU" sz="2400" dirty="0" smtClean="0"/>
              <a:t>проводился урок в классах.</a:t>
            </a:r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b="1" dirty="0" smtClean="0"/>
              <a:t>10 до 11-ти </a:t>
            </a:r>
            <a:r>
              <a:rPr lang="ru-RU" sz="2400" dirty="0" smtClean="0"/>
              <a:t>– завтрак и прогулка в парке.</a:t>
            </a:r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b="1" dirty="0" smtClean="0"/>
              <a:t>11 до 12 </a:t>
            </a:r>
            <a:r>
              <a:rPr lang="ru-RU" sz="2400" dirty="0" smtClean="0"/>
              <a:t>– в Лицее предусматривался второй урок в классах.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13 часов </a:t>
            </a:r>
            <a:r>
              <a:rPr lang="ru-RU" sz="2400" dirty="0" smtClean="0"/>
              <a:t>– обед и короткий перерыв.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b="1" dirty="0" smtClean="0"/>
              <a:t>14 часов </a:t>
            </a:r>
            <a:r>
              <a:rPr lang="ru-RU" sz="2400" dirty="0" smtClean="0"/>
              <a:t>– у лицеистов начинались занятия по чистописанию и рисованию.</a:t>
            </a:r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b="1" dirty="0" smtClean="0"/>
              <a:t>15 до 17 часов </a:t>
            </a:r>
            <a:r>
              <a:rPr lang="ru-RU" sz="2400" dirty="0" smtClean="0"/>
              <a:t>– проходили уроки в классах.</a:t>
            </a:r>
          </a:p>
          <a:p>
            <a:pPr>
              <a:buNone/>
            </a:pPr>
            <a:r>
              <a:rPr lang="ru-RU" sz="2400" dirty="0" smtClean="0"/>
              <a:t>После этого был короткий отдых , полдник, прогулка, игры и гимнастические упражнения.</a:t>
            </a:r>
          </a:p>
          <a:p>
            <a:pPr>
              <a:buNone/>
            </a:pPr>
            <a:r>
              <a:rPr lang="ru-RU" sz="2400" dirty="0" smtClean="0"/>
              <a:t>С </a:t>
            </a:r>
            <a:r>
              <a:rPr lang="ru-RU" sz="2400" b="1" dirty="0" smtClean="0"/>
              <a:t>20 часов </a:t>
            </a:r>
            <a:r>
              <a:rPr lang="ru-RU" sz="2400" dirty="0" smtClean="0"/>
              <a:t>учащиеся шли на ужин, потом были прогулки в парке и повторение уроков.</a:t>
            </a:r>
          </a:p>
          <a:p>
            <a:pPr>
              <a:buNone/>
            </a:pPr>
            <a:r>
              <a:rPr lang="ru-RU" sz="2400" dirty="0" smtClean="0"/>
              <a:t>После вечерней молитвы ,в  </a:t>
            </a:r>
            <a:r>
              <a:rPr lang="ru-RU" sz="2400" b="1" dirty="0" smtClean="0"/>
              <a:t>22 часа</a:t>
            </a:r>
            <a:r>
              <a:rPr lang="ru-RU" sz="2400" dirty="0" smtClean="0"/>
              <a:t>, все воспитанники ложились спать</a:t>
            </a:r>
          </a:p>
          <a:p>
            <a:pPr>
              <a:buNone/>
            </a:pPr>
            <a:r>
              <a:rPr lang="ru-RU" sz="2400" b="1" dirty="0" smtClean="0"/>
              <a:t>Продуманный распорядок дня способствовал ускоренному развитию лицеистов, которые к 16-18 годам становились физически крепкими, закаленными, трудолюбивыми, нравственно здоровыми людьми.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02.radikal.ru/i175/1009/6d/bd2ba1fd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571" y="0"/>
            <a:ext cx="5435661" cy="6813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04248" y="6167045"/>
            <a:ext cx="23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Комната №14, где жил А.С.Пушкин</a:t>
            </a:r>
            <a:endParaRPr lang="ru-RU" b="1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800</Words>
  <Application>Microsoft Office PowerPoint</Application>
  <PresentationFormat>Экран (4:3)</PresentationFormat>
  <Paragraphs>173</Paragraphs>
  <Slides>52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знаний А.С.Пушкина на вступительных экзаменах в Лицей</vt:lpstr>
      <vt:lpstr>Презентация PowerPoint</vt:lpstr>
      <vt:lpstr>Распорядок дня лицеиста</vt:lpstr>
      <vt:lpstr>Презентация PowerPoint</vt:lpstr>
      <vt:lpstr>Презентация PowerPoint</vt:lpstr>
      <vt:lpstr>«Друзья мои, прекрасен наш союз!»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Пущин Иван</vt:lpstr>
      <vt:lpstr>Малиновский Иван</vt:lpstr>
      <vt:lpstr>Дельвиг  Антон</vt:lpstr>
      <vt:lpstr>Кюхельбекер Вильгельм</vt:lpstr>
      <vt:lpstr> Вольховский Владимир</vt:lpstr>
      <vt:lpstr>Корсаков Николай</vt:lpstr>
      <vt:lpstr>Горчаков Александр</vt:lpstr>
      <vt:lpstr>Пушкин Александр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OlegAnatolievich</cp:lastModifiedBy>
  <cp:revision>79</cp:revision>
  <dcterms:created xsi:type="dcterms:W3CDTF">2010-10-18T05:53:32Z</dcterms:created>
  <dcterms:modified xsi:type="dcterms:W3CDTF">2013-10-14T18:33:13Z</dcterms:modified>
</cp:coreProperties>
</file>