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1" r:id="rId3"/>
    <p:sldId id="319" r:id="rId4"/>
    <p:sldId id="315" r:id="rId5"/>
    <p:sldId id="327" r:id="rId6"/>
    <p:sldId id="294" r:id="rId7"/>
    <p:sldId id="320" r:id="rId8"/>
    <p:sldId id="324" r:id="rId9"/>
    <p:sldId id="304" r:id="rId10"/>
    <p:sldId id="317" r:id="rId11"/>
    <p:sldId id="322" r:id="rId12"/>
    <p:sldId id="297" r:id="rId13"/>
    <p:sldId id="318" r:id="rId14"/>
    <p:sldId id="325" r:id="rId15"/>
    <p:sldId id="328" r:id="rId16"/>
    <p:sldId id="32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99CC"/>
    <a:srgbClr val="99FF66"/>
    <a:srgbClr val="009999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3" autoAdjust="0"/>
    <p:restoredTop sz="94660"/>
  </p:normalViewPr>
  <p:slideViewPr>
    <p:cSldViewPr>
      <p:cViewPr varScale="1">
        <p:scale>
          <a:sx n="80" d="100"/>
          <a:sy n="80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194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659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79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11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301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836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54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84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135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985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69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микрон\Desktop\т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7" y="0"/>
            <a:ext cx="9157487" cy="68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5873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spc="600" dirty="0" smtClean="0">
                <a:ln w="3810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>«Приёмы устных вычислений»</a:t>
            </a:r>
            <a:r>
              <a:rPr lang="ru-RU" sz="6000" b="1" i="1" spc="600" dirty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  <a:t/>
            </a:r>
            <a:br>
              <a:rPr lang="ru-RU" sz="6000" b="1" i="1" spc="600" dirty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rPr>
            </a:br>
            <a:endParaRPr lang="ru-RU" b="1" i="1" dirty="0">
              <a:cs typeface="David" panose="020E0502060401010101" pitchFamily="34" charset="-79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 на тему:</a:t>
            </a:r>
            <a:endParaRPr lang="ru-RU" sz="44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4211960" y="4084294"/>
            <a:ext cx="4814700" cy="2297033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 5 «А» класса</a:t>
            </a: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школы №61</a:t>
            </a:r>
          </a:p>
          <a:p>
            <a:pPr algn="l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Вадим</a:t>
            </a: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Кирилина Т.Е.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2" y="1"/>
            <a:ext cx="9164652" cy="68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0000"/>
                </a:solidFill>
              </a:rPr>
              <a:t>Вычитание</a:t>
            </a:r>
            <a:r>
              <a:rPr lang="ru-RU" sz="4400" dirty="0">
                <a:solidFill>
                  <a:srgbClr val="000000"/>
                </a:solidFill>
              </a:rPr>
              <a:t/>
            </a:r>
            <a:br>
              <a:rPr lang="ru-RU" sz="4400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</a:rPr>
              <a:t>Чтобы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вычесть два числа в уме, нужно округлить вычитаемое, а затем подкорректируйте полученный ответ.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микрон\Desktop\пример вычитани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1686" b="64358"/>
          <a:stretch/>
        </p:blipFill>
        <p:spPr bwMode="auto">
          <a:xfrm>
            <a:off x="971600" y="2918762"/>
            <a:ext cx="7435104" cy="181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46012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788"/>
            <a:ext cx="9162383" cy="6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</a:pPr>
            <a:r>
              <a:rPr lang="ru-RU" sz="4000" b="1" i="1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>Вычитание числа меньше 100 , из числа больше 100</a:t>
            </a:r>
            <a:r>
              <a:rPr lang="ru-RU" sz="4000" b="1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buNone/>
            </a:pPr>
            <a:r>
              <a:rPr lang="ru-RU" sz="2600" dirty="0">
                <a:solidFill>
                  <a:srgbClr val="000000"/>
                </a:solidFill>
                <a:latin typeface="Calibri" pitchFamily="34" charset="0"/>
              </a:rPr>
              <a:t>Если вычитаемое меньше 100, а уменьшаемое больше 100, но меньше 200, есть простой способ вычислить разность в уме. </a:t>
            </a:r>
            <a:endParaRPr lang="ru-RU" sz="2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algn="just" fontAlgn="base">
              <a:buNone/>
            </a:pPr>
            <a:endParaRPr lang="ru-RU" sz="2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algn="just" fontAlgn="base">
              <a:buNone/>
            </a:pP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</a:rPr>
              <a:t>88 </a:t>
            </a:r>
            <a:r>
              <a:rPr lang="ru-RU" sz="2600" dirty="0">
                <a:solidFill>
                  <a:srgbClr val="000000"/>
                </a:solidFill>
                <a:latin typeface="Calibri" pitchFamily="34" charset="0"/>
              </a:rPr>
              <a:t>на 12 меньше 100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</a:rPr>
              <a:t>, а </a:t>
            </a:r>
            <a:r>
              <a:rPr lang="ru-RU" sz="2600" dirty="0">
                <a:solidFill>
                  <a:srgbClr val="000000"/>
                </a:solidFill>
                <a:latin typeface="Calibri" pitchFamily="34" charset="0"/>
              </a:rPr>
              <a:t>152 больше 100 на 52, значит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микрон\Desktop\пр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4" b="5590"/>
          <a:stretch/>
        </p:blipFill>
        <p:spPr bwMode="auto">
          <a:xfrm>
            <a:off x="827584" y="4221088"/>
            <a:ext cx="7190246" cy="1394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8827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Некоторые приемы </a:t>
            </a:r>
            <a:r>
              <a:rPr lang="ru-RU" b="1" dirty="0">
                <a:solidFill>
                  <a:schemeClr val="tx1"/>
                </a:solidFill>
              </a:rPr>
              <a:t>упрощенного деления </a:t>
            </a:r>
            <a:r>
              <a:rPr lang="ru-RU" b="1" dirty="0" smtClean="0">
                <a:solidFill>
                  <a:schemeClr val="tx1"/>
                </a:solidFill>
              </a:rPr>
              <a:t>чисел: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+mj-lt"/>
              </a:rPr>
              <a:t>Разложение </a:t>
            </a:r>
            <a:r>
              <a:rPr lang="ru-RU" b="1" dirty="0">
                <a:solidFill>
                  <a:srgbClr val="000000"/>
                </a:solidFill>
                <a:latin typeface="+mj-lt"/>
              </a:rPr>
              <a:t>делимого на </a:t>
            </a:r>
            <a:r>
              <a:rPr lang="ru-RU" b="1" dirty="0" smtClean="0">
                <a:solidFill>
                  <a:srgbClr val="000000"/>
                </a:solidFill>
                <a:latin typeface="+mj-lt"/>
              </a:rPr>
              <a:t>слагаемые</a:t>
            </a:r>
            <a:r>
              <a:rPr lang="ru-RU" b="1" i="1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Разложение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делимого на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слагаемые, которые легко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делятся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раздельно, ускоряет устный подсчет числа при делении.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+mj-lt"/>
              </a:rPr>
              <a:t>Пример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. Найдем частное чисел 2 808 и 9.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218" name="Picture 2" descr="C:\Users\микрон\Desktop\12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99"/>
          <a:stretch/>
        </p:blipFill>
        <p:spPr bwMode="auto">
          <a:xfrm>
            <a:off x="1475656" y="4869160"/>
            <a:ext cx="5688632" cy="1532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69732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939" cy="68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12068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0000"/>
                </a:solidFill>
              </a:rPr>
              <a:t>Деление на 5 и 50</a:t>
            </a:r>
            <a:r>
              <a:rPr lang="ru-RU" b="1" i="1" dirty="0" smtClean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200" dirty="0">
                <a:solidFill>
                  <a:srgbClr val="000000"/>
                </a:solidFill>
              </a:rPr>
              <a:t> </a:t>
            </a:r>
            <a:r>
              <a:rPr lang="ru-RU" sz="2400" dirty="0">
                <a:solidFill>
                  <a:srgbClr val="000000"/>
                </a:solidFill>
              </a:rPr>
              <a:t>Чтобы число разделить на </a:t>
            </a:r>
            <a:r>
              <a:rPr lang="ru-RU" sz="2400" b="1" dirty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rgbClr val="000000"/>
                </a:solidFill>
              </a:rPr>
              <a:t>,   </a:t>
            </a:r>
            <a:r>
              <a:rPr lang="ru-RU" sz="2400" b="1" dirty="0" smtClean="0">
                <a:solidFill>
                  <a:srgbClr val="7030A0"/>
                </a:solidFill>
              </a:rPr>
              <a:t>50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500</a:t>
            </a:r>
            <a:r>
              <a:rPr lang="ru-RU" sz="2400" dirty="0" smtClean="0">
                <a:solidFill>
                  <a:srgbClr val="000000"/>
                </a:solidFill>
              </a:rPr>
              <a:t>     и </a:t>
            </a:r>
            <a:r>
              <a:rPr lang="ru-RU" sz="2400" dirty="0">
                <a:solidFill>
                  <a:srgbClr val="000000"/>
                </a:solidFill>
              </a:rPr>
              <a:t>т. д., надо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это </a:t>
            </a:r>
            <a:r>
              <a:rPr lang="ru-RU" sz="2400" dirty="0">
                <a:solidFill>
                  <a:srgbClr val="000000"/>
                </a:solidFill>
              </a:rPr>
              <a:t>число </a:t>
            </a:r>
            <a:r>
              <a:rPr lang="ru-RU" sz="2400" dirty="0" smtClean="0">
                <a:solidFill>
                  <a:srgbClr val="000000"/>
                </a:solidFill>
              </a:rPr>
              <a:t>    разделить на   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100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1000</a:t>
            </a:r>
            <a:r>
              <a:rPr lang="ru-RU" sz="2400" dirty="0" smtClean="0">
                <a:solidFill>
                  <a:srgbClr val="000000"/>
                </a:solidFill>
              </a:rPr>
              <a:t>  и </a:t>
            </a:r>
            <a:r>
              <a:rPr lang="ru-RU" sz="2400" dirty="0">
                <a:solidFill>
                  <a:srgbClr val="000000"/>
                </a:solidFill>
              </a:rPr>
              <a:t>т. д.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и </a:t>
            </a:r>
            <a:r>
              <a:rPr lang="ru-RU" sz="2400" dirty="0">
                <a:solidFill>
                  <a:srgbClr val="000000"/>
                </a:solidFill>
              </a:rPr>
              <a:t>умножить на 2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           Пример:</a:t>
            </a:r>
            <a:endParaRPr lang="ru-RU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А чтобы умножить </a:t>
            </a:r>
          </a:p>
          <a:p>
            <a:pPr marL="0" indent="0">
              <a:buNone/>
            </a:pPr>
            <a:r>
              <a:rPr lang="ru-RU" sz="2400" dirty="0" smtClean="0"/>
              <a:t>число на </a:t>
            </a: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/>
              <a:t>,  </a:t>
            </a:r>
            <a:r>
              <a:rPr lang="ru-RU" sz="2400" b="1" dirty="0" smtClean="0">
                <a:solidFill>
                  <a:srgbClr val="7030A0"/>
                </a:solidFill>
              </a:rPr>
              <a:t>50</a:t>
            </a:r>
            <a:r>
              <a:rPr lang="ru-RU" sz="2400" b="1" dirty="0" smtClean="0"/>
              <a:t>,</a:t>
            </a: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00B0F0"/>
                </a:solidFill>
              </a:rPr>
              <a:t>500</a:t>
            </a:r>
            <a:r>
              <a:rPr lang="ru-RU" sz="2400" dirty="0" smtClean="0"/>
              <a:t>  </a:t>
            </a:r>
            <a:r>
              <a:rPr lang="ru-RU" sz="2400" dirty="0" err="1" smtClean="0"/>
              <a:t>ит.д</a:t>
            </a:r>
            <a:r>
              <a:rPr lang="ru-RU" sz="2400" dirty="0" smtClean="0"/>
              <a:t>., нужно   умножить </a:t>
            </a:r>
          </a:p>
          <a:p>
            <a:pPr marL="0" indent="0">
              <a:buNone/>
            </a:pPr>
            <a:r>
              <a:rPr lang="ru-RU" sz="2400" dirty="0" smtClean="0"/>
              <a:t>  его на  </a:t>
            </a:r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100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00B0F0"/>
                </a:solidFill>
              </a:rPr>
              <a:t>1000</a:t>
            </a:r>
            <a:r>
              <a:rPr lang="ru-RU" sz="2400" dirty="0" smtClean="0"/>
              <a:t> </a:t>
            </a:r>
            <a:r>
              <a:rPr lang="ru-RU" sz="2400" dirty="0" err="1" smtClean="0"/>
              <a:t>ит.д</a:t>
            </a:r>
            <a:r>
              <a:rPr lang="ru-RU" sz="2400" dirty="0" smtClean="0"/>
              <a:t>., и разделить на 2.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29100" y="1340768"/>
            <a:ext cx="72008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86468" y="1340768"/>
            <a:ext cx="129548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1354905"/>
            <a:ext cx="129548" cy="27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C:\Users\микрон\Desktop\дел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b="75896"/>
          <a:stretch/>
        </p:blipFill>
        <p:spPr bwMode="auto">
          <a:xfrm>
            <a:off x="2987825" y="2132856"/>
            <a:ext cx="5544616" cy="1134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705190" y="3993708"/>
            <a:ext cx="54006" cy="216024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736" y="4025016"/>
            <a:ext cx="54006" cy="216024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43808" y="4038096"/>
            <a:ext cx="54006" cy="216024"/>
          </a:xfrm>
          <a:prstGeom prst="straightConnector1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микрон\Desktop\умн на 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72142"/>
          <a:stretch/>
        </p:blipFill>
        <p:spPr bwMode="auto">
          <a:xfrm>
            <a:off x="1076182" y="4754810"/>
            <a:ext cx="7423839" cy="129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20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997"/>
            <a:ext cx="8229600" cy="940966"/>
          </a:xfrm>
        </p:spPr>
        <p:txBody>
          <a:bodyPr/>
          <a:lstStyle/>
          <a:p>
            <a:r>
              <a:rPr lang="ru-RU" b="1" dirty="0" smtClean="0"/>
              <a:t>Деление на 4, 8, 16.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Чтобы число разделить на </a:t>
            </a:r>
            <a:r>
              <a:rPr lang="ru-RU" sz="2400" b="1" dirty="0" smtClean="0"/>
              <a:t>4</a:t>
            </a:r>
            <a:r>
              <a:rPr lang="ru-RU" sz="2400" dirty="0" smtClean="0"/>
              <a:t>, его </a:t>
            </a:r>
            <a:r>
              <a:rPr lang="ru-RU" sz="2400" b="1" dirty="0" smtClean="0"/>
              <a:t>дважды</a:t>
            </a:r>
            <a:r>
              <a:rPr lang="ru-RU" sz="2400" dirty="0" smtClean="0"/>
              <a:t> делят </a:t>
            </a:r>
          </a:p>
          <a:p>
            <a:pPr marL="0" indent="0">
              <a:buNone/>
            </a:pPr>
            <a:r>
              <a:rPr lang="ru-RU" sz="2400" dirty="0" smtClean="0"/>
              <a:t>на 2.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При делении числа на </a:t>
            </a:r>
            <a:r>
              <a:rPr lang="ru-RU" sz="2400" b="1" dirty="0" smtClean="0"/>
              <a:t>8</a:t>
            </a:r>
            <a:r>
              <a:rPr lang="ru-RU" sz="2400" dirty="0" smtClean="0"/>
              <a:t>, необходимо его </a:t>
            </a:r>
            <a:r>
              <a:rPr lang="ru-RU" sz="2400" b="1" dirty="0" smtClean="0"/>
              <a:t>трижды</a:t>
            </a:r>
            <a:r>
              <a:rPr lang="ru-RU" sz="2400" dirty="0" smtClean="0"/>
              <a:t> разделить на 2.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При делении числа на </a:t>
            </a:r>
            <a:r>
              <a:rPr lang="ru-RU" sz="2400" b="1" dirty="0" smtClean="0"/>
              <a:t>16</a:t>
            </a:r>
            <a:r>
              <a:rPr lang="ru-RU" sz="2400" dirty="0" smtClean="0"/>
              <a:t>, необходимо его </a:t>
            </a:r>
            <a:r>
              <a:rPr lang="ru-RU" sz="2400" b="1" dirty="0" smtClean="0"/>
              <a:t>четыре раза </a:t>
            </a:r>
            <a:r>
              <a:rPr lang="ru-RU" sz="2400" dirty="0" smtClean="0"/>
              <a:t>поделить на 2.</a:t>
            </a:r>
            <a:endParaRPr lang="ru-RU" sz="2400" dirty="0"/>
          </a:p>
        </p:txBody>
      </p:sp>
      <p:pic>
        <p:nvPicPr>
          <p:cNvPr id="5123" name="Picture 3" descr="C:\Users\микрон\Desktop\на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7481" r="2296" b="77187"/>
          <a:stretch/>
        </p:blipFill>
        <p:spPr bwMode="auto">
          <a:xfrm>
            <a:off x="1712322" y="1531712"/>
            <a:ext cx="6615754" cy="1065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икрон\Desktop\на 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7170" r="12608" b="72177"/>
          <a:stretch/>
        </p:blipFill>
        <p:spPr bwMode="auto">
          <a:xfrm>
            <a:off x="1979712" y="3395070"/>
            <a:ext cx="4968552" cy="1250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икрон\Desktop\на 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0257" r="16587" b="72336"/>
          <a:stretch/>
        </p:blipFill>
        <p:spPr bwMode="auto">
          <a:xfrm>
            <a:off x="2771800" y="5373216"/>
            <a:ext cx="5068111" cy="1089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7369" y="1871216"/>
            <a:ext cx="216024" cy="3600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0143" y="1884689"/>
            <a:ext cx="216024" cy="3600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723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икрон\Desktop\вывод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      Существует много способов быстрого сложения, вычитания, умножения и деления. Мы рассмотрели лишь некоторые из них.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   Наше </a:t>
            </a:r>
            <a:r>
              <a:rPr lang="ru-RU" sz="2400" dirty="0">
                <a:solidFill>
                  <a:prstClr val="black"/>
                </a:solidFill>
              </a:rPr>
              <a:t>исследование показало, что знание </a:t>
            </a:r>
            <a:r>
              <a:rPr lang="ru-RU" sz="2400" dirty="0" smtClean="0">
                <a:solidFill>
                  <a:prstClr val="black"/>
                </a:solidFill>
              </a:rPr>
              <a:t>приёмов быстрого счета, позволяет упрощать вычисления и  экономить время.                                                     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        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                                 Если </a:t>
            </a:r>
            <a:r>
              <a:rPr lang="ru-RU" sz="2400" dirty="0">
                <a:solidFill>
                  <a:prstClr val="black"/>
                </a:solidFill>
              </a:rPr>
              <a:t>постоянно тренироваться, </a:t>
            </a:r>
            <a:r>
              <a:rPr lang="ru-RU" sz="2400" dirty="0" smtClean="0">
                <a:solidFill>
                  <a:prstClr val="black"/>
                </a:solidFill>
              </a:rPr>
              <a:t>то                    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развивается логическое мышление,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гибкость  ума,</a:t>
            </a:r>
            <a:r>
              <a:rPr lang="ru-RU" sz="2400" dirty="0"/>
              <a:t> </a:t>
            </a:r>
            <a:r>
              <a:rPr lang="ru-RU" sz="2400" dirty="0" smtClean="0"/>
              <a:t>сообразительность,</a:t>
            </a:r>
            <a:r>
              <a:rPr lang="ru-RU" sz="2400" dirty="0" smtClean="0">
                <a:solidFill>
                  <a:prstClr val="black"/>
                </a:solidFill>
              </a:rPr>
              <a:t>  а так же          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улучшается </a:t>
            </a:r>
            <a:r>
              <a:rPr lang="ru-RU" sz="2400" dirty="0">
                <a:solidFill>
                  <a:prstClr val="black"/>
                </a:solidFill>
              </a:rPr>
              <a:t>память, </a:t>
            </a:r>
            <a:r>
              <a:rPr lang="ru-RU" sz="2400" dirty="0" smtClean="0">
                <a:solidFill>
                  <a:prstClr val="black"/>
                </a:solidFill>
              </a:rPr>
              <a:t>  которая необходима нам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не только </a:t>
            </a:r>
            <a:r>
              <a:rPr lang="ru-RU" sz="2400" dirty="0">
                <a:solidFill>
                  <a:prstClr val="black"/>
                </a:solidFill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</a:rPr>
              <a:t>  получения образования, но и  в 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повседневной жизни.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64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икрон\Desktop\ко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01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345" y="764704"/>
            <a:ext cx="6166521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</a:t>
            </a:r>
          </a:p>
          <a:p>
            <a:pPr marL="0" indent="0" algn="ctr">
              <a:buNone/>
            </a:pPr>
            <a:r>
              <a:rPr lang="ru-RU" sz="6600" b="1" dirty="0" smtClean="0"/>
              <a:t> за</a:t>
            </a:r>
          </a:p>
          <a:p>
            <a:pPr marL="0" indent="0" algn="ctr">
              <a:buNone/>
            </a:pPr>
            <a:r>
              <a:rPr lang="ru-RU" sz="6600" b="1" dirty="0" smtClean="0"/>
              <a:t>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9348471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крон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type="title"/>
          </p:nvPr>
        </p:nvSpPr>
        <p:spPr>
          <a:xfrm>
            <a:off x="539552" y="521296"/>
            <a:ext cx="8064896" cy="6336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4000" b="1" dirty="0" smtClean="0">
                <a:solidFill>
                  <a:schemeClr val="tx1"/>
                </a:solidFill>
              </a:rPr>
              <a:t>Каждый </a:t>
            </a:r>
            <a:r>
              <a:rPr lang="ru-RU" sz="4000" b="1" dirty="0">
                <a:solidFill>
                  <a:schemeClr val="tx1"/>
                </a:solidFill>
              </a:rPr>
              <a:t>из нас умеет считать в уме. </a:t>
            </a:r>
            <a:r>
              <a:rPr lang="ru-RU" sz="4000" b="1" dirty="0" smtClean="0">
                <a:solidFill>
                  <a:schemeClr val="tx1"/>
                </a:solidFill>
              </a:rPr>
              <a:t>Для </a:t>
            </a:r>
            <a:r>
              <a:rPr lang="ru-RU" sz="4000" b="1" dirty="0">
                <a:solidFill>
                  <a:schemeClr val="tx1"/>
                </a:solidFill>
              </a:rPr>
              <a:t>того </a:t>
            </a:r>
            <a:r>
              <a:rPr lang="ru-RU" sz="4000" b="1" dirty="0" smtClean="0">
                <a:solidFill>
                  <a:schemeClr val="tx1"/>
                </a:solidFill>
              </a:rPr>
              <a:t>чтобы производить подсчеты быстро, </a:t>
            </a:r>
            <a:r>
              <a:rPr lang="ru-RU" sz="4000" b="1" dirty="0">
                <a:solidFill>
                  <a:schemeClr val="tx1"/>
                </a:solidFill>
              </a:rPr>
              <a:t>не надо иметь ни специальных знаний, ни способностей.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Несколько </a:t>
            </a:r>
            <a:r>
              <a:rPr lang="ru-RU" sz="4000" b="1" dirty="0">
                <a:solidFill>
                  <a:schemeClr val="tx1"/>
                </a:solidFill>
              </a:rPr>
              <a:t>простых правил, а главное – постоянная </a:t>
            </a:r>
            <a:r>
              <a:rPr lang="ru-RU" sz="4000" b="1" dirty="0" smtClean="0">
                <a:solidFill>
                  <a:schemeClr val="tx1"/>
                </a:solidFill>
              </a:rPr>
              <a:t>тренировка, </a:t>
            </a:r>
            <a:r>
              <a:rPr lang="ru-RU" sz="4000" b="1" dirty="0">
                <a:solidFill>
                  <a:schemeClr val="tx1"/>
                </a:solidFill>
              </a:rPr>
              <a:t>помогут научиться хорошо считать при решении несложных задач и примеров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6750735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крон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2880320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Гипотеза:   </a:t>
            </a:r>
            <a: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  <a:t>Владение </a:t>
            </a:r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>разнообразными приемами устных вычислений позволяет выигрывать время и облегчает письменный счет.</a:t>
            </a:r>
            <a:b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3402584"/>
            <a:ext cx="3672408" cy="2481139"/>
          </a:xfrm>
        </p:spPr>
        <p:txBody>
          <a:bodyPr>
            <a:normAutofit fontScale="92500" lnSpcReduction="10000"/>
          </a:bodyPr>
          <a:lstStyle/>
          <a:p>
            <a:pPr marL="1737360" lvl="6" indent="0">
              <a:buNone/>
            </a:pPr>
            <a:r>
              <a:rPr lang="ru-RU" sz="4100" b="1" dirty="0">
                <a:solidFill>
                  <a:srgbClr val="4D4D4D">
                    <a:lumMod val="50000"/>
                  </a:srgbClr>
                </a:solidFill>
                <a:cs typeface="Calibri" pitchFamily="34" charset="0"/>
              </a:rPr>
              <a:t>Цель:</a:t>
            </a:r>
          </a:p>
          <a:p>
            <a:pPr marL="0" lvl="6" indent="0">
              <a:buNone/>
            </a:pPr>
            <a:r>
              <a:rPr lang="ru-RU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Изучить нестандартные приемы вычислений и освоить некоторые способы.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2348880"/>
            <a:ext cx="3898776" cy="3777283"/>
          </a:xfrm>
        </p:spPr>
        <p:txBody>
          <a:bodyPr>
            <a:normAutofit fontScale="92500" lnSpcReduction="10000"/>
          </a:bodyPr>
          <a:lstStyle/>
          <a:p>
            <a:pPr marL="1737360" lvl="6" indent="0">
              <a:buNone/>
            </a:pPr>
            <a:r>
              <a:rPr lang="ru-RU" sz="41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Задачи:</a:t>
            </a:r>
          </a:p>
          <a:p>
            <a:pPr marL="0" lvl="6" indent="0" algn="ctr">
              <a:buNone/>
            </a:pPr>
            <a:r>
              <a:rPr lang="ru-RU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Рассмотреть  и исследовать некоторые приемы устных вычислений на конкретных примерах. </a:t>
            </a:r>
          </a:p>
          <a:p>
            <a:pPr marL="0" lvl="6" indent="0" algn="ctr">
              <a:buNone/>
            </a:pPr>
            <a:r>
              <a:rPr lang="ru-RU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Показать преимущества их использования.</a:t>
            </a:r>
          </a:p>
          <a:p>
            <a:pPr marL="0" lvl="6" indent="0" algn="ctr">
              <a:buNone/>
            </a:pPr>
            <a:r>
              <a:rPr lang="ru-RU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Выбрать для себя самые интересные способы.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125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крон\Desktop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-15316"/>
            <a:ext cx="9164421" cy="68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690" y="764704"/>
            <a:ext cx="3744416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Актуальность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данной темы заключается в том, что использование нестандартных приемов вычисления усиливает интерес к математике, помогает проще и быстрее </a:t>
            </a:r>
          </a:p>
          <a:p>
            <a:pPr marL="0" indent="0">
              <a:buNone/>
            </a:pPr>
            <a:r>
              <a:rPr lang="ru-RU" dirty="0" smtClean="0"/>
              <a:t>решать </a:t>
            </a:r>
            <a:r>
              <a:rPr lang="ru-RU" dirty="0" smtClean="0">
                <a:latin typeface="+mj-lt"/>
              </a:rPr>
              <a:t>примеры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 развивает</a:t>
            </a:r>
          </a:p>
          <a:p>
            <a:pPr marL="0" indent="0">
              <a:buNone/>
            </a:pPr>
            <a:r>
              <a:rPr lang="ru-RU" dirty="0" smtClean="0"/>
              <a:t> математические </a:t>
            </a:r>
          </a:p>
          <a:p>
            <a:pPr marL="0" indent="0">
              <a:buNone/>
            </a:pPr>
            <a:r>
              <a:rPr lang="ru-RU" dirty="0" smtClean="0"/>
              <a:t>способности.</a:t>
            </a:r>
            <a:endParaRPr lang="ru-RU" dirty="0"/>
          </a:p>
        </p:txBody>
      </p:sp>
      <p:pic>
        <p:nvPicPr>
          <p:cNvPr id="4101" name="Picture 5" descr="C:\Users\микрон\Desktop\89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06" y="3140968"/>
            <a:ext cx="334953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66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икрон\Desktop\мет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00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6" y="0"/>
            <a:ext cx="9158955" cy="68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Умножение на 11</a:t>
            </a:r>
            <a:endParaRPr lang="ru-RU" sz="4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303030"/>
                </a:solidFill>
                <a:latin typeface="Arial"/>
              </a:rPr>
              <a:t>        </a:t>
            </a:r>
            <a:r>
              <a:rPr lang="ru-RU" sz="2000" dirty="0" smtClean="0">
                <a:solidFill>
                  <a:srgbClr val="303030"/>
                </a:solidFill>
                <a:latin typeface="+mj-lt"/>
              </a:rPr>
              <a:t>При </a:t>
            </a:r>
            <a:r>
              <a:rPr lang="ru-RU" sz="2000" dirty="0">
                <a:solidFill>
                  <a:srgbClr val="303030"/>
                </a:solidFill>
                <a:latin typeface="+mj-lt"/>
              </a:rPr>
              <a:t>умножении числа на 11 можно применить два способа </a:t>
            </a:r>
            <a:r>
              <a:rPr lang="ru-RU" sz="2000" dirty="0" smtClean="0">
                <a:solidFill>
                  <a:srgbClr val="303030"/>
                </a:solidFill>
                <a:latin typeface="+mj-lt"/>
              </a:rPr>
              <a:t>      вычислений</a:t>
            </a:r>
            <a:r>
              <a:rPr lang="ru-RU" sz="2000" dirty="0">
                <a:solidFill>
                  <a:srgbClr val="30303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03030"/>
                </a:solidFill>
                <a:latin typeface="+mj-lt"/>
              </a:rPr>
              <a:t>1.</a:t>
            </a:r>
            <a:r>
              <a:rPr lang="ru-RU" sz="2000" dirty="0">
                <a:solidFill>
                  <a:srgbClr val="303030"/>
                </a:solidFill>
                <a:latin typeface="+mj-lt"/>
              </a:rPr>
              <a:t>Представим число 11 в виде суммы двух слагаемых (10 + 1) и решим: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303030"/>
                </a:solidFill>
                <a:latin typeface="+mj-lt"/>
              </a:rPr>
              <a:t>                                   </a:t>
            </a:r>
            <a:endParaRPr lang="ru-RU" sz="2000" dirty="0" smtClean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03030"/>
                </a:solidFill>
                <a:latin typeface="+mj-lt"/>
              </a:rPr>
              <a:t>2.</a:t>
            </a:r>
            <a:r>
              <a:rPr lang="ru-RU" sz="2000" dirty="0" smtClean="0">
                <a:solidFill>
                  <a:srgbClr val="303030"/>
                </a:solidFill>
                <a:latin typeface="+mj-lt"/>
              </a:rPr>
              <a:t>Когда </a:t>
            </a:r>
            <a:r>
              <a:rPr lang="ru-RU" sz="2000" dirty="0">
                <a:solidFill>
                  <a:srgbClr val="303030"/>
                </a:solidFill>
                <a:latin typeface="+mj-lt"/>
              </a:rPr>
              <a:t>сумма цифр множимого меньше 10, то в произведении цифры множимого как бы раздвигаем и между ними вписываем сумму цифр множимого</a:t>
            </a:r>
            <a:r>
              <a:rPr lang="ru-RU" sz="2000" dirty="0" smtClean="0">
                <a:solidFill>
                  <a:srgbClr val="303030"/>
                </a:solidFill>
                <a:latin typeface="+mj-lt"/>
              </a:rPr>
              <a:t>:</a:t>
            </a:r>
            <a:endParaRPr lang="ru-RU" sz="2000" dirty="0">
              <a:solidFill>
                <a:srgbClr val="30303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303030"/>
                </a:solidFill>
                <a:latin typeface="+mj-lt"/>
              </a:rPr>
              <a:t>                                             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6146" name="Picture 2" descr="C:\Users\микрон\Desktop\2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67209"/>
          <a:stretch/>
        </p:blipFill>
        <p:spPr bwMode="auto">
          <a:xfrm>
            <a:off x="1435942" y="2420888"/>
            <a:ext cx="5937176" cy="1519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микрон\Desktop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2385" r="31695" b="71661"/>
          <a:stretch/>
        </p:blipFill>
        <p:spPr bwMode="auto">
          <a:xfrm>
            <a:off x="2908622" y="5013176"/>
            <a:ext cx="4464496" cy="1079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20862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крон\Desktop\Новая папка (2)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" y="0"/>
            <a:ext cx="9274952" cy="69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303030"/>
                </a:solidFill>
                <a:ea typeface="+mn-ea"/>
                <a:cs typeface="+mn-cs"/>
              </a:rPr>
              <a:t>Умножение двузначного числа с суммой цифр, меньшей 10,на 111.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400" dirty="0" smtClean="0">
              <a:solidFill>
                <a:srgbClr val="303030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303030"/>
              </a:solidFill>
            </a:endParaRPr>
          </a:p>
          <a:p>
            <a:pPr marL="0" lvl="0" indent="0">
              <a:buNone/>
            </a:pPr>
            <a:endParaRPr lang="ru-RU" sz="2400" dirty="0" smtClean="0">
              <a:solidFill>
                <a:srgbClr val="303030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303030"/>
              </a:solidFill>
            </a:endParaRPr>
          </a:p>
          <a:p>
            <a:pPr marL="0" lvl="0" indent="0">
              <a:buNone/>
            </a:pPr>
            <a:endParaRPr lang="ru-RU" sz="2400" dirty="0" smtClean="0">
              <a:solidFill>
                <a:srgbClr val="303030"/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303030"/>
              </a:solidFill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303030"/>
                </a:solidFill>
              </a:rPr>
              <a:t>Находим </a:t>
            </a:r>
            <a:r>
              <a:rPr lang="ru-RU" sz="2400" dirty="0">
                <a:solidFill>
                  <a:srgbClr val="303030"/>
                </a:solidFill>
              </a:rPr>
              <a:t>сумму цифр данного двузначного числа </a:t>
            </a:r>
            <a:r>
              <a:rPr lang="ru-RU" sz="2400" b="1" dirty="0">
                <a:solidFill>
                  <a:srgbClr val="30303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sz="2400" b="1" dirty="0">
                <a:solidFill>
                  <a:srgbClr val="303030"/>
                </a:solidFill>
              </a:rPr>
              <a:t> +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>
                <a:solidFill>
                  <a:srgbClr val="303030"/>
                </a:solidFill>
              </a:rPr>
              <a:t> = </a:t>
            </a:r>
            <a:r>
              <a:rPr lang="ru-RU" sz="2400" b="1" dirty="0">
                <a:solidFill>
                  <a:srgbClr val="0000CC"/>
                </a:solidFill>
              </a:rPr>
              <a:t>6</a:t>
            </a:r>
            <a:r>
              <a:rPr lang="ru-RU" sz="2400" b="1" dirty="0">
                <a:solidFill>
                  <a:srgbClr val="303030"/>
                </a:solidFill>
              </a:rPr>
              <a:t>). </a:t>
            </a:r>
            <a:r>
              <a:rPr lang="ru-RU" sz="2400" dirty="0">
                <a:solidFill>
                  <a:srgbClr val="303030"/>
                </a:solidFill>
              </a:rPr>
              <a:t>Раздвигая цифры множимого, </a:t>
            </a:r>
            <a:r>
              <a:rPr lang="ru-RU" sz="2400" b="1" i="1" dirty="0">
                <a:solidFill>
                  <a:srgbClr val="303030"/>
                </a:solidFill>
              </a:rPr>
              <a:t>дважды пишем</a:t>
            </a:r>
            <a:r>
              <a:rPr lang="ru-RU" sz="2400" dirty="0">
                <a:solidFill>
                  <a:srgbClr val="303030"/>
                </a:solidFill>
              </a:rPr>
              <a:t> между ними </a:t>
            </a:r>
            <a:r>
              <a:rPr lang="ru-RU" sz="2400" b="1" i="1" dirty="0">
                <a:solidFill>
                  <a:srgbClr val="303030"/>
                </a:solidFill>
              </a:rPr>
              <a:t>сумму цифр </a:t>
            </a:r>
            <a:r>
              <a:rPr lang="ru-RU" sz="2400" dirty="0">
                <a:solidFill>
                  <a:srgbClr val="303030"/>
                </a:solidFill>
              </a:rPr>
              <a:t>данного двузначного числа.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303030"/>
                </a:solidFill>
              </a:rPr>
              <a:t>                                               </a:t>
            </a:r>
          </a:p>
        </p:txBody>
      </p:sp>
      <p:pic>
        <p:nvPicPr>
          <p:cNvPr id="7171" name="Picture 3" descr="C:\Users\микрон\Desktop\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" r="32219" b="72136"/>
          <a:stretch/>
        </p:blipFill>
        <p:spPr bwMode="auto">
          <a:xfrm>
            <a:off x="1859935" y="1869612"/>
            <a:ext cx="5510217" cy="2104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308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prstClr val="black"/>
                </a:solidFill>
              </a:rPr>
              <a:t>Умножение на 25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Умножение на 125</a:t>
            </a:r>
          </a:p>
          <a:p>
            <a:pPr marL="0" indent="0">
              <a:buNone/>
            </a:pPr>
            <a:r>
              <a:rPr lang="ru-RU" sz="2400" dirty="0" smtClean="0"/>
              <a:t>Чтобы умножить число на 125, надо это число разделить на 8 и умножить на 1000.</a:t>
            </a:r>
          </a:p>
          <a:p>
            <a:pPr marL="0" indent="0">
              <a:buNone/>
            </a:pPr>
            <a:r>
              <a:rPr lang="ru-RU" sz="2400" dirty="0" smtClean="0"/>
              <a:t>Пример: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415" y="1268760"/>
            <a:ext cx="33661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000000"/>
                </a:solidFill>
              </a:rPr>
              <a:t>Прибавляем к исходному числу два нуля и делим это число на 4.</a:t>
            </a:r>
          </a:p>
          <a:p>
            <a:pPr lvl="0">
              <a:spcBef>
                <a:spcPct val="20000"/>
              </a:spcBef>
            </a:pP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</a:rPr>
              <a:t>Пример</a:t>
            </a:r>
            <a:r>
              <a:rPr lang="ru-RU" sz="2400" dirty="0">
                <a:solidFill>
                  <a:srgbClr val="000000"/>
                </a:solidFill>
              </a:rPr>
              <a:t>: к числу 12 прибавляем два нуля и делим на 4:</a:t>
            </a:r>
          </a:p>
        </p:txBody>
      </p:sp>
      <p:pic>
        <p:nvPicPr>
          <p:cNvPr id="4098" name="Picture 2" descr="C:\Users\микрон\Desktop\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6989" r="12255" b="67236"/>
          <a:stretch/>
        </p:blipFill>
        <p:spPr bwMode="auto">
          <a:xfrm>
            <a:off x="539552" y="4771816"/>
            <a:ext cx="3600400" cy="1190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икрон\Desktop\1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3601" r="3362" b="73936"/>
          <a:stretch/>
        </p:blipFill>
        <p:spPr bwMode="auto">
          <a:xfrm>
            <a:off x="4709237" y="3284984"/>
            <a:ext cx="4014192" cy="983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05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икрон\Desktop\Abstract-River-PPT-Backgrounds-68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25371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Умножение двухзначных чисел «крест накрест»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Умножим 93*97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Под каждым из чисел напишем его дополнение до ста. Для числа 93 это 7, для числа 97 это 3. Соединяем числа крест накрест.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Выберем любой из множителей (93 или 97). Предположим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93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Вычитаем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из него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противоположное число 3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, получается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90 – это первая часть ответа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Вторая часть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ответа равна  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произведению остатков 7*3=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21.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Ответ: 9021.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микрон\Desktop\ргщ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7293" r="42263" b="47443"/>
          <a:stretch/>
        </p:blipFill>
        <p:spPr bwMode="auto">
          <a:xfrm>
            <a:off x="5616116" y="3921123"/>
            <a:ext cx="2952328" cy="2172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prstDash val="solid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570798" y="4653136"/>
            <a:ext cx="1296144" cy="9361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732240" y="4725144"/>
            <a:ext cx="1152128" cy="7920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28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536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«Приёмы устных вычислений» </vt:lpstr>
      <vt:lpstr>  Каждый из нас умеет считать в уме. Для того чтобы производить подсчеты быстро, не надо иметь ни специальных знаний, ни способностей.   Несколько простых правил, а главное – постоянная тренировка, помогут научиться хорошо считать при решении несложных задач и примеров.    </vt:lpstr>
      <vt:lpstr>Гипотеза:   Владение разнообразными приемами устных вычислений позволяет выигрывать время и облегчает письменный счет. </vt:lpstr>
      <vt:lpstr>Актуальность</vt:lpstr>
      <vt:lpstr>Презентация PowerPoint</vt:lpstr>
      <vt:lpstr>Умножение на 11</vt:lpstr>
      <vt:lpstr>Умножение двузначного числа с суммой цифр, меньшей 10,на 111.</vt:lpstr>
      <vt:lpstr>Презентация PowerPoint</vt:lpstr>
      <vt:lpstr>Умножение двухзначных чисел «крест накрест»</vt:lpstr>
      <vt:lpstr>Вычитание </vt:lpstr>
      <vt:lpstr>Вычитание числа меньше 100 , из числа больше 100 </vt:lpstr>
      <vt:lpstr>Некоторые приемы упрощенного деления чисел: </vt:lpstr>
      <vt:lpstr>Презентация PowerPoint</vt:lpstr>
      <vt:lpstr>Деление на 4, 8, 16.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bugstlt</dc:creator>
  <cp:lastModifiedBy>Acer</cp:lastModifiedBy>
  <cp:revision>181</cp:revision>
  <dcterms:modified xsi:type="dcterms:W3CDTF">2019-01-23T20:34:57Z</dcterms:modified>
</cp:coreProperties>
</file>