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1" r:id="rId4"/>
    <p:sldId id="273" r:id="rId5"/>
    <p:sldId id="270" r:id="rId6"/>
    <p:sldId id="274" r:id="rId7"/>
    <p:sldId id="276" r:id="rId8"/>
    <p:sldId id="283" r:id="rId9"/>
    <p:sldId id="277" r:id="rId10"/>
    <p:sldId id="278" r:id="rId11"/>
    <p:sldId id="280" r:id="rId12"/>
    <p:sldId id="281" r:id="rId13"/>
    <p:sldId id="28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2" d="100"/>
          <a:sy n="72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9CCCF7-E9B5-482D-8486-D3BF1EDC7D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66EBF5-C365-4AF5-90EE-A7A3E16D0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056784" cy="3240360"/>
          </a:xfrm>
        </p:spPr>
        <p:txBody>
          <a:bodyPr>
            <a:normAutofit/>
          </a:bodyPr>
          <a:lstStyle/>
          <a:p>
            <a:r>
              <a:rPr lang="ru-RU" sz="4000" b="1" dirty="0"/>
              <a:t>Развитие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творческого воображения детей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старшего дошкольного возраста  в игре.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81128"/>
            <a:ext cx="4312568" cy="129614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+mj-lt"/>
              </a:rPr>
              <a:t>Из опыта работы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+mj-lt"/>
              </a:rPr>
              <a:t>Воспитателя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Крышиной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С.В.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052736"/>
            <a:ext cx="7632848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Игра «Придумай продолжение»</a:t>
            </a:r>
            <a:br>
              <a:rPr lang="ru-RU" sz="31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/>
              <a:t>Задача: </a:t>
            </a:r>
            <a:r>
              <a:rPr lang="ru-RU" sz="2200" dirty="0"/>
              <a:t>Р</a:t>
            </a:r>
            <a:r>
              <a:rPr lang="ru-RU" sz="2200" dirty="0" smtClean="0"/>
              <a:t>азвить </a:t>
            </a:r>
            <a:r>
              <a:rPr lang="ru-RU" sz="2200" dirty="0"/>
              <a:t>фантазию, воображение, связную речь детей. </a:t>
            </a:r>
            <a:r>
              <a:rPr lang="ru-RU" sz="2200" b="1" dirty="0" smtClean="0"/>
              <a:t>Описание</a:t>
            </a:r>
            <a:r>
              <a:rPr lang="ru-RU" sz="2000" dirty="0" smtClean="0"/>
              <a:t>: </a:t>
            </a:r>
            <a:r>
              <a:rPr lang="ru-RU" sz="2200" dirty="0"/>
              <a:t>Н</a:t>
            </a:r>
            <a:r>
              <a:rPr lang="ru-RU" sz="2200" dirty="0" smtClean="0"/>
              <a:t>ачало </a:t>
            </a:r>
            <a:r>
              <a:rPr lang="ru-RU" sz="2200" dirty="0"/>
              <a:t>рассказа или сказки, придуманное взрослым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852936"/>
            <a:ext cx="3096344" cy="300427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23928" y="2204863"/>
            <a:ext cx="4464496" cy="4032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+mj-lt"/>
              </a:rPr>
              <a:t>Взрослый читает ребенку придуманное им начало рассказа и просит его придумать, что случилось потом и чем закончилась эта история. Поначалу взрослый может направлять мысли ребенка, начиная предложение, а ребенок будет его заканчивать.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Например: </a:t>
            </a:r>
            <a:r>
              <a:rPr lang="ru-RU" sz="1800" dirty="0" smtClean="0">
                <a:latin typeface="+mj-lt"/>
              </a:rPr>
              <a:t>«</a:t>
            </a:r>
            <a:r>
              <a:rPr lang="ru-RU" sz="1800" dirty="0" smtClean="0">
                <a:latin typeface="+mj-lt"/>
              </a:rPr>
              <a:t>Ежонок Егорка пошёл один в лес без разрешения мамы собирать грибы и заблудился». </a:t>
            </a:r>
            <a:r>
              <a:rPr lang="ru-RU" sz="1800" dirty="0" smtClean="0">
                <a:latin typeface="+mj-lt"/>
              </a:rPr>
              <a:t> Придумай, что случится с ежонком, кто ему поможет вернуться домой.</a:t>
            </a:r>
            <a:r>
              <a:rPr lang="ru-RU" sz="1800" dirty="0">
                <a:latin typeface="+mj-lt"/>
              </a:rPr>
              <a:t/>
            </a:r>
            <a:br>
              <a:rPr lang="ru-RU" sz="1800" dirty="0">
                <a:latin typeface="+mj-lt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852936"/>
            <a:ext cx="3168351" cy="300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89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2" y="620688"/>
            <a:ext cx="7632849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«Придумай и </a:t>
            </a:r>
            <a:r>
              <a:rPr lang="ru-RU" sz="2800" b="1" dirty="0" smtClean="0">
                <a:solidFill>
                  <a:srgbClr val="000000"/>
                </a:solidFill>
              </a:rPr>
              <a:t>расскажи»</a:t>
            </a:r>
            <a:br>
              <a:rPr lang="ru-RU" sz="2800" b="1" dirty="0" smtClean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rgbClr val="000000"/>
                </a:solidFill>
              </a:rPr>
              <a:t>Цель: </a:t>
            </a:r>
            <a:r>
              <a:rPr lang="ru-RU" sz="2400" dirty="0" smtClean="0">
                <a:solidFill>
                  <a:srgbClr val="000000"/>
                </a:solidFill>
              </a:rPr>
              <a:t>Развитие воображения и связной речи</a:t>
            </a:r>
            <a:br>
              <a:rPr lang="ru-RU" sz="2400" dirty="0" smtClean="0">
                <a:solidFill>
                  <a:srgbClr val="000000"/>
                </a:solidFill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7" y="2348880"/>
            <a:ext cx="6192688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02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08012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Палочки Кюизенера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121407"/>
            <a:ext cx="3815280" cy="36027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2119312"/>
            <a:ext cx="3796992" cy="397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Развивающие игры и упражнения стимулируют развитие творческого воображения, </a:t>
            </a:r>
            <a:r>
              <a:rPr lang="ru-RU" sz="2000" dirty="0"/>
              <a:t>фантазии</a:t>
            </a:r>
          </a:p>
          <a:p>
            <a:pPr marL="0" indent="0">
              <a:buNone/>
            </a:pPr>
            <a:r>
              <a:rPr lang="ru-RU" sz="2000" dirty="0" smtClean="0"/>
              <a:t>математического мышления. Положительно влияют на саморазвитие ребёнка, воспитывают целеустремлённость, силу воли.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816424" cy="360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6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17125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Придумай и изобрази </a:t>
            </a:r>
            <a:br>
              <a:rPr lang="ru-RU" sz="2800" b="1" dirty="0" smtClean="0"/>
            </a:br>
            <a:r>
              <a:rPr lang="ru-RU" sz="2700" b="1" dirty="0"/>
              <a:t>Цель: </a:t>
            </a:r>
            <a:r>
              <a:rPr lang="ru-RU" sz="2700" dirty="0"/>
              <a:t>развитие творческого воображения, логического мышления.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D:\Рабочий стол\мои документы\фото средняя группа\IMG_20171128_1240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9313"/>
            <a:ext cx="3888432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9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965245" cy="120248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1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4392488"/>
          </a:xfrm>
        </p:spPr>
        <p:txBody>
          <a:bodyPr>
            <a:normAutofit/>
          </a:bodyPr>
          <a:lstStyle/>
          <a:p>
            <a:r>
              <a:rPr lang="ru-RU" dirty="0"/>
              <a:t>Если мы хотим научить думать, то прежде  мы должны научить придумывать</a:t>
            </a:r>
            <a:br>
              <a:rPr lang="ru-RU" dirty="0"/>
            </a:br>
            <a:r>
              <a:rPr lang="ru-RU" b="1" dirty="0"/>
              <a:t>Дж. </a:t>
            </a:r>
            <a:r>
              <a:rPr lang="ru-RU" b="1" dirty="0" err="1"/>
              <a:t>Родари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744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48245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/>
              <a:t>Данная тема  «</a:t>
            </a:r>
            <a:r>
              <a:rPr lang="ru-RU" sz="2400" b="1" dirty="0" smtClean="0"/>
              <a:t>развитие  </a:t>
            </a:r>
            <a:r>
              <a:rPr lang="ru-RU" sz="2400" b="1" dirty="0"/>
              <a:t>воображения </a:t>
            </a:r>
            <a:r>
              <a:rPr lang="ru-RU" sz="2400" b="1" dirty="0" smtClean="0"/>
              <a:t>старших  дошкольников </a:t>
            </a:r>
            <a:r>
              <a:rPr lang="ru-RU" sz="2400" b="1" dirty="0" smtClean="0"/>
              <a:t> в  игре</a:t>
            </a:r>
            <a:r>
              <a:rPr lang="ru-RU" sz="2400" b="1" dirty="0" smtClean="0"/>
              <a:t>» </a:t>
            </a:r>
            <a:r>
              <a:rPr lang="ru-RU" sz="2400" b="1" dirty="0"/>
              <a:t>актуальна тем, что данный психический процесс является неотъемлемым компонентом любой формы творческой деятельности детей и их поведения в целом, особенно в процессе игры</a:t>
            </a:r>
            <a:r>
              <a:rPr lang="ru-RU" sz="2400" b="1" dirty="0" smtClean="0"/>
              <a:t>.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/>
              <a:t>Воображение  </a:t>
            </a:r>
            <a:r>
              <a:rPr lang="ru-RU" sz="2400" b="1" dirty="0"/>
              <a:t>– это важнейшая сторона жизни ребёнка. Усвоить какую-либо программу без воображения невозможно. Оно является высшей и необходимейшей способностью человека</a:t>
            </a:r>
            <a:br>
              <a:rPr lang="ru-RU" sz="2400" b="1" dirty="0"/>
            </a:br>
            <a:r>
              <a:rPr lang="ru-RU" sz="2400" b="1" dirty="0"/>
              <a:t>Л.С. Выготский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853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7" cy="5688632"/>
          </a:xfrm>
        </p:spPr>
        <p:txBody>
          <a:bodyPr>
            <a:normAutofit/>
          </a:bodyPr>
          <a:lstStyle/>
          <a:p>
            <a:r>
              <a:rPr lang="ru-RU" sz="1800" b="1" dirty="0"/>
              <a:t>Развивать воображение можно и нужно в разных видах деятельности. Огромное значение для развития воображения  имеет игра, основной вид деятельности дошкольников. </a:t>
            </a:r>
            <a:br>
              <a:rPr lang="ru-RU" sz="1800" b="1" dirty="0"/>
            </a:br>
            <a:r>
              <a:rPr lang="ru-RU" sz="1800" b="1" dirty="0"/>
              <a:t>Именно в игре ребёнок делает первые шаги творческой деятельности. </a:t>
            </a:r>
            <a:br>
              <a:rPr lang="ru-RU" sz="1800" b="1" dirty="0"/>
            </a:br>
            <a:r>
              <a:rPr lang="ru-RU" sz="1800" b="1" dirty="0"/>
              <a:t>Интересные развивающие игры разработаны педагогами </a:t>
            </a:r>
            <a:r>
              <a:rPr lang="ru-RU" sz="1800" b="1" dirty="0" err="1"/>
              <a:t>Б.Н.Никитиным</a:t>
            </a:r>
            <a:r>
              <a:rPr lang="ru-RU" sz="1800" b="1" dirty="0"/>
              <a:t>,  </a:t>
            </a:r>
            <a:r>
              <a:rPr lang="ru-RU" sz="1800" b="1" dirty="0" err="1"/>
              <a:t>О.М.Дьяченко</a:t>
            </a:r>
            <a:r>
              <a:rPr lang="ru-RU" sz="1800" b="1" dirty="0"/>
              <a:t>,  Н. Е. </a:t>
            </a:r>
            <a:r>
              <a:rPr lang="ru-RU" sz="1800" b="1" dirty="0" err="1"/>
              <a:t>Вераксой</a:t>
            </a:r>
            <a:r>
              <a:rPr lang="ru-RU" sz="1800" b="1" dirty="0"/>
              <a:t>. </a:t>
            </a:r>
            <a:br>
              <a:rPr lang="ru-RU" sz="1800" b="1" dirty="0"/>
            </a:br>
            <a:r>
              <a:rPr lang="ru-RU" sz="1800" b="1" dirty="0"/>
              <a:t>А.К. Бондаренко, выделяет три вида дидактических игр:</a:t>
            </a:r>
            <a:br>
              <a:rPr lang="ru-RU" sz="1800" b="1" dirty="0"/>
            </a:br>
            <a:r>
              <a:rPr lang="ru-RU" sz="1800" b="1" dirty="0"/>
              <a:t>- игры  с предметами (игрушками, природным материалом),</a:t>
            </a:r>
            <a:br>
              <a:rPr lang="ru-RU" sz="1800" b="1" dirty="0"/>
            </a:br>
            <a:r>
              <a:rPr lang="ru-RU" sz="1800" b="1" dirty="0"/>
              <a:t>- настольно-печатные игры,</a:t>
            </a:r>
            <a:br>
              <a:rPr lang="ru-RU" sz="1800" b="1" dirty="0"/>
            </a:br>
            <a:r>
              <a:rPr lang="ru-RU" sz="1800" b="1" dirty="0"/>
              <a:t>- словесные игры . </a:t>
            </a:r>
            <a:br>
              <a:rPr lang="ru-RU" sz="1800" b="1" dirty="0"/>
            </a:br>
            <a:r>
              <a:rPr lang="ru-RU" sz="1800" b="1" dirty="0" smtClean="0"/>
              <a:t> </a:t>
            </a:r>
            <a:r>
              <a:rPr lang="ru-RU" sz="1800" b="1" dirty="0"/>
              <a:t>П</a:t>
            </a:r>
            <a:r>
              <a:rPr lang="ru-RU" sz="1800" b="1" dirty="0" smtClean="0"/>
              <a:t>оказателями </a:t>
            </a:r>
            <a:r>
              <a:rPr lang="ru-RU" sz="1800" b="1" dirty="0"/>
              <a:t>развития творческого воображения  у детей в процессе </a:t>
            </a:r>
            <a:r>
              <a:rPr lang="ru-RU" sz="1800" b="1" dirty="0" smtClean="0"/>
              <a:t> </a:t>
            </a:r>
            <a:r>
              <a:rPr lang="ru-RU" sz="1800" b="1" dirty="0"/>
              <a:t>игр выступают: самостоятельность, стремление к решению игровых задач без помощи воспитателя, умение поставить цель деятельности, осуществить элементарное планирование, реализовать задуманное и получить результат, адекватный поставленной цели, способность  проявлению инициативы и творчества. </a:t>
            </a:r>
            <a:br>
              <a:rPr lang="ru-RU" sz="1800" b="1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78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своей работе я использую технологию  развития  творческого воображения у детей, так как к первому классу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обучения в школе у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детей воображение должно быть уже достаточно сформировано, и дети должны  уметь ориентироваться в ситуациях, в которых происходят различные  преобразования предметов, образов, знаков, и быть готовым к предвосхищению возможных изменений.</a:t>
            </a:r>
            <a:b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старшем дошкольном  возрасте</a:t>
            </a:r>
            <a:r>
              <a:rPr lang="ru-RU" sz="2000" b="1" dirty="0" smtClean="0"/>
              <a:t> </a:t>
            </a:r>
            <a:r>
              <a:rPr lang="ru-RU" sz="2000" b="1" dirty="0"/>
              <a:t>воображение детей характеризуется большой активностью</a:t>
            </a:r>
            <a:r>
              <a:rPr lang="ru-RU" sz="2000" b="1" dirty="0" smtClean="0"/>
              <a:t>. В процессе </a:t>
            </a:r>
            <a:r>
              <a:rPr lang="ru-RU" sz="2000" b="1" dirty="0"/>
              <a:t>творчества ребенок раскрывается, реализует свои потребности в общении, выражении эмоций,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385693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547260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0000"/>
                </a:solidFill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</a:rPr>
              <a:t>работе с детьми  </a:t>
            </a:r>
            <a:r>
              <a:rPr lang="ru-RU" sz="2000" b="1" dirty="0">
                <a:solidFill>
                  <a:srgbClr val="000000"/>
                </a:solidFill>
              </a:rPr>
              <a:t>использую игры </a:t>
            </a:r>
            <a:r>
              <a:rPr lang="ru-RU" sz="2000" b="1" dirty="0" smtClean="0">
                <a:solidFill>
                  <a:srgbClr val="000000"/>
                </a:solidFill>
              </a:rPr>
              <a:t>и упражнения       на  развитие воображения.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i="1" u="sng" dirty="0" smtClean="0">
                <a:solidFill>
                  <a:srgbClr val="000000"/>
                </a:solidFill>
              </a:rPr>
              <a:t>Игра «На что это похоже? </a:t>
            </a:r>
            <a:br>
              <a:rPr lang="ru-RU" sz="2000" b="1" i="1" u="sng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Цель: </a:t>
            </a:r>
            <a:r>
              <a:rPr lang="ru-RU" sz="2000" b="1" dirty="0"/>
              <a:t> </a:t>
            </a:r>
            <a:r>
              <a:rPr lang="ru-RU" sz="2000" dirty="0" smtClean="0"/>
              <a:t>Научить </a:t>
            </a:r>
            <a:r>
              <a:rPr lang="ru-RU" sz="2000" dirty="0" smtClean="0"/>
              <a:t>детей</a:t>
            </a:r>
            <a:r>
              <a:rPr lang="ru-RU" sz="2000" dirty="0"/>
              <a:t> в воображении</a:t>
            </a:r>
            <a:r>
              <a:rPr lang="ru-RU" sz="2000" dirty="0" smtClean="0"/>
              <a:t> </a:t>
            </a:r>
            <a:r>
              <a:rPr lang="ru-RU" sz="2000" dirty="0"/>
              <a:t>создавать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образы </a:t>
            </a:r>
            <a:r>
              <a:rPr lang="ru-RU" sz="2000" dirty="0" smtClean="0"/>
              <a:t>предметов, </a:t>
            </a:r>
            <a:r>
              <a:rPr lang="ru-RU" sz="2000" dirty="0" smtClean="0"/>
              <a:t>основываясь на их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схематическом  </a:t>
            </a:r>
            <a:r>
              <a:rPr lang="ru-RU" sz="2000" dirty="0" smtClean="0"/>
              <a:t>изображении. </a:t>
            </a:r>
            <a:br>
              <a:rPr lang="ru-RU" sz="2000" dirty="0" smtClean="0"/>
            </a:br>
            <a:r>
              <a:rPr lang="ru-RU" sz="2000" b="1" dirty="0" smtClean="0"/>
              <a:t>Материал: </a:t>
            </a:r>
            <a:r>
              <a:rPr lang="ru-RU" sz="2000" dirty="0"/>
              <a:t>Н</a:t>
            </a:r>
            <a:r>
              <a:rPr lang="ru-RU" sz="2000" dirty="0" smtClean="0"/>
              <a:t>абора </a:t>
            </a:r>
            <a:r>
              <a:rPr lang="ru-RU" sz="2000" dirty="0"/>
              <a:t>карточек с </a:t>
            </a:r>
            <a:r>
              <a:rPr lang="ru-RU" sz="2000" dirty="0" smtClean="0"/>
              <a:t>различными  </a:t>
            </a:r>
            <a:br>
              <a:rPr lang="ru-RU" sz="2000" dirty="0" smtClean="0"/>
            </a:br>
            <a:r>
              <a:rPr lang="ru-RU" sz="2000" dirty="0" smtClean="0"/>
              <a:t>фигурками</a:t>
            </a:r>
            <a:r>
              <a:rPr lang="ru-RU" sz="2000" dirty="0"/>
              <a:t>. На </a:t>
            </a:r>
            <a:r>
              <a:rPr lang="ru-RU" sz="2000" dirty="0" smtClean="0"/>
              <a:t>каждой карточке  нарисована </a:t>
            </a:r>
            <a:br>
              <a:rPr lang="ru-RU" sz="2000" dirty="0" smtClean="0"/>
            </a:br>
            <a:r>
              <a:rPr lang="ru-RU" sz="2000" dirty="0" smtClean="0"/>
              <a:t>фигурка</a:t>
            </a:r>
            <a:r>
              <a:rPr lang="ru-RU" sz="2000" dirty="0"/>
              <a:t>, </a:t>
            </a:r>
            <a:r>
              <a:rPr lang="ru-RU" sz="2000" dirty="0" smtClean="0"/>
              <a:t>которая </a:t>
            </a:r>
            <a:r>
              <a:rPr lang="ru-RU" sz="2000" dirty="0"/>
              <a:t>может восприниматься как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деталь </a:t>
            </a:r>
            <a:r>
              <a:rPr lang="ru-RU" sz="2000" dirty="0"/>
              <a:t>или контурное изображение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какого-либо </a:t>
            </a:r>
            <a:r>
              <a:rPr lang="ru-RU" sz="2000" dirty="0"/>
              <a:t>предмета.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/>
              <a:t>Ход игры: </a:t>
            </a:r>
            <a:r>
              <a:rPr lang="ru-RU" sz="2000" dirty="0"/>
              <a:t>Д</a:t>
            </a:r>
            <a:r>
              <a:rPr lang="ru-RU" sz="2000" dirty="0" smtClean="0"/>
              <a:t>етям </a:t>
            </a:r>
            <a:r>
              <a:rPr lang="ru-RU" sz="2000" dirty="0"/>
              <a:t>раздаются карточки с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схематичным </a:t>
            </a:r>
            <a:r>
              <a:rPr lang="ru-RU" sz="2000" dirty="0"/>
              <a:t>изображением предметов.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Дети</a:t>
            </a:r>
            <a:r>
              <a:rPr lang="ru-RU" sz="2000" dirty="0" smtClean="0"/>
              <a:t> </a:t>
            </a:r>
            <a:r>
              <a:rPr lang="ru-RU" sz="2000" dirty="0"/>
              <a:t>рассматривают карточки и </a:t>
            </a:r>
            <a:r>
              <a:rPr lang="ru-RU" sz="2000" dirty="0" smtClean="0"/>
              <a:t>отвечают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на вопрос </a:t>
            </a:r>
            <a:r>
              <a:rPr lang="ru-RU" sz="2000" dirty="0" smtClean="0"/>
              <a:t> </a:t>
            </a:r>
            <a:r>
              <a:rPr lang="ru-RU" sz="2000" dirty="0"/>
              <a:t>«На что похож предмет?».</a:t>
            </a:r>
            <a:r>
              <a:rPr lang="ru-RU" sz="2000" b="1" i="1" u="sng" dirty="0" smtClean="0">
                <a:solidFill>
                  <a:srgbClr val="000000"/>
                </a:solidFill>
              </a:rPr>
              <a:t/>
            </a:r>
            <a:br>
              <a:rPr lang="ru-RU" sz="2000" b="1" i="1" u="sng" dirty="0" smtClean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2911" y="3054115"/>
            <a:ext cx="4238625" cy="225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65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5" cy="20882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>Игра </a:t>
            </a:r>
            <a:r>
              <a:rPr lang="ru-RU" sz="2700" b="1" dirty="0"/>
              <a:t>«Чудесный лес</a:t>
            </a:r>
            <a:r>
              <a:rPr lang="ru-RU" sz="2700" b="1" dirty="0" smtClean="0"/>
              <a:t>»</a:t>
            </a:r>
            <a:r>
              <a:rPr lang="ru-RU" sz="2700" b="1" dirty="0"/>
              <a:t>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b="1" dirty="0" smtClean="0"/>
              <a:t>Дидактическая </a:t>
            </a:r>
            <a:r>
              <a:rPr lang="ru-RU" sz="2000" b="1" dirty="0"/>
              <a:t>задача</a:t>
            </a:r>
            <a:r>
              <a:rPr lang="ru-RU" sz="2000" dirty="0"/>
              <a:t>. Научить детей создавать в воображении ситуации на основе их схематического изображения.    </a:t>
            </a:r>
            <a:br>
              <a:rPr lang="ru-RU" sz="2000" dirty="0"/>
            </a:br>
            <a:r>
              <a:rPr lang="ru-RU" sz="2000" b="1" dirty="0"/>
              <a:t>Материал</a:t>
            </a:r>
            <a:r>
              <a:rPr lang="ru-RU" sz="2000" dirty="0"/>
              <a:t>. Одинаковые листы бумаги (для каждого играющего), на которых нарисовано несколько деревьев и в разных местах расположены неоконченные, неоформленные изображения.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Наборы </a:t>
            </a:r>
            <a:r>
              <a:rPr lang="ru-RU" sz="2000" dirty="0"/>
              <a:t>цветных карандашей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2780928"/>
            <a:ext cx="4680520" cy="34563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+mj-lt"/>
              </a:rPr>
              <a:t>Ход </a:t>
            </a:r>
            <a:r>
              <a:rPr lang="ru-RU" sz="1800" b="1" dirty="0" smtClean="0">
                <a:latin typeface="+mj-lt"/>
              </a:rPr>
              <a:t>игры: </a:t>
            </a:r>
            <a:r>
              <a:rPr lang="ru-RU" sz="1800" dirty="0" smtClean="0">
                <a:latin typeface="+mj-lt"/>
              </a:rPr>
              <a:t>Взрослый </a:t>
            </a:r>
            <a:r>
              <a:rPr lang="ru-RU" sz="1800" dirty="0">
                <a:latin typeface="+mj-lt"/>
              </a:rPr>
              <a:t>раздает детям листы бумаги и предлагает нарисовать лес, полный чудес, а затем рассказать про </a:t>
            </a:r>
            <a:endParaRPr lang="ru-RU" sz="18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+mj-lt"/>
              </a:rPr>
              <a:t>него </a:t>
            </a:r>
            <a:r>
              <a:rPr lang="ru-RU" sz="1800" dirty="0">
                <a:latin typeface="+mj-lt"/>
              </a:rPr>
              <a:t>сказочную историю. Незаконченные изображения можно превратить в реальные или </a:t>
            </a:r>
            <a:r>
              <a:rPr lang="ru-RU" sz="1800" dirty="0" smtClean="0">
                <a:latin typeface="+mj-lt"/>
              </a:rPr>
              <a:t>выдуманные </a:t>
            </a:r>
            <a:r>
              <a:rPr lang="ru-RU" sz="1800" dirty="0">
                <a:latin typeface="+mj-lt"/>
              </a:rPr>
              <a:t>предметы: цветы, деревья, бабочки, птички и т. д.    </a:t>
            </a:r>
            <a:endParaRPr lang="ru-RU" sz="18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+mj-lt"/>
              </a:rPr>
              <a:t>Когда </a:t>
            </a:r>
            <a:r>
              <a:rPr lang="ru-RU" sz="1800" dirty="0">
                <a:latin typeface="+mj-lt"/>
              </a:rPr>
              <a:t>дети закончат рисунки, педагог собирает их, вместе с ребятами рассматривает рисунки, отмечает оригинальные, наиболее </a:t>
            </a:r>
            <a:r>
              <a:rPr lang="ru-RU" sz="1800" dirty="0" smtClean="0">
                <a:latin typeface="+mj-lt"/>
              </a:rPr>
              <a:t>соответствую-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err="1" smtClean="0">
                <a:latin typeface="+mj-lt"/>
              </a:rPr>
              <a:t>щие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схеме.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324028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9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92696"/>
            <a:ext cx="7704856" cy="2736304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Игра</a:t>
            </a:r>
            <a:r>
              <a:rPr lang="ru-RU" sz="3100" b="1" i="1" dirty="0"/>
              <a:t> </a:t>
            </a:r>
            <a:r>
              <a:rPr lang="ru-RU" sz="3100" b="1" dirty="0"/>
              <a:t>"Разные постройки».</a:t>
            </a:r>
            <a:br>
              <a:rPr lang="ru-RU" sz="3100" b="1" dirty="0"/>
            </a:br>
            <a:r>
              <a:rPr lang="ru-RU" sz="2200" b="1" dirty="0"/>
              <a:t>Д</a:t>
            </a:r>
            <a:r>
              <a:rPr lang="ru-RU" sz="2200" b="1" i="1" dirty="0"/>
              <a:t>идактическая задача. </a:t>
            </a:r>
            <a:r>
              <a:rPr lang="ru-RU" sz="2200" dirty="0"/>
              <a:t>Научить детей варьировать в воображении образы предметов. </a:t>
            </a:r>
            <a:br>
              <a:rPr lang="ru-RU" sz="2200" dirty="0"/>
            </a:br>
            <a:r>
              <a:rPr lang="ru-RU" sz="2200" b="1" i="1" dirty="0"/>
              <a:t>Материал: </a:t>
            </a:r>
            <a:r>
              <a:rPr lang="ru-RU" sz="2200" dirty="0"/>
              <a:t>Каждому ребенку дается по три одинаковых комплекта, состоящих из 4-5 деталей строителя (например, в один комплект могут входить два кубика, брусочек, две треугольные призмы). Важно, чтобы у одного и того же ребенка комплекты повторялись полностью. 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3429000"/>
            <a:ext cx="381642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+mj-lt"/>
              </a:rPr>
              <a:t>Ход игры. </a:t>
            </a:r>
            <a:r>
              <a:rPr lang="ru-RU" sz="2000" dirty="0">
                <a:latin typeface="+mj-lt"/>
              </a:rPr>
              <a:t>Дети рассаживаются за </a:t>
            </a:r>
            <a:r>
              <a:rPr lang="ru-RU" sz="2000" dirty="0" smtClean="0">
                <a:latin typeface="+mj-lt"/>
              </a:rPr>
              <a:t>столиками</a:t>
            </a:r>
            <a:r>
              <a:rPr lang="ru-RU" sz="2000" dirty="0">
                <a:latin typeface="+mj-lt"/>
              </a:rPr>
              <a:t>. Каждому ребенку воспитатель дает по три одинаковых комплекта деталей и говорит, что сейчас они будут сооружать разные постройки. Каждый ребенок может сделать три разные постройки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3707289"/>
            <a:ext cx="3672334" cy="253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8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0330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Игра «Наоборот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изменение 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привычных отношений между героями </a:t>
            </a: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сказки. </a:t>
            </a:r>
            <a:b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348880"/>
            <a:ext cx="4032448" cy="3888431"/>
          </a:xfrm>
        </p:spPr>
        <p:txBody>
          <a:bodyPr/>
          <a:lstStyle/>
          <a:p>
            <a:r>
              <a:rPr lang="ru-RU" dirty="0"/>
              <a:t>Лисица стала самой простоватой в лесу, и ее все звери обманывают;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2348880"/>
            <a:ext cx="3796992" cy="3888431"/>
          </a:xfrm>
        </p:spPr>
        <p:txBody>
          <a:bodyPr>
            <a:normAutofit/>
          </a:bodyPr>
          <a:lstStyle/>
          <a:p>
            <a:r>
              <a:rPr lang="ru-RU" dirty="0" smtClean="0"/>
              <a:t>Заяц </a:t>
            </a:r>
            <a:r>
              <a:rPr lang="ru-RU" dirty="0"/>
              <a:t>стал храбрым и всех </a:t>
            </a:r>
            <a:r>
              <a:rPr lang="ru-RU" dirty="0" smtClean="0"/>
              <a:t>защищает.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520280" cy="230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520280" cy="252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30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728</TotalTime>
  <Words>308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Развитие   творческого воображения детей  старшего дошкольного возраста  в игре.</vt:lpstr>
      <vt:lpstr>Если мы хотим научить думать, то прежде  мы должны научить придумывать Дж. Родари</vt:lpstr>
      <vt:lpstr>Данная тема  «развитие  воображения старших  дошкольников  в  игре» актуальна тем, что данный психический процесс является неотъемлемым компонентом любой формы творческой деятельности детей и их поведения в целом, особенно в процессе игры.   Воображение  – это важнейшая сторона жизни ребёнка. Усвоить какую-либо программу без воображения невозможно. Оно является высшей и необходимейшей способностью человека Л.С. Выготский </vt:lpstr>
      <vt:lpstr>Развивать воображение можно и нужно в разных видах деятельности. Огромное значение для развития воображения  имеет игра, основной вид деятельности дошкольников.  Именно в игре ребёнок делает первые шаги творческой деятельности.  Интересные развивающие игры разработаны педагогами Б.Н.Никитиным,  О.М.Дьяченко,  Н. Е. Вераксой.  А.К. Бондаренко, выделяет три вида дидактических игр: - игры  с предметами (игрушками, природным материалом), - настольно-печатные игры, - словесные игры .   Показателями развития творческого воображения  у детей в процессе  игр выступают: самостоятельность, стремление к решению игровых задач без помощи воспитателя, умение поставить цель деятельности, осуществить элементарное планирование, реализовать задуманное и получить результат, адекватный поставленной цели, способность  проявлению инициативы и творчества.  </vt:lpstr>
      <vt:lpstr>В своей работе я использую технологию  развития  творческого воображения у детей, так как к первому классу  обучения в школе у детей воображение должно быть уже достаточно сформировано, и дети должны  уметь ориентироваться в ситуациях, в которых происходят различные  преобразования предметов, образов, знаков, и быть готовым к предвосхищению возможных изменений. В старшем дошкольном  возрасте воображение детей характеризуется большой активностью. В процессе творчества ребенок раскрывается, реализует свои потребности в общении, выражении эмоций, самореализации.</vt:lpstr>
      <vt:lpstr>В работе с детьми  использую игры и упражнения       на  развитие воображения.  Игра «На что это похоже?  Цель:  Научить детей в воображении создавать   образы предметов, основываясь на их  схематическом  изображении.  Материал: Набора карточек с различными   фигурками. На каждой карточке  нарисована  фигурка, которая может восприниматься как  деталь или контурное изображение  какого-либо предмета.  Ход игры: Детям раздаются карточки с  схематичным изображением предметов.  Дети рассматривают карточки и отвечают  на вопрос  «На что похож предмет?».  </vt:lpstr>
      <vt:lpstr> Игра «Чудесный лес»  Дидактическая задача. Научить детей создавать в воображении ситуации на основе их схематического изображения.     Материал. Одинаковые листы бумаги (для каждого играющего), на которых нарисовано несколько деревьев и в разных местах расположены неоконченные, неоформленные изображения.  Наборы цветных карандашей</vt:lpstr>
      <vt:lpstr>Игра "Разные постройки». Дидактическая задача. Научить детей варьировать в воображении образы предметов.  Материал: Каждому ребенку дается по три одинаковых комплекта, состоящих из 4-5 деталей строителя (например, в один комплект могут входить два кубика, брусочек, две треугольные призмы). Важно, чтобы у одного и того же ребенка комплекты повторялись полностью.  </vt:lpstr>
      <vt:lpstr>   Игра «Наоборот»  изменение привычных отношений между героями сказки.  </vt:lpstr>
      <vt:lpstr>Игра «Придумай продолжение»  Задача: Развить фантазию, воображение, связную речь детей. Описание: Начало рассказа или сказки, придуманное взрослым.  </vt:lpstr>
      <vt:lpstr>«Придумай и расскажи» Цель: Развитие воображения и связной речи </vt:lpstr>
      <vt:lpstr>Палочки Кюизенера</vt:lpstr>
      <vt:lpstr>Придумай и изобрази  Цель: развитие творческого воображения, логического мышления.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использование имеющихся ресурсов</dc:title>
  <dc:creator>2 ds</dc:creator>
  <cp:lastModifiedBy>admin</cp:lastModifiedBy>
  <cp:revision>46</cp:revision>
  <dcterms:created xsi:type="dcterms:W3CDTF">2016-02-18T07:23:42Z</dcterms:created>
  <dcterms:modified xsi:type="dcterms:W3CDTF">2019-03-25T14:59:41Z</dcterms:modified>
</cp:coreProperties>
</file>