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7" r:id="rId2"/>
    <p:sldId id="256" r:id="rId3"/>
    <p:sldId id="260" r:id="rId4"/>
    <p:sldId id="258" r:id="rId5"/>
    <p:sldId id="272" r:id="rId6"/>
    <p:sldId id="259" r:id="rId7"/>
    <p:sldId id="261" r:id="rId8"/>
    <p:sldId id="262" r:id="rId9"/>
    <p:sldId id="263" r:id="rId10"/>
    <p:sldId id="264" r:id="rId11"/>
    <p:sldId id="265" r:id="rId12"/>
    <p:sldId id="281" r:id="rId13"/>
    <p:sldId id="266" r:id="rId14"/>
    <p:sldId id="276" r:id="rId15"/>
    <p:sldId id="267" r:id="rId16"/>
    <p:sldId id="273" r:id="rId17"/>
    <p:sldId id="271" r:id="rId18"/>
    <p:sldId id="274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950" autoAdjust="0"/>
    <p:restoredTop sz="9466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FCAC7-ADD5-4392-AE15-656A812E06C9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9E564-FF95-45B5-ADA5-75C18CB7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40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1DB550-60FE-48C3-8CDE-020012B24EDA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8B8622-EF51-473A-A374-EAB44E8BEA0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matveeva1964.blogspot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 smtClean="0"/>
              <a:t>1</a:t>
            </a:r>
            <a:r>
              <a:rPr lang="ru-RU" sz="2800" dirty="0" smtClean="0"/>
              <a:t>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57 : 8 =           50 : 4 =             102 : 10 =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Теплоход рассчитан на 300 пассажиров и 10 членов экипажа. Каждая спасательная шлюпка рассчитана на 20 человек. Сколько шлюпок должно быть на теплоходе, чтобы при необходимости в них можно было разместить всех пассажиров и членов экипажа?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х : 5 = 8 (ост.2)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>
                <a:hlinkClick r:id="rId2"/>
              </a:rPr>
              <a:t>e.matveeva.school291.</a:t>
            </a:r>
            <a:endParaRPr lang="en-US" sz="2800" b="1" dirty="0"/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Зыбучие пески</a:t>
            </a:r>
            <a:br>
              <a:rPr lang="ru-RU" dirty="0"/>
            </a:br>
            <a:r>
              <a:rPr lang="ru-RU" dirty="0"/>
              <a:t>(решение уравнений)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1) 83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: х = 7(ост.6)                                                      х = 11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2) </a:t>
            </a:r>
            <a:r>
              <a:rPr lang="en-US" sz="2800" dirty="0" smtClean="0">
                <a:latin typeface="+mj-lt"/>
              </a:rPr>
              <a:t>z</a:t>
            </a:r>
            <a:r>
              <a:rPr lang="ru-RU" sz="2800" dirty="0" smtClean="0">
                <a:latin typeface="+mj-lt"/>
              </a:rPr>
              <a:t>: 12 =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8</a:t>
            </a:r>
            <a:r>
              <a:rPr lang="en-US" sz="2800" dirty="0" smtClean="0">
                <a:latin typeface="+mj-lt"/>
              </a:rPr>
              <a:t>(</a:t>
            </a:r>
            <a:r>
              <a:rPr lang="ru-RU" sz="2800" dirty="0" smtClean="0">
                <a:latin typeface="+mj-lt"/>
              </a:rPr>
              <a:t>ост.3</a:t>
            </a:r>
            <a:r>
              <a:rPr lang="en-US" sz="2800" dirty="0" smtClean="0">
                <a:latin typeface="+mj-lt"/>
              </a:rPr>
              <a:t>)</a:t>
            </a:r>
            <a:r>
              <a:rPr lang="ru-RU" sz="2800" dirty="0" smtClean="0">
                <a:latin typeface="+mj-lt"/>
              </a:rPr>
              <a:t>          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6 </a:t>
            </a:r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прав. – «5»</a:t>
            </a:r>
            <a:r>
              <a:rPr lang="ru-RU" sz="2800" dirty="0" smtClean="0">
                <a:latin typeface="+mj-lt"/>
              </a:rPr>
              <a:t>                     </a:t>
            </a:r>
            <a:r>
              <a:rPr lang="en-US" sz="2800" dirty="0" smtClean="0">
                <a:latin typeface="+mj-lt"/>
              </a:rPr>
              <a:t>z = 99</a:t>
            </a:r>
            <a:endParaRPr lang="ru-RU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3) </a:t>
            </a:r>
            <a:r>
              <a:rPr lang="en-US" sz="2800" dirty="0" smtClean="0">
                <a:latin typeface="+mj-lt"/>
              </a:rPr>
              <a:t>76</a:t>
            </a:r>
            <a:r>
              <a:rPr lang="ru-RU" sz="2800" dirty="0" smtClean="0">
                <a:latin typeface="+mj-lt"/>
              </a:rPr>
              <a:t> : у = 9(ост.4)</a:t>
            </a:r>
            <a:r>
              <a:rPr lang="en-US" sz="2800" dirty="0" smtClean="0">
                <a:latin typeface="+mj-lt"/>
              </a:rPr>
              <a:t>       </a:t>
            </a:r>
            <a:r>
              <a:rPr lang="ru-RU" sz="2800" dirty="0" smtClean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5 прав. – «4»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                    </a:t>
            </a:r>
            <a:r>
              <a:rPr lang="en-US" sz="2800" dirty="0" smtClean="0">
                <a:latin typeface="+mj-lt"/>
              </a:rPr>
              <a:t>y = 8</a:t>
            </a:r>
            <a:endParaRPr lang="ru-RU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4) </a:t>
            </a:r>
            <a:r>
              <a:rPr lang="en-US" sz="2800" dirty="0" smtClean="0">
                <a:latin typeface="+mj-lt"/>
              </a:rPr>
              <a:t>b</a:t>
            </a:r>
            <a:r>
              <a:rPr lang="ru-RU" sz="2800" dirty="0" smtClean="0">
                <a:latin typeface="+mj-lt"/>
              </a:rPr>
              <a:t> : 11 = 5(ост.1)</a:t>
            </a:r>
            <a:r>
              <a:rPr lang="en-US" sz="2800" dirty="0" smtClean="0">
                <a:latin typeface="+mj-lt"/>
              </a:rPr>
              <a:t>       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4 или 3 прав. – «3»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         </a:t>
            </a:r>
            <a:r>
              <a:rPr lang="en-US" sz="2800" dirty="0" smtClean="0">
                <a:latin typeface="+mj-lt"/>
              </a:rPr>
              <a:t>b = 56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5) </a:t>
            </a:r>
            <a:r>
              <a:rPr lang="en-US" sz="2800" dirty="0" smtClean="0">
                <a:latin typeface="+mj-lt"/>
              </a:rPr>
              <a:t>92 </a:t>
            </a:r>
            <a:r>
              <a:rPr lang="ru-RU" sz="2800" dirty="0" smtClean="0">
                <a:latin typeface="+mj-lt"/>
              </a:rPr>
              <a:t>: </a:t>
            </a:r>
            <a:r>
              <a:rPr lang="en-US" sz="2800" dirty="0" smtClean="0">
                <a:latin typeface="+mj-lt"/>
              </a:rPr>
              <a:t>a</a:t>
            </a:r>
            <a:r>
              <a:rPr lang="ru-RU" sz="2800" dirty="0" smtClean="0">
                <a:latin typeface="+mj-lt"/>
              </a:rPr>
              <a:t> = 5(ост.2)</a:t>
            </a:r>
            <a:r>
              <a:rPr lang="en-US" sz="2800" dirty="0" smtClean="0">
                <a:latin typeface="+mj-lt"/>
              </a:rPr>
              <a:t>                                                      a = 18</a:t>
            </a:r>
            <a:endParaRPr lang="ru-RU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6) </a:t>
            </a:r>
            <a:r>
              <a:rPr lang="en-US" sz="2800" dirty="0" smtClean="0">
                <a:latin typeface="+mj-lt"/>
              </a:rPr>
              <a:t>m </a:t>
            </a:r>
            <a:r>
              <a:rPr lang="ru-RU" sz="2800" dirty="0" smtClean="0">
                <a:latin typeface="+mj-lt"/>
              </a:rPr>
              <a:t>: 14 = 6(ост.5)</a:t>
            </a:r>
            <a:r>
              <a:rPr lang="en-US" sz="2800" dirty="0" smtClean="0">
                <a:latin typeface="+mj-lt"/>
              </a:rPr>
              <a:t>                                                     m = 89</a:t>
            </a:r>
          </a:p>
        </p:txBody>
      </p:sp>
    </p:spTree>
    <p:extLst>
      <p:ext uri="{BB962C8B-B14F-4D97-AF65-F5344CB8AC3E}">
        <p14:creationId xmlns:p14="http://schemas.microsoft.com/office/powerpoint/2010/main" val="42529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</a:t>
            </a:r>
            <a:r>
              <a:rPr lang="ru-RU" dirty="0" smtClean="0"/>
              <a:t>уманные горы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507288" cy="455178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I                                </a:t>
            </a:r>
            <a:r>
              <a:rPr lang="ru-RU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II                            </a:t>
            </a:r>
            <a:r>
              <a:rPr lang="ru-RU" dirty="0" smtClean="0">
                <a:latin typeface="+mj-lt"/>
              </a:rPr>
              <a:t>          </a:t>
            </a:r>
            <a:r>
              <a:rPr lang="en-US" dirty="0" smtClean="0">
                <a:latin typeface="+mj-lt"/>
              </a:rPr>
              <a:t>III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12 080 </a:t>
            </a:r>
            <a:r>
              <a:rPr lang="ru-RU" dirty="0" smtClean="0">
                <a:latin typeface="+mj-lt"/>
              </a:rPr>
              <a:t>: 63 =              73 978 : 89 =              65 306 : 71 =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8960"/>
            <a:ext cx="79208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0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</a:t>
            </a:r>
            <a:r>
              <a:rPr lang="ru-RU" dirty="0" smtClean="0"/>
              <a:t>уманные горы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91182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I                                </a:t>
            </a:r>
            <a:r>
              <a:rPr lang="ru-RU" dirty="0" smtClean="0">
                <a:latin typeface="+mj-lt"/>
              </a:rPr>
              <a:t>    </a:t>
            </a:r>
            <a:r>
              <a:rPr lang="en-US" dirty="0" smtClean="0">
                <a:latin typeface="+mj-lt"/>
              </a:rPr>
              <a:t>II                            </a:t>
            </a:r>
            <a:r>
              <a:rPr lang="ru-RU" dirty="0" smtClean="0">
                <a:latin typeface="+mj-lt"/>
              </a:rPr>
              <a:t>          </a:t>
            </a:r>
            <a:r>
              <a:rPr lang="en-US" dirty="0" smtClean="0">
                <a:latin typeface="+mj-lt"/>
              </a:rPr>
              <a:t>III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12 080 </a:t>
            </a:r>
            <a:r>
              <a:rPr lang="ru-RU" dirty="0" smtClean="0">
                <a:latin typeface="+mj-lt"/>
              </a:rPr>
              <a:t>: 63 =              73 978 : 89 =              65 306 : 71 =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280920" cy="414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9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</a:t>
            </a:r>
            <a:r>
              <a:rPr lang="ru-RU" dirty="0" smtClean="0"/>
              <a:t>уманные горы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507288" cy="45517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       I                                </a:t>
            </a:r>
            <a:r>
              <a:rPr lang="ru-RU" sz="2800" b="1" dirty="0" smtClean="0">
                <a:latin typeface="+mj-lt"/>
              </a:rPr>
              <a:t>    </a:t>
            </a:r>
            <a:r>
              <a:rPr lang="en-US" sz="2800" b="1" dirty="0" smtClean="0">
                <a:latin typeface="+mj-lt"/>
              </a:rPr>
              <a:t>                            </a:t>
            </a:r>
            <a:r>
              <a:rPr lang="ru-RU" sz="2800" b="1" dirty="0" smtClean="0">
                <a:latin typeface="+mj-lt"/>
              </a:rPr>
              <a:t>          </a:t>
            </a:r>
            <a:endParaRPr lang="en-US" sz="28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  </a:t>
            </a:r>
            <a:r>
              <a:rPr lang="en-US" sz="2800" dirty="0" smtClean="0">
                <a:latin typeface="+mj-lt"/>
              </a:rPr>
              <a:t>12 080 </a:t>
            </a:r>
            <a:r>
              <a:rPr lang="ru-RU" sz="2800" dirty="0" smtClean="0">
                <a:latin typeface="+mj-lt"/>
              </a:rPr>
              <a:t>: 63 = </a:t>
            </a:r>
            <a:r>
              <a:rPr lang="ru-RU" sz="2800" b="1" dirty="0" smtClean="0">
                <a:latin typeface="+mj-lt"/>
              </a:rPr>
              <a:t>191(ост.47)</a:t>
            </a:r>
          </a:p>
          <a:p>
            <a:pPr marL="0" indent="0">
              <a:buNone/>
            </a:pPr>
            <a:r>
              <a:rPr lang="ru-RU" sz="2800" dirty="0" smtClean="0"/>
              <a:t>       </a:t>
            </a:r>
            <a:r>
              <a:rPr lang="en-US" sz="2800" b="1" dirty="0" smtClean="0"/>
              <a:t>II</a:t>
            </a:r>
            <a:endParaRPr lang="ru-RU" sz="2800" b="1" dirty="0" smtClean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   73 978 : 89 = </a:t>
            </a:r>
            <a:r>
              <a:rPr lang="ru-RU" sz="2800" b="1" dirty="0" smtClean="0">
                <a:latin typeface="+mj-lt"/>
              </a:rPr>
              <a:t>831(ост.19)</a:t>
            </a:r>
          </a:p>
          <a:p>
            <a:pPr marL="0" indent="0">
              <a:buNone/>
            </a:pPr>
            <a:r>
              <a:rPr lang="ru-RU" sz="2800" b="1" dirty="0" smtClean="0"/>
              <a:t>      </a:t>
            </a:r>
            <a:r>
              <a:rPr lang="en-US" sz="2800" b="1" dirty="0" smtClean="0"/>
              <a:t>III</a:t>
            </a:r>
            <a:endParaRPr lang="ru-RU" sz="2800" b="1" dirty="0">
              <a:latin typeface="+mj-lt"/>
            </a:endParaRPr>
          </a:p>
          <a:p>
            <a:pPr marL="0" indent="0">
              <a:buNone/>
            </a:pPr>
            <a:r>
              <a:rPr lang="ru-RU" sz="2800" dirty="0" smtClean="0">
                <a:latin typeface="+mj-lt"/>
              </a:rPr>
              <a:t>   65 </a:t>
            </a:r>
            <a:r>
              <a:rPr lang="en-US" sz="2800" dirty="0" smtClean="0">
                <a:latin typeface="+mj-lt"/>
              </a:rPr>
              <a:t>30</a:t>
            </a:r>
            <a:r>
              <a:rPr lang="ru-RU" sz="2800" dirty="0" smtClean="0">
                <a:latin typeface="+mj-lt"/>
              </a:rPr>
              <a:t>6 </a:t>
            </a:r>
            <a:r>
              <a:rPr lang="ru-RU" sz="2800" dirty="0">
                <a:latin typeface="+mj-lt"/>
              </a:rPr>
              <a:t>: 71 </a:t>
            </a:r>
            <a:r>
              <a:rPr lang="ru-RU" sz="2800" dirty="0" smtClean="0">
                <a:latin typeface="+mj-lt"/>
              </a:rPr>
              <a:t>= </a:t>
            </a:r>
            <a:r>
              <a:rPr lang="ru-RU" sz="2800" b="1" dirty="0" smtClean="0">
                <a:latin typeface="+mj-lt"/>
              </a:rPr>
              <a:t>91</a:t>
            </a:r>
            <a:r>
              <a:rPr lang="en-US" sz="2800" b="1" dirty="0" smtClean="0">
                <a:latin typeface="+mj-lt"/>
              </a:rPr>
              <a:t>9</a:t>
            </a:r>
            <a:r>
              <a:rPr lang="ru-RU" sz="2800" b="1" dirty="0" smtClean="0">
                <a:latin typeface="+mj-lt"/>
              </a:rPr>
              <a:t>(ост.</a:t>
            </a:r>
            <a:r>
              <a:rPr lang="en-US" sz="2800" b="1" smtClean="0">
                <a:latin typeface="+mj-lt"/>
              </a:rPr>
              <a:t>57</a:t>
            </a:r>
            <a:r>
              <a:rPr lang="ru-RU" sz="2800" b="1" smtClean="0">
                <a:latin typeface="+mj-lt"/>
              </a:rPr>
              <a:t>)</a:t>
            </a:r>
            <a:endParaRPr lang="ru-RU" sz="2800" b="1" dirty="0">
              <a:latin typeface="+mj-lt"/>
            </a:endParaRPr>
          </a:p>
          <a:p>
            <a:pPr marL="0" indent="0">
              <a:buNone/>
            </a:pP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213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4617B"/>
                </a:solidFill>
              </a:rPr>
              <a:t>Сундук с сокровищами</a:t>
            </a:r>
            <a:endParaRPr lang="ru-RU" dirty="0"/>
          </a:p>
        </p:txBody>
      </p:sp>
      <p:pic>
        <p:nvPicPr>
          <p:cNvPr id="4" name="Объект 3" descr="ÐÐ°ÑÑÐ¸Ð½ÐºÐ¸ Ð¿Ð¾ Ð·Ð°Ð¿ÑÐ¾ÑÑ ÑÑÐ½Ð´ÑÐº Ñ ÑÐ¾ÐºÑÐ¾Ð²Ð¸ÑÐ°Ð¼Ð¸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68760"/>
            <a:ext cx="5760640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53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Сундук с сокровищами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+mj-lt"/>
              </a:rPr>
              <a:t>1. Группе туристов из 15 человек надо переправиться на другой берег озера. Сколько лодок им необходимо для переправы, если в лодку можно сажать не более 4 человек? </a:t>
            </a:r>
          </a:p>
          <a:p>
            <a:r>
              <a:rPr lang="ru-RU" dirty="0" smtClean="0">
                <a:latin typeface="+mj-lt"/>
              </a:rPr>
              <a:t>2. Тетрадь стоит 40 рублей. Сколько тетрадей можно купить на 550 рублей?</a:t>
            </a:r>
          </a:p>
          <a:p>
            <a:r>
              <a:rPr lang="ru-RU" dirty="0" smtClean="0">
                <a:latin typeface="+mj-lt"/>
              </a:rPr>
              <a:t>3. В книге 90 страниц. Сколько дней потребуется для прочтения книги, если в день читать по 20 страниц?</a:t>
            </a:r>
          </a:p>
          <a:p>
            <a:r>
              <a:rPr lang="ru-RU" dirty="0" smtClean="0">
                <a:latin typeface="+mj-lt"/>
              </a:rPr>
              <a:t>4. Шариковая ручка стоит 12 рублей. Сколько ручек можно купить на 142 рубля?</a:t>
            </a:r>
          </a:p>
          <a:p>
            <a:pPr lvl="0">
              <a:buClr>
                <a:srgbClr val="0BD0D9"/>
              </a:buClr>
            </a:pPr>
            <a:r>
              <a:rPr lang="ru-RU" dirty="0" smtClean="0">
                <a:latin typeface="+mj-lt"/>
              </a:rPr>
              <a:t>5.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В сборнике 100 заданий. Сколько уроков нужно классу, чтобы решить все задания, если за 1 урок решается 12 заданий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?</a:t>
            </a: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6. Летом килограмм клубники стоил 85 рублей. Сколько кг клубники можно купить на 900 рублей?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34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Ответы к задачам: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I.  </a:t>
            </a:r>
            <a:r>
              <a:rPr lang="ru-RU" dirty="0" smtClean="0">
                <a:latin typeface="+mj-lt"/>
              </a:rPr>
              <a:t>1)  15 : 4 = 3(ост.3)                   2)  550 : 40 = 13(ост.3)</a:t>
            </a:r>
            <a:endParaRPr lang="en-US" dirty="0" smtClean="0">
              <a:latin typeface="+mj-lt"/>
            </a:endParaRPr>
          </a:p>
          <a:p>
            <a:pPr marL="0" lvl="0" indent="0">
              <a:buClr>
                <a:srgbClr val="0BD0D9"/>
              </a:buClr>
              <a:buNone/>
            </a:pPr>
            <a:r>
              <a:rPr lang="ru-RU" u="sng" dirty="0" smtClean="0">
                <a:latin typeface="+mj-lt"/>
              </a:rPr>
              <a:t>Ответ:</a:t>
            </a:r>
            <a:r>
              <a:rPr lang="ru-RU" dirty="0" smtClean="0">
                <a:latin typeface="+mj-lt"/>
              </a:rPr>
              <a:t> для переправы               </a:t>
            </a:r>
            <a:r>
              <a:rPr lang="ru-RU" u="sng" dirty="0">
                <a:solidFill>
                  <a:prstClr val="black"/>
                </a:solidFill>
                <a:latin typeface="Calibri"/>
              </a:rPr>
              <a:t>Ответ: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можно купить 13          </a:t>
            </a:r>
            <a:r>
              <a:rPr lang="ru-RU" dirty="0" smtClean="0">
                <a:latin typeface="+mj-lt"/>
              </a:rPr>
              <a:t>нужно 4 лодки.                            тетрадей.     </a:t>
            </a:r>
          </a:p>
          <a:p>
            <a:pPr marL="0" lvl="0" indent="0">
              <a:buClr>
                <a:srgbClr val="0BD0D9"/>
              </a:buClr>
              <a:buNone/>
            </a:pPr>
            <a:r>
              <a:rPr lang="ru-RU" dirty="0" smtClean="0">
                <a:latin typeface="+mj-lt"/>
              </a:rPr>
              <a:t>    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II.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  </a:t>
            </a:r>
            <a:r>
              <a:rPr lang="ru-RU" dirty="0" smtClean="0">
                <a:latin typeface="+mj-lt"/>
              </a:rPr>
              <a:t>1)   90 : 20 = 4(ост. 10)            2)   142 : 12 = 11(ост.10)</a:t>
            </a:r>
          </a:p>
          <a:p>
            <a:pPr marL="0" indent="0">
              <a:buNone/>
            </a:pPr>
            <a:r>
              <a:rPr lang="ru-RU" u="sng" dirty="0" smtClean="0">
                <a:latin typeface="+mj-lt"/>
              </a:rPr>
              <a:t>Ответ:</a:t>
            </a:r>
            <a:r>
              <a:rPr lang="ru-RU" dirty="0" smtClean="0">
                <a:latin typeface="+mj-lt"/>
              </a:rPr>
              <a:t> для прочтения                 </a:t>
            </a:r>
            <a:r>
              <a:rPr lang="ru-RU" u="sng" dirty="0" smtClean="0">
                <a:latin typeface="+mj-lt"/>
              </a:rPr>
              <a:t>Ответ:</a:t>
            </a:r>
            <a:r>
              <a:rPr lang="ru-RU" dirty="0" smtClean="0">
                <a:latin typeface="+mj-lt"/>
              </a:rPr>
              <a:t> можно купить 11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к</a:t>
            </a:r>
            <a:r>
              <a:rPr lang="ru-RU" dirty="0" smtClean="0">
                <a:latin typeface="+mj-lt"/>
              </a:rPr>
              <a:t>ниги нужно 5 дней.                    </a:t>
            </a:r>
            <a:r>
              <a:rPr lang="ru-RU" dirty="0">
                <a:latin typeface="+mj-lt"/>
              </a:rPr>
              <a:t>ш</a:t>
            </a:r>
            <a:r>
              <a:rPr lang="ru-RU" dirty="0" smtClean="0">
                <a:latin typeface="+mj-lt"/>
              </a:rPr>
              <a:t>ариковых ручек.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III.</a:t>
            </a:r>
            <a:r>
              <a:rPr lang="ru-RU" dirty="0" smtClean="0">
                <a:latin typeface="+mj-lt"/>
              </a:rPr>
              <a:t> 1)   100 : 12 = 8(ост.4)             2)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900 : 85 = 10(ост.50) </a:t>
            </a:r>
            <a:endParaRPr lang="ru-RU" dirty="0" smtClean="0">
              <a:latin typeface="+mj-lt"/>
            </a:endParaRPr>
          </a:p>
          <a:p>
            <a:pPr marL="0" indent="0">
              <a:buNone/>
            </a:pPr>
            <a:r>
              <a:rPr lang="ru-RU" u="sng" dirty="0" smtClean="0">
                <a:latin typeface="+mj-lt"/>
              </a:rPr>
              <a:t>Ответ:</a:t>
            </a:r>
            <a:r>
              <a:rPr lang="ru-RU" dirty="0" smtClean="0">
                <a:latin typeface="+mj-lt"/>
              </a:rPr>
              <a:t> для решения всех             </a:t>
            </a:r>
            <a:r>
              <a:rPr lang="ru-RU" u="sng" dirty="0" smtClean="0">
                <a:latin typeface="+mj-lt"/>
              </a:rPr>
              <a:t>Ответ:</a:t>
            </a:r>
            <a:r>
              <a:rPr lang="ru-RU" dirty="0" smtClean="0">
                <a:latin typeface="+mj-lt"/>
              </a:rPr>
              <a:t> можно купить </a:t>
            </a:r>
          </a:p>
          <a:p>
            <a:pPr marL="0" indent="0">
              <a:buNone/>
            </a:pPr>
            <a:r>
              <a:rPr lang="ru-RU" dirty="0">
                <a:latin typeface="+mj-lt"/>
              </a:rPr>
              <a:t>з</a:t>
            </a:r>
            <a:r>
              <a:rPr lang="ru-RU" dirty="0" smtClean="0">
                <a:latin typeface="+mj-lt"/>
              </a:rPr>
              <a:t>аданий классу нужно                   10 кг клубники.</a:t>
            </a:r>
          </a:p>
          <a:p>
            <a:pPr marL="0" indent="0">
              <a:buNone/>
            </a:pPr>
            <a:r>
              <a:rPr lang="ru-RU" dirty="0" smtClean="0">
                <a:latin typeface="+mj-lt"/>
              </a:rPr>
              <a:t>9 уроков.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78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/>
              <a:t>Сундук с сокровищами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3906"/>
            <a:ext cx="7344817" cy="469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5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24712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стр.84 № 553, 556(а);</a:t>
            </a:r>
          </a:p>
          <a:p>
            <a:r>
              <a:rPr lang="ru-RU" sz="3200" dirty="0">
                <a:latin typeface="+mj-lt"/>
              </a:rPr>
              <a:t>п</a:t>
            </a:r>
            <a:r>
              <a:rPr lang="ru-RU" sz="3200" dirty="0" smtClean="0">
                <a:latin typeface="+mj-lt"/>
              </a:rPr>
              <a:t>ридумать задачу </a:t>
            </a:r>
          </a:p>
          <a:p>
            <a:pPr marL="0" indent="0">
              <a:buNone/>
            </a:pPr>
            <a:r>
              <a:rPr lang="ru-RU" sz="3200" dirty="0" smtClean="0">
                <a:latin typeface="+mj-lt"/>
              </a:rPr>
              <a:t>с применением действия</a:t>
            </a:r>
          </a:p>
          <a:p>
            <a:pPr marL="0" indent="0">
              <a:buNone/>
            </a:pPr>
            <a:r>
              <a:rPr lang="ru-RU" sz="3200" dirty="0" smtClean="0">
                <a:latin typeface="+mj-lt"/>
              </a:rPr>
              <a:t> деления с остатком.</a:t>
            </a:r>
          </a:p>
          <a:p>
            <a:endParaRPr lang="ru-RU" sz="3200" dirty="0" smtClean="0">
              <a:latin typeface="+mj-lt"/>
            </a:endParaRPr>
          </a:p>
          <a:p>
            <a:endParaRPr lang="ru-RU" sz="3200" dirty="0">
              <a:latin typeface="+mj-lt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563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5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ЗАДАЧА*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73616" cy="4893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 algn="just">
              <a:buNone/>
            </a:pPr>
            <a:r>
              <a:rPr lang="ru-RU" sz="3600" dirty="0"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        В летнем лагере на каждого отдыхающего полагается 40 г сахара в день. В лагере 160 человек. Сколько килограммовых пачек </a:t>
            </a:r>
            <a:r>
              <a:rPr lang="ru-RU" sz="3600" smtClean="0">
                <a:latin typeface="+mj-lt"/>
              </a:rPr>
              <a:t>сахара понадобится  </a:t>
            </a:r>
            <a:r>
              <a:rPr lang="ru-RU" sz="3600" dirty="0" smtClean="0">
                <a:latin typeface="+mj-lt"/>
              </a:rPr>
              <a:t>на  весь  лагерь  на  6 дней?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54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6000" dirty="0" smtClean="0"/>
              <a:t>Деление с остатком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7854696" cy="1944215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33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 ЦЕЛИ УРОКА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Совершенствовать </a:t>
            </a:r>
            <a:r>
              <a:rPr lang="ru-RU" sz="3200" dirty="0"/>
              <a:t>навыки деления с остатком и </a:t>
            </a:r>
            <a:r>
              <a:rPr lang="ru-RU" sz="3200" dirty="0" smtClean="0"/>
              <a:t>решать </a:t>
            </a:r>
            <a:r>
              <a:rPr lang="ru-RU" sz="3200" dirty="0"/>
              <a:t>текстовые задачи и уравнения с использованием </a:t>
            </a:r>
            <a:r>
              <a:rPr lang="ru-RU" sz="3200" dirty="0" smtClean="0"/>
              <a:t>действия деления </a:t>
            </a:r>
            <a:r>
              <a:rPr lang="ru-RU" sz="3200" dirty="0"/>
              <a:t>с остатком. 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                               </a:t>
            </a:r>
            <a:endParaRPr lang="ru-RU" sz="3200" dirty="0"/>
          </a:p>
        </p:txBody>
      </p:sp>
      <p:pic>
        <p:nvPicPr>
          <p:cNvPr id="2050" name="Picture 2" descr="C:\Users\Хамуд\Desktop\mudryiy-filin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511256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3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</a:t>
            </a:r>
            <a:endParaRPr lang="ru-RU" dirty="0"/>
          </a:p>
        </p:txBody>
      </p:sp>
      <p:pic>
        <p:nvPicPr>
          <p:cNvPr id="4" name="Объект 3" descr="ÐÐ°ÑÑÐ¸Ð½ÐºÐ¸ Ð¿Ð¾ Ð·Ð°Ð¿ÑÐ¾ÑÑ ÐºÐ°ÑÑÐ° ÑÐ¾ÐºÑÐ¾Ð²Ð¸Ñ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920880" cy="5487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68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Таинственное море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8488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1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Таинственное море</a:t>
            </a:r>
            <a:br>
              <a:rPr lang="ru-RU" dirty="0" smtClean="0"/>
            </a:br>
            <a:r>
              <a:rPr lang="ru-RU" dirty="0" smtClean="0"/>
              <a:t>(теоретическое испытание)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/>
              <a:t>   1. Какое действие называется делением?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67544" y="2204864"/>
            <a:ext cx="8229600" cy="9361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u="sng" dirty="0" smtClean="0"/>
              <a:t>Ответ</a:t>
            </a:r>
            <a:r>
              <a:rPr lang="ru-RU" sz="2400" dirty="0" smtClean="0"/>
              <a:t>: действие, с помощью которого по произведению и одному из множителей находят другой множитель.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920" y="3140968"/>
            <a:ext cx="8085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800" b="1" dirty="0" smtClean="0"/>
              <a:t>2. Что нужно сделать, чтобы найти неизвестное делимое?</a:t>
            </a:r>
          </a:p>
          <a:p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077072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Ответ</a:t>
            </a:r>
            <a:r>
              <a:rPr lang="ru-RU" sz="2400" dirty="0" smtClean="0"/>
              <a:t>: Чтобы найти неизвестное делимое, нужно частное умножить на делитель.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954235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</a:t>
            </a:r>
            <a:r>
              <a:rPr lang="ru-RU" sz="2800" b="1" dirty="0" smtClean="0"/>
              <a:t>3. Что показывает частное?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5618857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Ответ</a:t>
            </a:r>
            <a:r>
              <a:rPr lang="ru-RU" sz="2400" dirty="0" smtClean="0"/>
              <a:t>: Частное показывает, во сколько раз делимое больше делителя.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64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Таинственное море</a:t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>
                <a:solidFill>
                  <a:srgbClr val="04617B"/>
                </a:solidFill>
              </a:rPr>
              <a:t>теоретическое испытание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91264" cy="8640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b="1" dirty="0" smtClean="0"/>
              <a:t>4. Как называются компоненты деления с остатком?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6490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Ответ</a:t>
            </a:r>
            <a:r>
              <a:rPr lang="ru-RU" sz="2800" dirty="0" smtClean="0"/>
              <a:t>: делимое, делитель, неполное частное и остаток.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55133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5. Как найти делимое при делении с  остатком?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93096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Ответ</a:t>
            </a:r>
            <a:r>
              <a:rPr lang="ru-RU" sz="2800" dirty="0" smtClean="0"/>
              <a:t>: надо умножить неполное частное на делитель и прибавить остаток.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260853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6. Какие могут быть остатки при делении на 6?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810961"/>
            <a:ext cx="82874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/>
              <a:t>Ответ</a:t>
            </a:r>
            <a:r>
              <a:rPr lang="ru-RU" sz="2800" dirty="0" smtClean="0"/>
              <a:t>: </a:t>
            </a:r>
            <a:r>
              <a:rPr lang="ru-RU" sz="2800" dirty="0" smtClean="0">
                <a:latin typeface="+mj-lt"/>
              </a:rPr>
              <a:t>1, 2, 3, 4, 5.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64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59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Зыбучие пески</a:t>
            </a:r>
            <a:br>
              <a:rPr lang="ru-RU" sz="4400" dirty="0" smtClean="0"/>
            </a:br>
            <a:r>
              <a:rPr lang="ru-RU" sz="4400" dirty="0" smtClean="0"/>
              <a:t>(решение уравнений)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+mj-lt"/>
              </a:rPr>
              <a:t>х : 5 = 3 (ост.3)       43 : </a:t>
            </a:r>
            <a:r>
              <a:rPr lang="en-US" sz="3200" dirty="0" smtClean="0">
                <a:latin typeface="+mj-lt"/>
              </a:rPr>
              <a:t>a = 7 </a:t>
            </a:r>
            <a:r>
              <a:rPr lang="ru-RU" sz="3200" dirty="0" smtClean="0">
                <a:latin typeface="+mj-lt"/>
              </a:rPr>
              <a:t>(ост.</a:t>
            </a:r>
            <a:r>
              <a:rPr lang="en-US" sz="3200" dirty="0" smtClean="0">
                <a:latin typeface="+mj-lt"/>
              </a:rPr>
              <a:t>1)</a:t>
            </a:r>
            <a:r>
              <a:rPr lang="ru-RU" sz="3200" dirty="0" smtClean="0">
                <a:latin typeface="+mj-lt"/>
              </a:rPr>
              <a:t>      99 : </a:t>
            </a:r>
            <a:r>
              <a:rPr lang="en-US" sz="3200" dirty="0" smtClean="0">
                <a:latin typeface="+mj-lt"/>
              </a:rPr>
              <a:t>b = 8(</a:t>
            </a:r>
            <a:r>
              <a:rPr lang="ru-RU" sz="3200" dirty="0" smtClean="0">
                <a:latin typeface="+mj-lt"/>
              </a:rPr>
              <a:t>ост.3)</a:t>
            </a:r>
            <a:endParaRPr lang="en-US" sz="3200" dirty="0" smtClean="0">
              <a:latin typeface="+mj-lt"/>
            </a:endParaRPr>
          </a:p>
          <a:p>
            <a:endParaRPr lang="en-US" sz="3200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149080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</a:rPr>
              <a:t>СФОРМУЛИРУЙТЕ ПРАВИЛО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28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725144"/>
            <a:ext cx="856895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«Чтобы найти делитель в действии деления с остатком, нужно из делимого вычесть остаток , а затем полученную разность разделить на частное».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88840"/>
            <a:ext cx="5688632" cy="214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0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Зыбучие пески</a:t>
            </a:r>
            <a:br>
              <a:rPr lang="ru-RU" dirty="0"/>
            </a:br>
            <a:r>
              <a:rPr lang="ru-RU" dirty="0"/>
              <a:t>(решение уравнений)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891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1) 83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: х = 7(ост.6)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2) </a:t>
            </a:r>
            <a:r>
              <a:rPr lang="en-US" sz="2800" dirty="0" smtClean="0">
                <a:latin typeface="+mj-lt"/>
              </a:rPr>
              <a:t>z</a:t>
            </a:r>
            <a:r>
              <a:rPr lang="ru-RU" sz="2800" dirty="0" smtClean="0">
                <a:latin typeface="+mj-lt"/>
              </a:rPr>
              <a:t>: 12 =</a:t>
            </a:r>
            <a:r>
              <a:rPr lang="en-US" sz="2800" dirty="0" smtClean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8</a:t>
            </a:r>
            <a:r>
              <a:rPr lang="en-US" sz="2800" dirty="0" smtClean="0">
                <a:latin typeface="+mj-lt"/>
              </a:rPr>
              <a:t>(</a:t>
            </a:r>
            <a:r>
              <a:rPr lang="ru-RU" sz="2800" dirty="0" smtClean="0">
                <a:latin typeface="+mj-lt"/>
              </a:rPr>
              <a:t>ост.3</a:t>
            </a:r>
            <a:r>
              <a:rPr lang="en-US" sz="2800" dirty="0" smtClean="0">
                <a:latin typeface="+mj-lt"/>
              </a:rPr>
              <a:t>)</a:t>
            </a:r>
            <a:r>
              <a:rPr lang="ru-RU" sz="2800" dirty="0" smtClean="0">
                <a:latin typeface="+mj-lt"/>
              </a:rPr>
              <a:t>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3) 76 : у = 9(ост.4)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4) </a:t>
            </a:r>
            <a:r>
              <a:rPr lang="en-US" sz="2800" dirty="0" smtClean="0">
                <a:latin typeface="+mj-lt"/>
              </a:rPr>
              <a:t>b</a:t>
            </a:r>
            <a:r>
              <a:rPr lang="ru-RU" sz="2800" dirty="0" smtClean="0">
                <a:latin typeface="+mj-lt"/>
              </a:rPr>
              <a:t> : 11 = 5(ост.1)</a:t>
            </a:r>
            <a:endParaRPr lang="en-US" sz="2800" dirty="0" smtClean="0"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5) </a:t>
            </a:r>
            <a:r>
              <a:rPr lang="en-US" sz="2800" dirty="0" smtClean="0">
                <a:latin typeface="+mj-lt"/>
              </a:rPr>
              <a:t>92 </a:t>
            </a:r>
            <a:r>
              <a:rPr lang="ru-RU" sz="2800" dirty="0" smtClean="0">
                <a:latin typeface="+mj-lt"/>
              </a:rPr>
              <a:t>: </a:t>
            </a:r>
            <a:r>
              <a:rPr lang="en-US" sz="2800" dirty="0" smtClean="0">
                <a:latin typeface="+mj-lt"/>
              </a:rPr>
              <a:t>a</a:t>
            </a:r>
            <a:r>
              <a:rPr lang="ru-RU" sz="2800" dirty="0" smtClean="0">
                <a:latin typeface="+mj-lt"/>
              </a:rPr>
              <a:t> = 5(ост.2)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+mj-lt"/>
              </a:rPr>
              <a:t>6) </a:t>
            </a:r>
            <a:r>
              <a:rPr lang="en-US" sz="2800" dirty="0" smtClean="0">
                <a:latin typeface="+mj-lt"/>
              </a:rPr>
              <a:t>m </a:t>
            </a:r>
            <a:r>
              <a:rPr lang="ru-RU" sz="2800" dirty="0" smtClean="0">
                <a:latin typeface="+mj-lt"/>
              </a:rPr>
              <a:t>: 14 = 6(ост.5)</a:t>
            </a:r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5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1317</TotalTime>
  <Words>811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                                                       </vt:lpstr>
      <vt:lpstr> Деление с остатком</vt:lpstr>
      <vt:lpstr>    ЦЕЛИ УРОКА</vt:lpstr>
      <vt:lpstr>                                                                 </vt:lpstr>
      <vt:lpstr>Таинственное море</vt:lpstr>
      <vt:lpstr>Таинственное море (теоретическое испытание)</vt:lpstr>
      <vt:lpstr>Таинственное море (теоретическое испытание)</vt:lpstr>
      <vt:lpstr>Зыбучие пески (решение уравнений)</vt:lpstr>
      <vt:lpstr>Зыбучие пески (решение уравнений)</vt:lpstr>
      <vt:lpstr>Зыбучие пески (решение уравнений)</vt:lpstr>
      <vt:lpstr> Туманные горы</vt:lpstr>
      <vt:lpstr> Туманные горы</vt:lpstr>
      <vt:lpstr> Туманные горы</vt:lpstr>
      <vt:lpstr>Сундук с сокровищами</vt:lpstr>
      <vt:lpstr>Сундук с сокровищами</vt:lpstr>
      <vt:lpstr>Ответы к задачам:</vt:lpstr>
      <vt:lpstr>Сундук с сокровищами</vt:lpstr>
      <vt:lpstr>Домашнее задание:</vt:lpstr>
      <vt:lpstr>ЗАДАЧА*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                           </dc:title>
  <dc:creator>Хамуд Имхасин</dc:creator>
  <cp:lastModifiedBy>Хамуд Имхасин</cp:lastModifiedBy>
  <cp:revision>72</cp:revision>
  <dcterms:created xsi:type="dcterms:W3CDTF">2018-10-31T16:38:12Z</dcterms:created>
  <dcterms:modified xsi:type="dcterms:W3CDTF">2018-11-14T13:34:26Z</dcterms:modified>
</cp:coreProperties>
</file>