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58" r:id="rId5"/>
    <p:sldId id="259" r:id="rId6"/>
    <p:sldId id="288" r:id="rId7"/>
    <p:sldId id="262" r:id="rId8"/>
    <p:sldId id="284" r:id="rId9"/>
    <p:sldId id="279" r:id="rId10"/>
    <p:sldId id="263" r:id="rId11"/>
    <p:sldId id="280" r:id="rId12"/>
    <p:sldId id="264" r:id="rId13"/>
    <p:sldId id="265" r:id="rId14"/>
    <p:sldId id="266" r:id="rId15"/>
    <p:sldId id="285" r:id="rId16"/>
    <p:sldId id="267" r:id="rId17"/>
    <p:sldId id="287" r:id="rId18"/>
    <p:sldId id="281" r:id="rId19"/>
    <p:sldId id="272" r:id="rId20"/>
    <p:sldId id="282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9166" y="418011"/>
            <a:ext cx="7784837" cy="1567543"/>
          </a:xfrm>
        </p:spPr>
        <p:txBody>
          <a:bodyPr/>
          <a:lstStyle/>
          <a:p>
            <a:pPr lvl="0" indent="450215" defTabSz="914400">
              <a:lnSpc>
                <a:spcPct val="1150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59296" y="5315712"/>
            <a:ext cx="4744430" cy="993648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347AB4-347B-407D-BDBC-AA30E3EF9DA4}"/>
              </a:ext>
            </a:extLst>
          </p:cNvPr>
          <p:cNvSpPr/>
          <p:nvPr/>
        </p:nvSpPr>
        <p:spPr>
          <a:xfrm>
            <a:off x="427703" y="1383184"/>
            <a:ext cx="10114023" cy="481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 defTabSz="914400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endParaRPr lang="ru-RU" sz="2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Конспект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занятия по обучению грамоте для детей с ТНР  в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группе компенсирующей направленности старшего дошкольного возраста 6-7лет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Тема «Звуки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[Н]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[Н'].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Буква Н»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05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r" defTabSz="914400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Выполнила: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Черепанова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О.В.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indent="450215" algn="ctr" defTabSz="914400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Сургут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2019г.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9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774" y="175588"/>
            <a:ext cx="10646178" cy="510497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</a:t>
            </a: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Определять </a:t>
            </a:r>
            <a:r>
              <a:rPr lang="ru-RU" sz="27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место положения звука в слове (начало, середина</a:t>
            </a: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конец)</a:t>
            </a:r>
            <a:b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ea typeface="+mn-ea"/>
                <a:cs typeface="+mn-cs"/>
              </a:rPr>
              <a:t/>
            </a:r>
            <a:br>
              <a:rPr lang="ru-RU" sz="1800" dirty="0">
                <a:ea typeface="+mn-ea"/>
                <a:cs typeface="+mn-cs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sz="1800" dirty="0"/>
          </a:p>
        </p:txBody>
      </p:sp>
      <p:pic>
        <p:nvPicPr>
          <p:cNvPr id="7" name="Picture 2" descr="Картинка к слову &quot;Нота&quot; - Сеть словесных ассоци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68" y="1074200"/>
            <a:ext cx="2640745" cy="186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15" y="563470"/>
            <a:ext cx="3256060" cy="20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EB9A00-911D-45A6-9D2E-63806DB2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" y="3576321"/>
            <a:ext cx="3683860" cy="2318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6C787-44BD-49CF-B4BE-D4D873093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828" y="3576320"/>
            <a:ext cx="3075159" cy="2318044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7154C95-9D84-477C-AD30-C39758DAF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76051"/>
              </p:ext>
            </p:extLst>
          </p:nvPr>
        </p:nvGraphicFramePr>
        <p:xfrm>
          <a:off x="1907178" y="2690949"/>
          <a:ext cx="1946364" cy="49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88">
                  <a:extLst>
                    <a:ext uri="{9D8B030D-6E8A-4147-A177-3AD203B41FA5}">
                      <a16:colId xmlns:a16="http://schemas.microsoft.com/office/drawing/2014/main" val="2507208408"/>
                    </a:ext>
                  </a:extLst>
                </a:gridCol>
                <a:gridCol w="648788">
                  <a:extLst>
                    <a:ext uri="{9D8B030D-6E8A-4147-A177-3AD203B41FA5}">
                      <a16:colId xmlns:a16="http://schemas.microsoft.com/office/drawing/2014/main" val="3241627834"/>
                    </a:ext>
                  </a:extLst>
                </a:gridCol>
                <a:gridCol w="648788">
                  <a:extLst>
                    <a:ext uri="{9D8B030D-6E8A-4147-A177-3AD203B41FA5}">
                      <a16:colId xmlns:a16="http://schemas.microsoft.com/office/drawing/2014/main" val="609177445"/>
                    </a:ext>
                  </a:extLst>
                </a:gridCol>
              </a:tblGrid>
              <a:tr h="4972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11877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E85B520-A82D-4454-B2A7-2B7181180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25253"/>
              </p:ext>
            </p:extLst>
          </p:nvPr>
        </p:nvGraphicFramePr>
        <p:xfrm>
          <a:off x="1907179" y="5882640"/>
          <a:ext cx="1946364" cy="64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88">
                  <a:extLst>
                    <a:ext uri="{9D8B030D-6E8A-4147-A177-3AD203B41FA5}">
                      <a16:colId xmlns:a16="http://schemas.microsoft.com/office/drawing/2014/main" val="4150524257"/>
                    </a:ext>
                  </a:extLst>
                </a:gridCol>
                <a:gridCol w="648788">
                  <a:extLst>
                    <a:ext uri="{9D8B030D-6E8A-4147-A177-3AD203B41FA5}">
                      <a16:colId xmlns:a16="http://schemas.microsoft.com/office/drawing/2014/main" val="1571054203"/>
                    </a:ext>
                  </a:extLst>
                </a:gridCol>
                <a:gridCol w="648788">
                  <a:extLst>
                    <a:ext uri="{9D8B030D-6E8A-4147-A177-3AD203B41FA5}">
                      <a16:colId xmlns:a16="http://schemas.microsoft.com/office/drawing/2014/main" val="2621985549"/>
                    </a:ext>
                  </a:extLst>
                </a:gridCol>
              </a:tblGrid>
              <a:tr h="6484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4326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B2E1313-C89F-4D8A-BBFD-2A8FE7636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68532"/>
              </p:ext>
            </p:extLst>
          </p:nvPr>
        </p:nvGraphicFramePr>
        <p:xfrm>
          <a:off x="8190410" y="2690949"/>
          <a:ext cx="1946364" cy="49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88">
                  <a:extLst>
                    <a:ext uri="{9D8B030D-6E8A-4147-A177-3AD203B41FA5}">
                      <a16:colId xmlns:a16="http://schemas.microsoft.com/office/drawing/2014/main" val="86897091"/>
                    </a:ext>
                  </a:extLst>
                </a:gridCol>
                <a:gridCol w="648788">
                  <a:extLst>
                    <a:ext uri="{9D8B030D-6E8A-4147-A177-3AD203B41FA5}">
                      <a16:colId xmlns:a16="http://schemas.microsoft.com/office/drawing/2014/main" val="2352998602"/>
                    </a:ext>
                  </a:extLst>
                </a:gridCol>
                <a:gridCol w="648788">
                  <a:extLst>
                    <a:ext uri="{9D8B030D-6E8A-4147-A177-3AD203B41FA5}">
                      <a16:colId xmlns:a16="http://schemas.microsoft.com/office/drawing/2014/main" val="4282963300"/>
                    </a:ext>
                  </a:extLst>
                </a:gridCol>
              </a:tblGrid>
              <a:tr h="4972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58289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47C3189-AD8F-422C-B5DC-7996AA96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44843"/>
              </p:ext>
            </p:extLst>
          </p:nvPr>
        </p:nvGraphicFramePr>
        <p:xfrm>
          <a:off x="8190411" y="5894363"/>
          <a:ext cx="1910529" cy="52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843">
                  <a:extLst>
                    <a:ext uri="{9D8B030D-6E8A-4147-A177-3AD203B41FA5}">
                      <a16:colId xmlns:a16="http://schemas.microsoft.com/office/drawing/2014/main" val="2031458786"/>
                    </a:ext>
                  </a:extLst>
                </a:gridCol>
                <a:gridCol w="636843">
                  <a:extLst>
                    <a:ext uri="{9D8B030D-6E8A-4147-A177-3AD203B41FA5}">
                      <a16:colId xmlns:a16="http://schemas.microsoft.com/office/drawing/2014/main" val="2576273775"/>
                    </a:ext>
                  </a:extLst>
                </a:gridCol>
                <a:gridCol w="636843">
                  <a:extLst>
                    <a:ext uri="{9D8B030D-6E8A-4147-A177-3AD203B41FA5}">
                      <a16:colId xmlns:a16="http://schemas.microsoft.com/office/drawing/2014/main" val="172932619"/>
                    </a:ext>
                  </a:extLst>
                </a:gridCol>
              </a:tblGrid>
              <a:tr h="5287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7004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52186"/>
              </p:ext>
            </p:extLst>
          </p:nvPr>
        </p:nvGraphicFramePr>
        <p:xfrm>
          <a:off x="4816698" y="4391696"/>
          <a:ext cx="2034861" cy="54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287">
                  <a:extLst>
                    <a:ext uri="{9D8B030D-6E8A-4147-A177-3AD203B41FA5}">
                      <a16:colId xmlns:a16="http://schemas.microsoft.com/office/drawing/2014/main" val="3428496404"/>
                    </a:ext>
                  </a:extLst>
                </a:gridCol>
                <a:gridCol w="678287">
                  <a:extLst>
                    <a:ext uri="{9D8B030D-6E8A-4147-A177-3AD203B41FA5}">
                      <a16:colId xmlns:a16="http://schemas.microsoft.com/office/drawing/2014/main" val="1804787360"/>
                    </a:ext>
                  </a:extLst>
                </a:gridCol>
                <a:gridCol w="678287">
                  <a:extLst>
                    <a:ext uri="{9D8B030D-6E8A-4147-A177-3AD203B41FA5}">
                      <a16:colId xmlns:a16="http://schemas.microsoft.com/office/drawing/2014/main" val="2343834502"/>
                    </a:ext>
                  </a:extLst>
                </a:gridCol>
              </a:tblGrid>
              <a:tr h="540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39042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22" y="1983345"/>
            <a:ext cx="2899020" cy="240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6AD8B-86DA-480D-AE0B-B783E9C5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07" y="481259"/>
            <a:ext cx="9265157" cy="43314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восприятия.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Игра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«Наоборот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поиграть с куклами.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 словам противоположные по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Налево – направо,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низко,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над,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нижний,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высушить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намочить.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1DBB4-375A-4D66-A796-9BFE2037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07" y="3296992"/>
            <a:ext cx="5826499" cy="32213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чистоговорки, ребята подберите нужную картинку.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подбирают нужную картинку.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нужную картинку.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– на – на – тут паутина.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– но – но – там дно.</a:t>
            </a: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бананы.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ни- ни – это пони.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274DEF-312D-465B-AB11-25247032A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06" y="2221606"/>
            <a:ext cx="1902424" cy="1356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2" y="2577249"/>
            <a:ext cx="2163650" cy="2002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53" y="4370032"/>
            <a:ext cx="2550017" cy="1442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97" y="4907679"/>
            <a:ext cx="2343955" cy="16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609600"/>
            <a:ext cx="11158494" cy="1320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Учить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выполнять  звуковой анализ слов со звуками </a:t>
            </a: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[Н]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[Н'].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6.  Игра «Подбери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артинку к схеме»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Логопед: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Куклы для вас приготовили игру.  На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столе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лежат конверты с магнитами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Найдите картинку , где спряталось слово «Нина», «Банан» и выложите магнитами звуки в словах.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endParaRPr lang="ru-RU" sz="16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90B6187-A904-471F-BA39-6FF149284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718095"/>
              </p:ext>
            </p:extLst>
          </p:nvPr>
        </p:nvGraphicFramePr>
        <p:xfrm>
          <a:off x="3563365" y="5937865"/>
          <a:ext cx="2621280" cy="619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">
                  <a:extLst>
                    <a:ext uri="{9D8B030D-6E8A-4147-A177-3AD203B41FA5}">
                      <a16:colId xmlns:a16="http://schemas.microsoft.com/office/drawing/2014/main" val="2983598927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310090895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117974671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993796177"/>
                    </a:ext>
                  </a:extLst>
                </a:gridCol>
              </a:tblGrid>
              <a:tr h="6196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33870"/>
                  </a:ext>
                </a:extLst>
              </a:tr>
            </a:tbl>
          </a:graphicData>
        </a:graphic>
      </p:graphicFrame>
      <p:pic>
        <p:nvPicPr>
          <p:cNvPr id="4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592">
            <a:off x="4692643" y="2454604"/>
            <a:ext cx="2706286" cy="254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3" y="1930400"/>
            <a:ext cx="2621280" cy="47540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9A56ABD-50FE-449C-ABC0-9A793441F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88364"/>
              </p:ext>
            </p:extLst>
          </p:nvPr>
        </p:nvGraphicFramePr>
        <p:xfrm>
          <a:off x="7080069" y="2390503"/>
          <a:ext cx="2730135" cy="60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027">
                  <a:extLst>
                    <a:ext uri="{9D8B030D-6E8A-4147-A177-3AD203B41FA5}">
                      <a16:colId xmlns:a16="http://schemas.microsoft.com/office/drawing/2014/main" val="3038058889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675856891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4221465744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1736059579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3727380119"/>
                    </a:ext>
                  </a:extLst>
                </a:gridCol>
              </a:tblGrid>
              <a:tr h="6008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9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5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44490" cy="46939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моторики, координация речи с движением, развитие подвижности. ловкости.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9555"/>
            <a:ext cx="9064074" cy="592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Логопед приглашает детей в круг и выполняет упражнения вместе с ними.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I</a:t>
            </a:r>
            <a:r>
              <a:rPr lang="ru-RU" b="1" dirty="0" smtClean="0"/>
              <a:t>V. Физминутка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03F50"/>
                </a:solidFill>
                <a:latin typeface="Verdana" panose="020B0604030504040204" pitchFamily="34" charset="0"/>
              </a:rPr>
              <a:t>Наш </a:t>
            </a: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Незнайка потянулся,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Раз нагнулся, два нагнулся,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Он немножечко устал!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Ведь заданья выполнял!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Он присел и снова встал,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И на месте поскакал!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На носочки встал легонько.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И за </a:t>
            </a:r>
            <a:r>
              <a:rPr lang="ru-RU" dirty="0" smtClean="0">
                <a:solidFill>
                  <a:srgbClr val="303F50"/>
                </a:solidFill>
                <a:latin typeface="Verdana" panose="020B0604030504040204" pitchFamily="34" charset="0"/>
              </a:rPr>
              <a:t>стол он </a:t>
            </a:r>
            <a:r>
              <a:rPr lang="ru-RU" dirty="0">
                <a:solidFill>
                  <a:srgbClr val="303F50"/>
                </a:solidFill>
                <a:latin typeface="Verdana" panose="020B0604030504040204" pitchFamily="34" charset="0"/>
              </a:rPr>
              <a:t>сел тихонько.</a:t>
            </a:r>
          </a:p>
          <a:p>
            <a:pPr marL="0" indent="0">
              <a:buNone/>
            </a:pPr>
            <a:endParaRPr lang="ru-RU" dirty="0">
              <a:solidFill>
                <a:srgbClr val="303F5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72" y="274749"/>
            <a:ext cx="9857584" cy="67333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графическим обозначением и названием буквы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Н; Развитие зрительного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 Развитие конструктивного праксиса.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.Знакомство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буквой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запомнить ребята,  разницу между буквой ее названием и звуком. Звук это то, что мы произносим. А буква специальный значок с помощью, которого можно записать тот или иной звук. Буква обозначает звук, мы можем ее выкладывать и печатать.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2253803"/>
            <a:ext cx="6297768" cy="414699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Игра «Узнай, назови, выложи букву»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письме буквой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и запомните. На что она похожа?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лесенку, дерево с гамаком, паровоз.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она состоит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посчитаем сколько палочек в нашей букве.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элементов палочек.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выложить букву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счетных палочек </a:t>
            </a:r>
            <a:r>
              <a:rPr 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½Ð°Ð¿Ð¸ÑÐ°Ð½Ð¸Ðµ Ð¿ÐµÑÐ°ÑÐ½Ð¾Ð¹ Ð±ÑÐºÐ²Ð° Ð">
            <a:extLst>
              <a:ext uri="{FF2B5EF4-FFF2-40B4-BE49-F238E27FC236}">
                <a16:creationId xmlns:a16="http://schemas.microsoft.com/office/drawing/2014/main" id="{0EDB59FE-F560-44BE-B8CA-CECA3A6B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305" y="2704563"/>
            <a:ext cx="5151869" cy="41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F8B2ABF-D1BA-4E17-8AB8-6A5CDA03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834" y="1131994"/>
            <a:ext cx="6120514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019" y="270456"/>
            <a:ext cx="6291761" cy="553792"/>
          </a:xfrm>
        </p:spPr>
        <p:txBody>
          <a:bodyPr>
            <a:no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ru-RU" sz="2000" dirty="0" smtClean="0">
                <a:solidFill>
                  <a:srgbClr val="F496C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Развитие </a:t>
            </a:r>
            <a:r>
              <a:rPr lang="ru-RU" sz="2000" dirty="0">
                <a:solidFill>
                  <a:srgbClr val="F496C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 внимания.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лесенке у Нины</a:t>
            </a:r>
            <a:b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Сломались перекладины,</a:t>
            </a:r>
            <a:b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лесенка от перемен</a:t>
            </a:r>
            <a:b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Вдруг превратилась в букву Н. </a:t>
            </a:r>
            <a:b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11" y="3144647"/>
            <a:ext cx="37623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4" y="165671"/>
            <a:ext cx="2173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16" y="2276945"/>
            <a:ext cx="37465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65671"/>
            <a:ext cx="2209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81" y="4080256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7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8942"/>
            <a:ext cx="8596668" cy="64394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тонкой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мелкой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2282"/>
            <a:ext cx="9265156" cy="5505717"/>
          </a:xfrm>
        </p:spPr>
        <p:txBody>
          <a:bodyPr>
            <a:normAutofit/>
          </a:bodyPr>
          <a:lstStyle/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Игра «Волшебные шарики»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для вас приготовили маленькие шарики. Давайте с ними поиграем.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2266682"/>
            <a:ext cx="7405352" cy="426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ÑÐ¸Ð¼ÑÑ Ð¿Ð¸ÑÐ°ÑÑ Ð¿ÐµÑÐ°ÑÐ½ÑÑ Ð±ÑÐºÐ²Ñ Ð">
            <a:extLst>
              <a:ext uri="{FF2B5EF4-FFF2-40B4-BE49-F238E27FC236}">
                <a16:creationId xmlns:a16="http://schemas.microsoft.com/office/drawing/2014/main" id="{6ADFCC94-FCD3-4D65-A5D9-A891EBB2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45" y="0"/>
            <a:ext cx="4759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9D754A-410A-4D3A-B3C2-8FD984A225E7}"/>
              </a:ext>
            </a:extLst>
          </p:cNvPr>
          <p:cNvSpPr/>
          <p:nvPr/>
        </p:nvSpPr>
        <p:spPr>
          <a:xfrm>
            <a:off x="169817" y="156754"/>
            <a:ext cx="6359772" cy="4129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графо – моторных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навыков.</a:t>
            </a:r>
          </a:p>
          <a:p>
            <a:endParaRPr lang="ru-RU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9. Игра «Художники» </a:t>
            </a:r>
            <a:endParaRPr lang="ru-RU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Печатание  большой 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маленькой буквы(</a:t>
            </a:r>
            <a:r>
              <a:rPr lang="ru-RU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Н,н</a:t>
            </a:r>
            <a:r>
              <a:rPr 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в тетрадях.</a:t>
            </a:r>
          </a:p>
          <a:p>
            <a:pPr lvl="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Ребята,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волшебной кисточкой букву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бведите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контуру  букву и напечатайте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в тетради.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(Сначала проводим линию сверху вниз, затем, оставляя немного места, проводим вторую линию сверху вниз, после соединяем палочкой посередине).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ru-RU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/>
            </a:r>
            <a:br>
              <a:rPr lang="ru-RU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C09EA7-AA60-4B96-A609-E8D5693B4E3B}"/>
              </a:ext>
            </a:extLst>
          </p:cNvPr>
          <p:cNvSpPr/>
          <p:nvPr/>
        </p:nvSpPr>
        <p:spPr>
          <a:xfrm>
            <a:off x="300446" y="2551836"/>
            <a:ext cx="512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136" y="587610"/>
            <a:ext cx="9618550" cy="716933"/>
          </a:xfrm>
        </p:spPr>
        <p:txBody>
          <a:bodyPr/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чтения  прямых,  обратных слогов, в интервокальном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почитаем для наших кукол. Чтение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Прочитайте слоги с буквой 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.(Соедините букву Н с гласными буквами)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221" y="1827929"/>
            <a:ext cx="9278112" cy="4315968"/>
          </a:xfrm>
        </p:spPr>
        <p:txBody>
          <a:bodyPr/>
          <a:lstStyle/>
          <a:p>
            <a:pPr marL="342900" lvl="0" indent="-342900" algn="l">
              <a:buClr>
                <a:srgbClr val="F496CB">
                  <a:lumMod val="75000"/>
                </a:srgbClr>
              </a:buClr>
              <a:buFont typeface="Wingdings 3" charset="2"/>
              <a:buChar char=""/>
            </a:pPr>
            <a:r>
              <a:rPr lang="ru-RU" dirty="0">
                <a:solidFill>
                  <a:srgbClr val="FF0000"/>
                </a:solidFill>
              </a:rPr>
              <a:t>                    а                  </a:t>
            </a:r>
            <a:r>
              <a:rPr lang="ru-RU" dirty="0" err="1">
                <a:solidFill>
                  <a:srgbClr val="FF0000"/>
                </a:solidFill>
              </a:rPr>
              <a:t>а</a:t>
            </a:r>
            <a:r>
              <a:rPr lang="ru-RU" dirty="0">
                <a:solidFill>
                  <a:srgbClr val="FF0000"/>
                </a:solidFill>
              </a:rPr>
              <a:t>                            </a:t>
            </a:r>
            <a:r>
              <a:rPr lang="ru-RU" dirty="0" err="1">
                <a:solidFill>
                  <a:srgbClr val="FF0000"/>
                </a:solidFill>
              </a:rPr>
              <a:t>а</a:t>
            </a:r>
            <a:r>
              <a:rPr lang="ru-RU" dirty="0">
                <a:solidFill>
                  <a:srgbClr val="FF0000"/>
                </a:solidFill>
              </a:rPr>
              <a:t>                    </a:t>
            </a:r>
            <a:r>
              <a:rPr lang="ru-RU" dirty="0" err="1">
                <a:solidFill>
                  <a:srgbClr val="FF0000"/>
                </a:solidFill>
              </a:rPr>
              <a:t>а</a:t>
            </a:r>
            <a:r>
              <a:rPr lang="ru-RU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</a:t>
            </a:r>
          </a:p>
          <a:p>
            <a:pPr marL="342900" lvl="0" indent="-342900" algn="l">
              <a:buClr>
                <a:srgbClr val="F496CB">
                  <a:lumMod val="75000"/>
                </a:srgbClr>
              </a:buClr>
              <a:buFont typeface="Wingdings 3" charset="2"/>
              <a:buChar char="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</a:t>
            </a:r>
            <a:r>
              <a:rPr lang="ru-RU" dirty="0">
                <a:solidFill>
                  <a:srgbClr val="FF0000"/>
                </a:solidFill>
              </a:rPr>
              <a:t>у                  </a:t>
            </a:r>
            <a:r>
              <a:rPr lang="ru-RU" dirty="0" err="1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rgbClr val="FF0000"/>
                </a:solidFill>
              </a:rPr>
              <a:t>                            </a:t>
            </a:r>
            <a:r>
              <a:rPr lang="ru-RU" dirty="0" err="1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rgbClr val="FF0000"/>
                </a:solidFill>
              </a:rPr>
              <a:t>                    </a:t>
            </a:r>
            <a:r>
              <a:rPr lang="ru-RU" dirty="0" err="1">
                <a:solidFill>
                  <a:srgbClr val="FF0000"/>
                </a:solidFill>
              </a:rPr>
              <a:t>у</a:t>
            </a:r>
            <a:endParaRPr lang="ru-RU" dirty="0">
              <a:solidFill>
                <a:srgbClr val="FF0000"/>
              </a:solidFill>
            </a:endParaRPr>
          </a:p>
          <a:p>
            <a:pPr marL="342900" lvl="0" indent="-342900" algn="l">
              <a:buClr>
                <a:srgbClr val="F496CB">
                  <a:lumMod val="75000"/>
                </a:srgbClr>
              </a:buClr>
              <a:buFont typeface="Wingdings 3" charset="2"/>
              <a:buChar char="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</a:t>
            </a:r>
            <a:r>
              <a:rPr lang="ru-RU" dirty="0">
                <a:solidFill>
                  <a:srgbClr val="FF0000"/>
                </a:solidFill>
              </a:rPr>
              <a:t>о                 </a:t>
            </a:r>
            <a:r>
              <a:rPr lang="ru-RU" dirty="0" err="1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rgbClr val="FF0000"/>
                </a:solidFill>
              </a:rPr>
              <a:t>                            </a:t>
            </a:r>
            <a:r>
              <a:rPr lang="ru-RU" dirty="0" err="1">
                <a:solidFill>
                  <a:srgbClr val="FF0000"/>
                </a:solidFill>
              </a:rPr>
              <a:t>о</a:t>
            </a:r>
            <a:r>
              <a:rPr lang="ru-RU" dirty="0">
                <a:solidFill>
                  <a:srgbClr val="FF0000"/>
                </a:solidFill>
              </a:rPr>
              <a:t>                    </a:t>
            </a:r>
            <a:r>
              <a:rPr lang="ru-RU" dirty="0" err="1">
                <a:solidFill>
                  <a:srgbClr val="FF0000"/>
                </a:solidFill>
              </a:rPr>
              <a:t>о</a:t>
            </a:r>
            <a:endParaRPr lang="ru-RU" dirty="0">
              <a:solidFill>
                <a:srgbClr val="FF0000"/>
              </a:solidFill>
            </a:endParaRPr>
          </a:p>
          <a:p>
            <a:pPr marL="342900" lvl="0" indent="-342900" algn="l">
              <a:buClr>
                <a:srgbClr val="F496CB">
                  <a:lumMod val="75000"/>
                </a:srgbClr>
              </a:buClr>
              <a:buFont typeface="Wingdings 3" charset="2"/>
              <a:buChar char="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</a:t>
            </a:r>
            <a:r>
              <a:rPr lang="ru-RU" dirty="0">
                <a:solidFill>
                  <a:srgbClr val="FF0000"/>
                </a:solidFill>
              </a:rPr>
              <a:t>э                  </a:t>
            </a:r>
            <a:r>
              <a:rPr lang="ru-RU" dirty="0" err="1">
                <a:solidFill>
                  <a:srgbClr val="FF0000"/>
                </a:solidFill>
              </a:rPr>
              <a:t>э</a:t>
            </a:r>
            <a:r>
              <a:rPr lang="ru-RU" dirty="0">
                <a:solidFill>
                  <a:srgbClr val="FF0000"/>
                </a:solidFill>
              </a:rPr>
              <a:t>             </a:t>
            </a:r>
            <a:r>
              <a:rPr lang="ru-RU" sz="2400" dirty="0">
                <a:solidFill>
                  <a:prstClr val="black"/>
                </a:solidFill>
              </a:rPr>
              <a:t>н</a:t>
            </a:r>
            <a:r>
              <a:rPr lang="ru-RU" dirty="0">
                <a:solidFill>
                  <a:prstClr val="black"/>
                </a:solidFill>
              </a:rPr>
              <a:t>              </a:t>
            </a:r>
            <a:r>
              <a:rPr lang="ru-RU" dirty="0">
                <a:solidFill>
                  <a:srgbClr val="E65331"/>
                </a:solidFill>
              </a:rPr>
              <a:t>э                   </a:t>
            </a:r>
            <a:r>
              <a:rPr lang="ru-RU" dirty="0" err="1">
                <a:solidFill>
                  <a:srgbClr val="E65331"/>
                </a:solidFill>
              </a:rPr>
              <a:t>э</a:t>
            </a:r>
            <a:r>
              <a:rPr lang="ru-RU" dirty="0">
                <a:solidFill>
                  <a:srgbClr val="E65331"/>
                </a:solidFill>
              </a:rPr>
              <a:t>                  </a:t>
            </a:r>
            <a:r>
              <a:rPr lang="ru-RU" sz="2400" dirty="0">
                <a:solidFill>
                  <a:prstClr val="black"/>
                </a:solidFill>
              </a:rPr>
              <a:t>н</a:t>
            </a:r>
          </a:p>
          <a:p>
            <a:pPr marL="342900" lvl="0" indent="-342900" algn="l">
              <a:buClr>
                <a:srgbClr val="F496CB">
                  <a:lumMod val="75000"/>
                </a:srgbClr>
              </a:buClr>
              <a:buFont typeface="Wingdings 3" charset="2"/>
              <a:buChar char="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</a:t>
            </a:r>
            <a:r>
              <a:rPr lang="ru-RU" dirty="0">
                <a:solidFill>
                  <a:srgbClr val="FF0000"/>
                </a:solidFill>
              </a:rPr>
              <a:t>ы                 </a:t>
            </a:r>
            <a:r>
              <a:rPr lang="ru-RU" dirty="0" err="1">
                <a:solidFill>
                  <a:srgbClr val="FF0000"/>
                </a:solidFill>
              </a:rPr>
              <a:t>ы</a:t>
            </a:r>
            <a:r>
              <a:rPr lang="ru-RU" dirty="0">
                <a:solidFill>
                  <a:srgbClr val="FF0000"/>
                </a:solidFill>
              </a:rPr>
              <a:t>                            </a:t>
            </a:r>
            <a:r>
              <a:rPr lang="ru-RU" dirty="0" err="1">
                <a:solidFill>
                  <a:srgbClr val="FF0000"/>
                </a:solidFill>
              </a:rPr>
              <a:t>ы</a:t>
            </a:r>
            <a:r>
              <a:rPr lang="ru-RU" dirty="0">
                <a:solidFill>
                  <a:srgbClr val="FF0000"/>
                </a:solidFill>
              </a:rPr>
              <a:t>                   </a:t>
            </a:r>
            <a:r>
              <a:rPr lang="ru-RU" dirty="0" err="1">
                <a:solidFill>
                  <a:srgbClr val="FF0000"/>
                </a:solidFill>
              </a:rPr>
              <a:t>ы</a:t>
            </a:r>
            <a:endParaRPr lang="ru-RU" dirty="0">
              <a:solidFill>
                <a:srgbClr val="FF0000"/>
              </a:solidFill>
            </a:endParaRPr>
          </a:p>
          <a:p>
            <a:pPr marL="342900" lvl="0" indent="-342900" algn="l">
              <a:buClr>
                <a:srgbClr val="F496CB">
                  <a:lumMod val="75000"/>
                </a:srgbClr>
              </a:buClr>
              <a:buFont typeface="Wingdings 3" charset="2"/>
              <a:buChar char=""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</a:t>
            </a:r>
            <a:r>
              <a:rPr lang="ru-RU" dirty="0">
                <a:solidFill>
                  <a:srgbClr val="FF0000"/>
                </a:solidFill>
              </a:rPr>
              <a:t>и  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</a:t>
            </a:r>
            <a:r>
              <a:rPr lang="ru-RU" dirty="0" err="1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srgbClr val="FF0000"/>
                </a:solidFill>
              </a:rPr>
              <a:t>                             </a:t>
            </a:r>
            <a:r>
              <a:rPr lang="ru-RU" dirty="0" err="1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srgbClr val="FF0000"/>
                </a:solidFill>
              </a:rPr>
              <a:t>                   </a:t>
            </a:r>
            <a:r>
              <a:rPr lang="ru-RU" dirty="0" err="1">
                <a:solidFill>
                  <a:srgbClr val="FF0000"/>
                </a:solidFill>
              </a:rPr>
              <a:t>и</a:t>
            </a:r>
            <a:endParaRPr lang="ru-RU" dirty="0">
              <a:solidFill>
                <a:srgbClr val="FF0000"/>
              </a:solidFill>
            </a:endParaRPr>
          </a:p>
          <a:p>
            <a:pPr marL="342900" lvl="0" indent="-342900" algn="l">
              <a:buClr>
                <a:srgbClr val="F496CB">
                  <a:lumMod val="75000"/>
                </a:srgbClr>
              </a:buClr>
              <a:buFont typeface="Wingdings 3" charset="2"/>
              <a:buChar char="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22400" y="2120900"/>
            <a:ext cx="1117600" cy="116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422400" y="2527300"/>
            <a:ext cx="1117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422400" y="2921000"/>
            <a:ext cx="1117600" cy="36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11300" y="3289300"/>
            <a:ext cx="102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62100" y="3327908"/>
            <a:ext cx="99060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35100" y="3282950"/>
            <a:ext cx="10287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02100" y="2120900"/>
            <a:ext cx="888469" cy="116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143500" y="2120900"/>
            <a:ext cx="685557" cy="116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102100" y="2527300"/>
            <a:ext cx="888469" cy="800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143500" y="2527300"/>
            <a:ext cx="761757" cy="800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89400" y="2927604"/>
            <a:ext cx="901169" cy="400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143500" y="2908300"/>
            <a:ext cx="761757" cy="419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114800" y="3327908"/>
            <a:ext cx="87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32400" y="3327908"/>
            <a:ext cx="761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114800" y="3391154"/>
            <a:ext cx="888469" cy="356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05399" y="3404108"/>
            <a:ext cx="761757" cy="356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114800" y="3391154"/>
            <a:ext cx="875769" cy="737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43500" y="3404108"/>
            <a:ext cx="761757" cy="730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594600" y="2120900"/>
            <a:ext cx="1117600" cy="100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645400" y="2527300"/>
            <a:ext cx="1193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670800" y="2908300"/>
            <a:ext cx="1129792" cy="37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785100" y="332790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7670800" y="3327908"/>
            <a:ext cx="104140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7670800" y="3366517"/>
            <a:ext cx="1129792" cy="761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5073"/>
            <a:ext cx="11131296" cy="606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Цель: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закрепление звуков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буквой Н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lvl="0" algn="just" defTabSz="914400">
              <a:lnSpc>
                <a:spcPct val="115000"/>
              </a:lnSpc>
            </a:pPr>
            <a:endParaRPr lang="ru-RU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Коррекционно –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образовательные задачи: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-учить  детей четко произносить звуки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[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]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[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’]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-дифференцировать звуки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признаку твердости-мягкости; давать характеристику звуков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[Н]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[Н'];</a:t>
            </a: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-определять наличие звука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[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]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[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’]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из ряда согласных и гласных звуков, слога, слова;</a:t>
            </a:r>
          </a:p>
          <a:p>
            <a:pPr lvl="0" algn="just" defTabSz="91440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-определять место положения звука в слове (начало, середина, конец)</a:t>
            </a:r>
          </a:p>
          <a:p>
            <a:pPr lvl="0" algn="just" defTabSz="91440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учить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выполнять  звуковой анализ слов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 звуками [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] и [Н']; </a:t>
            </a:r>
            <a:endParaRPr lang="ru-RU" sz="14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познакомить с графическим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обозначением и названием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буквы Н;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формировать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навык чтения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прямых и обратных слогов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слов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учить выкладывать слоги из букв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магнитной азбуки.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Коррекционно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развивающие задачи: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-развитие навыков фонематического анализа и ситеза, слухового и зрительного внимания, фонематического слуха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восприятия; </a:t>
            </a:r>
          </a:p>
          <a:p>
            <a:pPr marL="285750" lvl="0" indent="-285750" algn="just" defTabSz="914400">
              <a:lnSpc>
                <a:spcPct val="115000"/>
              </a:lnSpc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развитие артикуляционной, общей, тонкой и мелкой  моторики;  </a:t>
            </a:r>
            <a:endParaRPr lang="ru-RU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Коррекционно –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воспитательные задачи: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 algn="just" defTabSz="914400">
              <a:lnSpc>
                <a:spcPct val="115000"/>
              </a:lnSpc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ормирование навыков сотрудничества, чувства ответственности, инициативности.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9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E95E5-B911-451A-9DE6-C4E0663A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75294" cy="13208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куклам напечатать имена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ызывает двух детей, которые выкладывают слова на доске.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столом самостоятельно выкладывают на магнитной доске.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Выложите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Нина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магнитной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доске самостоятельно.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A0899-9C28-42D2-A9D7-E2AB2F60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прочитаем, какие слова выложили дети из букв.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ru-RU" sz="3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НАТА           НИНА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37889" cy="61389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Логопед:</a:t>
            </a:r>
            <a:r>
              <a:rPr lang="ru-RU" sz="2000" dirty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Выводит слова на интерактивной доске. Каждый ребенок читает слово.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65505"/>
            <a:ext cx="11667744" cy="467585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/>
              <a:t>На-та </a:t>
            </a:r>
            <a:r>
              <a:rPr lang="ru-RU" sz="3600" dirty="0" smtClean="0"/>
              <a:t>                  </a:t>
            </a:r>
          </a:p>
          <a:p>
            <a:r>
              <a:rPr lang="ru-RU" sz="3600" dirty="0" smtClean="0"/>
              <a:t>но-та         </a:t>
            </a:r>
          </a:p>
          <a:p>
            <a:r>
              <a:rPr lang="ru-RU" sz="3600" dirty="0" smtClean="0"/>
              <a:t>ни-</a:t>
            </a:r>
            <a:r>
              <a:rPr lang="ru-RU" sz="3600" dirty="0" err="1" smtClean="0"/>
              <a:t>ти</a:t>
            </a:r>
            <a:r>
              <a:rPr lang="ru-RU" sz="3600" dirty="0" smtClean="0"/>
              <a:t>      </a:t>
            </a:r>
            <a:endParaRPr lang="ru-RU" sz="3600" dirty="0"/>
          </a:p>
          <a:p>
            <a:r>
              <a:rPr lang="ru-RU" sz="3600" dirty="0"/>
              <a:t>Ни-на </a:t>
            </a:r>
            <a:r>
              <a:rPr lang="ru-RU" sz="3600" dirty="0" smtClean="0"/>
              <a:t>                 </a:t>
            </a:r>
          </a:p>
          <a:p>
            <a:r>
              <a:rPr lang="ru-RU" sz="3600" dirty="0" smtClean="0"/>
              <a:t>но-ты         </a:t>
            </a:r>
          </a:p>
          <a:p>
            <a:r>
              <a:rPr lang="ru-RU" sz="3600" dirty="0" err="1" smtClean="0"/>
              <a:t>по-ни</a:t>
            </a:r>
            <a:r>
              <a:rPr lang="ru-RU" sz="3600" dirty="0" smtClean="0"/>
              <a:t>      </a:t>
            </a:r>
            <a:endParaRPr lang="ru-RU" sz="3600" dirty="0"/>
          </a:p>
          <a:p>
            <a:r>
              <a:rPr lang="ru-RU" sz="3600" dirty="0" smtClean="0"/>
              <a:t>дно                            </a:t>
            </a:r>
          </a:p>
          <a:p>
            <a:r>
              <a:rPr lang="ru-RU" sz="3600" dirty="0" smtClean="0"/>
              <a:t>пи-он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331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95466" cy="13208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читать слоги,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 можно составить предложение.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заглавной буквы 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конце, когда заканчивается предложение ставится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Предложение можно составить из одного слова, двух, трёх слов и далее.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Нина.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77" y="816638"/>
            <a:ext cx="11055120" cy="102325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24" y="671423"/>
            <a:ext cx="11588689" cy="5807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Заключительная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узнали на занятии?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вам понравилось на занятии?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звуки вы сегодня вспомнили и назвали?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какой новой буквой вы познакомились?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 очень хорошо сегодня занимались.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горжусь вами.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27051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-27051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-27051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36000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09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00" y="475488"/>
            <a:ext cx="11294770" cy="8252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Домашние задание. </a:t>
            </a:r>
            <a:r>
              <a:rPr lang="ru-RU" sz="2000" dirty="0" smtClean="0">
                <a:solidFill>
                  <a:schemeClr val="tx1"/>
                </a:solidFill>
              </a:rPr>
              <a:t>Одень букву на праздник, укрась геометрическими фигурами.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39" y="1322278"/>
            <a:ext cx="3361923" cy="5708237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32" y="3542481"/>
            <a:ext cx="2236753" cy="331551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7" y="1374745"/>
            <a:ext cx="3476636" cy="5557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17" y="3542481"/>
            <a:ext cx="2452888" cy="3315519"/>
          </a:xfrm>
          <a:prstGeom prst="rect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975473" y="2575446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989942" y="2977486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992354" y="3396574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977351" y="4321974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978041" y="3870035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60852" y="3839354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695628" y="3842979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975473" y="5190968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975473" y="4726999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445916" y="4319630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466452" y="4722224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2445916" y="5160973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2445916" y="3023909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2466283" y="3432180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2445916" y="3865252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438259" y="2618927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2043508" y="3839354"/>
            <a:ext cx="360608" cy="436301"/>
          </a:xfrm>
          <a:prstGeom prst="triangle">
            <a:avLst>
              <a:gd name="adj" fmla="val 46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176219" y="3646585"/>
            <a:ext cx="332672" cy="3347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711398" y="3646587"/>
            <a:ext cx="351419" cy="3347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350098" y="3646586"/>
            <a:ext cx="339480" cy="3347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356603" y="1629176"/>
            <a:ext cx="285828" cy="605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126305" y="1622737"/>
            <a:ext cx="326037" cy="6117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868992" y="1629176"/>
            <a:ext cx="311923" cy="605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580070" y="1412485"/>
            <a:ext cx="664367" cy="7094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2770696" y="1400144"/>
            <a:ext cx="590690" cy="721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713475" y="1406703"/>
            <a:ext cx="697271" cy="7151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347417" y="3734543"/>
            <a:ext cx="430130" cy="4290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1088763" y="3734543"/>
            <a:ext cx="450707" cy="4189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9552453" y="3734543"/>
            <a:ext cx="423545" cy="4290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A31D24-678C-44C6-BE07-DF9568680BEE}"/>
              </a:ext>
            </a:extLst>
          </p:cNvPr>
          <p:cNvSpPr/>
          <p:nvPr/>
        </p:nvSpPr>
        <p:spPr>
          <a:xfrm>
            <a:off x="822960" y="535577"/>
            <a:ext cx="880436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15000"/>
              </a:lnSpc>
            </a:pPr>
            <a:endParaRPr lang="ru-RU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Оборудование: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интерактивная доска, мяч, две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куклы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индивидуальные зеркала для каждого ребенка (5шт), цветные карандаши, карточки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магниты (синего, красного, зеленого цвета), счетные палочки, тетради, графическое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изображение буквы Н,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касса букв магнитная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каждого ребенка, карточки для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звукового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анализа.</a:t>
            </a: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1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34355"/>
          </a:xfrm>
        </p:spPr>
        <p:txBody>
          <a:bodyPr anchor="t">
            <a:normAutofit/>
          </a:bodyPr>
          <a:lstStyle/>
          <a:p>
            <a:pPr lvl="0" algn="ctr" defTabSz="914400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Ход занятия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Организационный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момент. 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9792"/>
            <a:ext cx="9175004" cy="460444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ru-RU" sz="1500" dirty="0"/>
          </a:p>
          <a:p>
            <a:pPr marL="0" indent="0">
              <a:lnSpc>
                <a:spcPct val="90000"/>
              </a:lnSpc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1500" dirty="0"/>
              <a:t> </a:t>
            </a:r>
            <a:r>
              <a:rPr lang="ru-RU" sz="1500" dirty="0" smtClean="0"/>
              <a:t>Ребята, подойдите и встаньте в круг.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Собрались все дети в круг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твой друг и ты мой друг!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за руки возьмёмся 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 другу улыбнёмся.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500" dirty="0"/>
              <a:t> </a:t>
            </a:r>
          </a:p>
          <a:p>
            <a:pPr marL="0" lvl="0" indent="36000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</a:t>
            </a:r>
          </a:p>
          <a:p>
            <a:pPr marL="0" lvl="0" indent="360000" algn="just" defTabSz="914400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 II. Повторение пройденного материала.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500" dirty="0"/>
          </a:p>
          <a:p>
            <a:pPr marL="0" indent="0">
              <a:lnSpc>
                <a:spcPct val="90000"/>
              </a:lnSpc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1500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сядет тот, кто назовёт слово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CEB7B349-F7B0-462F-A8C0-3D5762596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" r="3" b="2980"/>
          <a:stretch/>
        </p:blipFill>
        <p:spPr bwMode="auto">
          <a:xfrm>
            <a:off x="7066477" y="278280"/>
            <a:ext cx="441505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5901"/>
            <a:ext cx="11692128" cy="1644286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к нам в гости пришли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Нина.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очень расстроены,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какие первые звуки живут в слове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Давайте поможем куклам назвать звуки.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помогают определить звуки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’]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именах кукол.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первый звук?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звук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Дайте характеристику звука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согласный, твердый,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слове Нина, какой первый звук?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слове Нина первый звук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согласный, мягкий, звонкий.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77334" y="6044339"/>
            <a:ext cx="4499100" cy="98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94" y="1860187"/>
            <a:ext cx="3369174" cy="450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28" y="1656080"/>
            <a:ext cx="3450336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699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Дифференцировать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звуки по признаку твердости-мягкости; давать характеристику звуков [Н] и [Н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'].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687132"/>
            <a:ext cx="4412367" cy="1050113"/>
          </a:xfrm>
        </p:spPr>
        <p:txBody>
          <a:bodyPr/>
          <a:lstStyle/>
          <a:p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Звук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 согласный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звонкий, твёрдый обозначается синим цветом.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2" y="1777285"/>
            <a:ext cx="4609409" cy="959960"/>
          </a:xfrm>
        </p:spPr>
        <p:txBody>
          <a:bodyPr/>
          <a:lstStyle/>
          <a:p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Звук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’]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 согласный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звонкий, мягкий обозначается зеленным цветом.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71" y="2736850"/>
            <a:ext cx="225862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5" y="2736850"/>
            <a:ext cx="2338181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Картинки по запросу колоколь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25" y="3007932"/>
            <a:ext cx="1429727" cy="14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13656" y="4868863"/>
            <a:ext cx="1223493" cy="1173162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1" name="Picture 4" descr="Картинки по запросу колокольчи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65" y="3007932"/>
            <a:ext cx="1421665" cy="14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12475" y="4842456"/>
            <a:ext cx="1223493" cy="119957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05066" cy="53727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артикуляционной моторики.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1970468"/>
            <a:ext cx="11268891" cy="4691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0005" y="1859340"/>
            <a:ext cx="916975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Артикуляция звука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[Н']. Логопед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напоминает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артикуляцию: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губы свободны;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-зубы видны, но не сомкнуты;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-язык  кончиком прижат к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верхним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зубам;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-воздух проходит через нос;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-горло «работает»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7D45-DCC7-4287-A69E-5A7664EF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6529"/>
          </a:xfrm>
        </p:spPr>
        <p:txBody>
          <a:bodyPr>
            <a:noAutofit/>
          </a:bodyPr>
          <a:lstStyle/>
          <a:p>
            <a:pPr lvl="0" indent="360000" algn="ctr" defTabSz="914400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Развитие фонематического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слуха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13B674-BC1B-4744-B4D7-13B25E68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Игра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карточку когда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услышишь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- [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мы поиграем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игру « Поймай звук»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я буду произносить звуки, а вы,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услышите звук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соответствующую карточку.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называет звуки: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слоги: 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тэ,  но, 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ну,  ты,  ан, 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мода,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пони,  дома,  боты,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BC6A-9EEB-4695-80AC-4EE5A2A5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429296"/>
            <a:ext cx="10755313" cy="86424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Учить </a:t>
            </a:r>
            <a:r>
              <a:rPr lang="ru-RU" sz="2000" dirty="0"/>
              <a:t>дифференцировать звуки по признаку твердости-мягкости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4A46A-FFA2-4C7A-A4C1-8AE5D59D6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3541"/>
            <a:ext cx="8596668" cy="4747821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Нина хотят поиграть с вами в игру.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куклу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произносит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показывает куклу Нину и произносит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]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…..,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Ну - …..,                                  ню-……,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Но - …..,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нё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…..,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…..;                                 ни - …..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«Раскрась звуковую схему».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цветные карандаши, раскрась звуковую схему каждого слова.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 местоположение звуков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] - [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 и закрась нужным цветом (работа с карточками по схемами).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1136</Words>
  <Application>Microsoft Office PowerPoint</Application>
  <PresentationFormat>Широкоэкранный</PresentationFormat>
  <Paragraphs>155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Open Sans</vt:lpstr>
      <vt:lpstr>Times New Roman</vt:lpstr>
      <vt:lpstr>Trebuchet MS</vt:lpstr>
      <vt:lpstr>Verdana</vt:lpstr>
      <vt:lpstr>Wingdings</vt:lpstr>
      <vt:lpstr>Wingdings 3</vt:lpstr>
      <vt:lpstr>Аспект</vt:lpstr>
      <vt:lpstr> </vt:lpstr>
      <vt:lpstr>Презентация PowerPoint</vt:lpstr>
      <vt:lpstr>Презентация PowerPoint</vt:lpstr>
      <vt:lpstr>Ход занятия  I. Организационный момент. </vt:lpstr>
      <vt:lpstr>III. Сообщение темы  Логопед: Сегодня к нам в гости пришли куклы Ната и Нина.  Они очень расстроены, что не знают какие первые звуки живут в слове  [ Ната] и [ Нина]. Давайте поможем куклам назвать звуки. Дети:  помогают определить звуки  [Н] - [Н’] в именах кукол. Логопед: В слове Ната, какой первый звук? Дети: В слове Ната первый звук [Н] . Логопед: Дайте характеристику звука [Н]. Дети: Звук [Н] — согласный, твердый, звонкий. Логопед: В слове Нина, какой первый звук? Дети: В слове Нина первый звук [Н’]. Звук [Н’]— согласный, мягкий, звонкий.     </vt:lpstr>
      <vt:lpstr>Дифференцировать звуки по признаку твердости-мягкости; давать характеристику звуков [Н] и [Н'].</vt:lpstr>
      <vt:lpstr>Развитие артикуляционной моторики.</vt:lpstr>
      <vt:lpstr>Развитие фонематического слуха </vt:lpstr>
      <vt:lpstr>Учить дифференцировать звуки по признаку твердости-мягкости</vt:lpstr>
      <vt:lpstr>       Определять место положения звука в слове (начало, середина, конец)                         </vt:lpstr>
      <vt:lpstr> Развивать навыки  слухового внимания, восприятия. 4. Игра «Наоборот» Логопед: Предлагает поиграть с куклами.  Подобрать к словам противоположные по смыслу значения: Налево – направо,  высоко – низко,  под – над,  верхний - нижний,  высушить – намочить. </vt:lpstr>
      <vt:lpstr>Учить выполнять  звуковой анализ слов со звуками [Н] и [Н'].  6.  Игра «Подбери картинку к схеме»  Логопед: Куклы для вас приготовили игру.  На столе лежат конверты с магнитами.  Найдите картинку , где спряталось слово «Нина», «Банан» и выложите магнитами звуки в словах.  </vt:lpstr>
      <vt:lpstr>Развитие  общей  моторики, координация речи с движением, развитие подвижности. ловкости.   </vt:lpstr>
      <vt:lpstr>Познакомить с графическим обозначением и названием буквы Н; Развитие зрительного внимания. Развитие конструктивного праксиса.  V.Знакомство с буквой Н.  Логопед: Следует запомнить ребята,  разницу между буквой ее названием и звуком. Звук это то, что мы произносим. А буква специальный значок с помощью, которого можно записать тот или иной звук. Буква обозначает звук, мы можем ее выкладывать и печатать.</vt:lpstr>
      <vt:lpstr>Презентация PowerPoint</vt:lpstr>
      <vt:lpstr>           Развитие зрительного внимания.  На лесенке у Нины Сломались перекладины, И лесенка от перемен Вдруг превратилась в букву Н.  </vt:lpstr>
      <vt:lpstr>Развитие тонкой и мелкой  моторики.  </vt:lpstr>
      <vt:lpstr>Презентация PowerPoint</vt:lpstr>
      <vt:lpstr>Формировать навык чтения  прямых,  обратных слогов, в интервокальном положении.  Логопед: Давайте почитаем для наших кукол. Чтение слогов, слов. Логопед:  Прочитайте слоги с буквой Н.(Соедините букву Н с гласными буквами)</vt:lpstr>
      <vt:lpstr>Логопед: Поможем куклам напечатать имена [Ната] и [Нина].   Логопед вызывает двух детей, которые выкладывают слова на доске. Дети: За столом самостоятельно выкладывают на магнитной доске.  Логопед: Выложите имя Нина и Ната на магнитной доске самостоятельно.</vt:lpstr>
      <vt:lpstr>Логопед: Выводит слова на интерактивной доске. Каждый ребенок читает слово.</vt:lpstr>
      <vt:lpstr>Логопед: Мы научились читать слоги, слова. Из слов можно составить предложение. Дети: Предложение начинается с большой заглавной буквы и в конце, когда заканчивается предложение ставится  точка. Логопед:  Предложение можно составить из одного слова, двух, трёх слов и далее.</vt:lpstr>
      <vt:lpstr>                  </vt:lpstr>
      <vt:lpstr>Домашние задание. Одень букву на праздник, укрась геометрическими фигурами.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СУРГУТСКИЙ ГОСУДАРСТВЕННЫЙ ПЕДАГОГИЧЕСКИЙ УНИВЕРСИТЕТ</dc:title>
  <dc:creator>Виктор Черепанов</dc:creator>
  <cp:lastModifiedBy>on</cp:lastModifiedBy>
  <cp:revision>120</cp:revision>
  <dcterms:created xsi:type="dcterms:W3CDTF">2019-05-29T19:40:58Z</dcterms:created>
  <dcterms:modified xsi:type="dcterms:W3CDTF">2019-09-03T03:48:17Z</dcterms:modified>
</cp:coreProperties>
</file>