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7" r:id="rId8"/>
    <p:sldId id="268" r:id="rId9"/>
    <p:sldId id="269" r:id="rId10"/>
    <p:sldId id="271" r:id="rId11"/>
    <p:sldId id="273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2037-5816-4911-A0E2-9C577555268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739F-099B-4222-A6B9-C07CB4E5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дежда\Downloads\Wallpaper-Happy-children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820472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«Оздоровительные мероприятия          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с детьми дошкольного возраста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в условиях детского сада».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lvl="6"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lvl="6"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Подготовила: </a:t>
            </a:r>
          </a:p>
          <a:p>
            <a:pPr lvl="6"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учитель-логопед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МБДОО</a:t>
            </a:r>
          </a:p>
          <a:p>
            <a:pPr lvl="6"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детского сада №8 </a:t>
            </a:r>
          </a:p>
          <a:p>
            <a:pPr lvl="6"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ДАНИЛЕНКО НАТАЛЬЯ СЕРГЕ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ЕВНА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6"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lvl="6"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lvl="6"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lvl="6"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Г.МИЛЛЕРОВО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2019 г.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ownloads\для кинезолог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2123728" y="548680"/>
            <a:ext cx="4968552" cy="172819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Фонематические процессы включают: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2564904"/>
            <a:ext cx="2736304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Фонематический слух.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3717032"/>
            <a:ext cx="2736304" cy="14401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Фонематическое восприятие.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2636912"/>
            <a:ext cx="2736304" cy="14401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Фонематические представления.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2276872"/>
            <a:ext cx="0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1" descr="be6ce83e4f9f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1"/>
            <a:ext cx="28956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>
            <a:stCxn id="3" idx="5"/>
            <a:endCxn id="6" idx="0"/>
          </p:cNvCxnSpPr>
          <p:nvPr/>
        </p:nvCxnSpPr>
        <p:spPr>
          <a:xfrm>
            <a:off x="6364652" y="2023784"/>
            <a:ext cx="583612" cy="613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" idx="3"/>
          </p:cNvCxnSpPr>
          <p:nvPr/>
        </p:nvCxnSpPr>
        <p:spPr>
          <a:xfrm flipH="1">
            <a:off x="2195736" y="2023784"/>
            <a:ext cx="655620" cy="613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ownloads\для кинезолог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692695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Нарушение  фонематического восприятия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мешает детям овладеть в нужной степени: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4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dirty="0" smtClean="0"/>
              <a:t>  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i="1" dirty="0" smtClean="0"/>
              <a:t>словарным запасом, </a:t>
            </a:r>
          </a:p>
          <a:p>
            <a:pPr lvl="4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dirty="0" smtClean="0"/>
              <a:t>   грамматическим строем, </a:t>
            </a:r>
          </a:p>
          <a:p>
            <a:pPr lvl="4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dirty="0" smtClean="0"/>
              <a:t>   тормозит развитие связной речи.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73017"/>
            <a:ext cx="86764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Важнейшей предпосылкой для правильного </a:t>
            </a:r>
          </a:p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обучения грамоте: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z="2400" b="1" i="1" dirty="0" smtClean="0"/>
              <a:t> умение слышать каждый отдельный звук в слове, чётко   </a:t>
            </a:r>
          </a:p>
          <a:p>
            <a:pPr>
              <a:spcBef>
                <a:spcPct val="0"/>
              </a:spcBef>
            </a:pPr>
            <a:r>
              <a:rPr lang="ru-RU" sz="2400" b="1" i="1" dirty="0" smtClean="0"/>
              <a:t>  отделять его от рядом стоящего, знать из каких звуков   </a:t>
            </a:r>
          </a:p>
          <a:p>
            <a:pPr>
              <a:spcBef>
                <a:spcPct val="0"/>
              </a:spcBef>
            </a:pPr>
            <a:r>
              <a:rPr lang="ru-RU" sz="2400" b="1" i="1" dirty="0" smtClean="0"/>
              <a:t>  состоит слово, то есть умение анализировать звуковой  </a:t>
            </a:r>
          </a:p>
          <a:p>
            <a:pPr>
              <a:spcBef>
                <a:spcPct val="0"/>
              </a:spcBef>
            </a:pPr>
            <a:r>
              <a:rPr lang="ru-RU" sz="2400" b="1" i="1" dirty="0" smtClean="0"/>
              <a:t>  состав слова.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2400" b="1" i="1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ownloads\для кинезолог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Этапы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формирования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фонематического слуха . 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67544" y="2564904"/>
            <a:ext cx="2520280" cy="158417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Узнавание и дифференциация неречевых звуков.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907704" y="4437112"/>
            <a:ext cx="2520280" cy="158417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Различение высоты, тембра, силы голоса на материале одинаковых звуков.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88024" y="4509120"/>
            <a:ext cx="2520280" cy="158417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Развитие навыков звукового и слогового анализа и синтеза.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372200" y="2636912"/>
            <a:ext cx="2520280" cy="158417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Различение слов близких по своему звуковому составу слогов, фонем.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H="1">
            <a:off x="2987824" y="2343656"/>
            <a:ext cx="1800200" cy="581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4788024" y="2343656"/>
            <a:ext cx="1728192" cy="581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>
            <a:off x="4788024" y="2343656"/>
            <a:ext cx="864096" cy="20214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923928" y="2348880"/>
            <a:ext cx="864096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348879"/>
            <a:ext cx="7083014" cy="2520281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> </a:t>
            </a: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Желаю успехов! </a:t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35" y="1628800"/>
            <a:ext cx="9144000" cy="4536504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74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ownloads\для кинезолог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583264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Кинезиология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–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наука о развитии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умственных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способностей через определенные двигательные упражнения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именно они  позволяют создать новые нейронные связи и улучшить  работу головного мозга, отвечающего за развитие психических процессов и интеллекта.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Развитие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интеллекта напрямую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зависит от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сформированности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полушарий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головного мозга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их взаимодействия.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520280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ownloads\для кинезолог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200" dirty="0" smtClean="0"/>
              <a:t>           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Кинезиологический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метод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         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               Он возник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в шестидесятые годы прошлого столетия на стыке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    прикладной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психологии, медицины и педагогики.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Включив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в себя опыт древности и современные научные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достижения.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Направлен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на активизацию различных отделов коры больших полушарий мозга, что позволяет развивать способности человека или корректировать проблемы в различных областях.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2411760" y="3140968"/>
            <a:ext cx="2088232" cy="18722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Левое полушарие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572000" y="3212976"/>
            <a:ext cx="1872208" cy="1800200"/>
          </a:xfrm>
          <a:prstGeom prst="rightArrow">
            <a:avLst>
              <a:gd name="adj1" fmla="val 50000"/>
              <a:gd name="adj2" fmla="val 46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Правое полушарие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2016224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Математическое</a:t>
            </a:r>
          </a:p>
          <a:p>
            <a:pPr algn="ctr"/>
            <a:r>
              <a:rPr lang="ru-RU" dirty="0" smtClean="0"/>
              <a:t>Знаковое</a:t>
            </a:r>
          </a:p>
          <a:p>
            <a:pPr algn="ctr"/>
            <a:r>
              <a:rPr lang="ru-RU" dirty="0" smtClean="0"/>
              <a:t>Речевое</a:t>
            </a:r>
          </a:p>
          <a:p>
            <a:pPr algn="ctr"/>
            <a:r>
              <a:rPr lang="ru-RU" dirty="0" smtClean="0"/>
              <a:t>Логическое</a:t>
            </a:r>
          </a:p>
          <a:p>
            <a:pPr algn="ctr"/>
            <a:r>
              <a:rPr lang="ru-RU" dirty="0" smtClean="0"/>
              <a:t>Аналитическое</a:t>
            </a:r>
          </a:p>
          <a:p>
            <a:pPr algn="ctr"/>
            <a:r>
              <a:rPr lang="ru-RU" dirty="0" smtClean="0"/>
              <a:t>Слуховая информация</a:t>
            </a:r>
          </a:p>
          <a:p>
            <a:pPr algn="ctr"/>
            <a:r>
              <a:rPr lang="ru-RU" dirty="0" smtClean="0"/>
              <a:t>Постановка целей и программ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3068960"/>
            <a:ext cx="2232248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Гуманитарное</a:t>
            </a:r>
          </a:p>
          <a:p>
            <a:pPr algn="ctr"/>
            <a:r>
              <a:rPr lang="ru-RU" dirty="0" smtClean="0"/>
              <a:t>Образное</a:t>
            </a:r>
          </a:p>
          <a:p>
            <a:pPr algn="ctr"/>
            <a:r>
              <a:rPr lang="ru-RU" dirty="0" smtClean="0"/>
              <a:t>Творческое</a:t>
            </a:r>
          </a:p>
          <a:p>
            <a:pPr algn="ctr"/>
            <a:r>
              <a:rPr lang="ru-RU" dirty="0" smtClean="0"/>
              <a:t>Координация движений</a:t>
            </a:r>
          </a:p>
          <a:p>
            <a:pPr algn="ctr"/>
            <a:r>
              <a:rPr lang="ru-RU" dirty="0" smtClean="0"/>
              <a:t>Пространственное зрительное</a:t>
            </a:r>
          </a:p>
          <a:p>
            <a:pPr algn="ctr"/>
            <a:r>
              <a:rPr lang="ru-RU" dirty="0" err="1" smtClean="0"/>
              <a:t>Кинестическкое</a:t>
            </a:r>
            <a:r>
              <a:rPr lang="ru-RU" dirty="0" smtClean="0"/>
              <a:t> восприятие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91880" y="4653136"/>
            <a:ext cx="194421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ownloads\для кинезолог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396536" cy="6669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   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                    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>Цель</a:t>
            </a:r>
            <a:r>
              <a:rPr lang="ru-RU" sz="4000" i="1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  <a:r>
              <a:rPr lang="ru-RU" sz="4000" i="1" dirty="0" smtClean="0">
                <a:latin typeface="Monotype Corsiva" pitchFamily="66" charset="0"/>
              </a:rPr>
              <a:t> </a:t>
            </a:r>
            <a:r>
              <a:rPr lang="ru-RU" sz="3100" b="1" dirty="0" smtClean="0"/>
              <a:t> </a:t>
            </a:r>
            <a:r>
              <a:rPr lang="ru-RU" sz="3100" dirty="0" smtClean="0"/>
              <a:t>развитие межполушарной связи и     </a:t>
            </a:r>
            <a:br>
              <a:rPr lang="ru-RU" sz="3100" dirty="0" smtClean="0"/>
            </a:br>
            <a:r>
              <a:rPr lang="ru-RU" sz="3100" dirty="0" smtClean="0"/>
              <a:t>                                      межполушарного взаимодействия.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/>
              <a:t> </a:t>
            </a:r>
            <a:r>
              <a:rPr lang="ru-RU" sz="3100" i="1" dirty="0" smtClean="0"/>
              <a:t>    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>Задачи: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межполушарной специализации;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межполушарного взаимодействия</a:t>
            </a:r>
            <a:r>
              <a:rPr lang="ru-RU" sz="3100" dirty="0" smtClean="0"/>
              <a:t>;</a:t>
            </a:r>
            <a:br>
              <a:rPr lang="ru-RU" sz="3100" dirty="0" smtClean="0"/>
            </a:br>
            <a:r>
              <a:rPr lang="ru-RU" sz="3100" dirty="0" smtClean="0"/>
              <a:t>       - </a:t>
            </a:r>
            <a:r>
              <a:rPr lang="ru-RU" sz="3100" dirty="0"/>
              <a:t>синхронизация работы полушарий;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мелкой моторики;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способностей;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памяти, внимания, речи;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мышления;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устранение </a:t>
            </a:r>
            <a:r>
              <a:rPr lang="ru-RU" sz="3100" dirty="0" err="1" smtClean="0"/>
              <a:t>дислексии</a:t>
            </a:r>
            <a:r>
              <a:rPr lang="ru-RU" sz="3100" dirty="0" smtClean="0"/>
              <a:t>, </a:t>
            </a:r>
            <a:r>
              <a:rPr lang="ru-RU" sz="3100" dirty="0" err="1" smtClean="0"/>
              <a:t>дисграфии</a:t>
            </a:r>
            <a:r>
              <a:rPr lang="ru-RU" sz="31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3501008"/>
            <a:ext cx="2844824" cy="2952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ownloads\для кинезолог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396536" cy="6669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   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</a:t>
            </a:r>
            <a:r>
              <a:rPr lang="ru-RU" sz="3100" b="1" i="1" dirty="0" smtClean="0"/>
              <a:t>Цель</a:t>
            </a:r>
            <a:r>
              <a:rPr lang="ru-RU" sz="3100" i="1" dirty="0" smtClean="0"/>
              <a:t>: </a:t>
            </a:r>
            <a:r>
              <a:rPr lang="ru-RU" sz="3100" b="1" dirty="0" smtClean="0"/>
              <a:t> </a:t>
            </a:r>
            <a:r>
              <a:rPr lang="ru-RU" sz="3100" dirty="0" smtClean="0"/>
              <a:t>развитие межполушарной связи и     </a:t>
            </a:r>
            <a:br>
              <a:rPr lang="ru-RU" sz="3100" dirty="0" smtClean="0"/>
            </a:br>
            <a:r>
              <a:rPr lang="ru-RU" sz="3100" dirty="0" smtClean="0"/>
              <a:t>                                     межполушарного взаимодействия.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/>
              <a:t> </a:t>
            </a:r>
            <a:r>
              <a:rPr lang="ru-RU" sz="3100" i="1" dirty="0" smtClean="0"/>
              <a:t>    </a:t>
            </a:r>
            <a:r>
              <a:rPr lang="ru-RU" sz="3100" b="1" i="1" dirty="0" smtClean="0"/>
              <a:t>Задачи: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межполушарной специализации;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межполушарного взаимодействия</a:t>
            </a:r>
            <a:r>
              <a:rPr lang="ru-RU" sz="3100" dirty="0" smtClean="0"/>
              <a:t>;</a:t>
            </a:r>
            <a:br>
              <a:rPr lang="ru-RU" sz="3100" dirty="0" smtClean="0"/>
            </a:br>
            <a:r>
              <a:rPr lang="ru-RU" sz="3100" dirty="0" smtClean="0"/>
              <a:t>       - </a:t>
            </a:r>
            <a:r>
              <a:rPr lang="ru-RU" sz="3100" dirty="0"/>
              <a:t>синхронизация работы полушарий;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мелкой моторики;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способностей;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памяти, внимания, речи;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развитие мышления;</a:t>
            </a:r>
            <a:br>
              <a:rPr lang="ru-RU" sz="3100" dirty="0"/>
            </a:br>
            <a:r>
              <a:rPr lang="ru-RU" sz="3100" dirty="0" smtClean="0"/>
              <a:t>       - </a:t>
            </a:r>
            <a:r>
              <a:rPr lang="ru-RU" sz="3100" dirty="0"/>
              <a:t>устранение </a:t>
            </a:r>
            <a:r>
              <a:rPr lang="ru-RU" sz="3100" dirty="0" err="1" smtClean="0"/>
              <a:t>дислексии</a:t>
            </a:r>
            <a:r>
              <a:rPr lang="ru-RU" sz="3100" dirty="0" smtClean="0"/>
              <a:t>, </a:t>
            </a:r>
            <a:r>
              <a:rPr lang="ru-RU" sz="3100" dirty="0" err="1" smtClean="0"/>
              <a:t>дисграфии</a:t>
            </a:r>
            <a:r>
              <a:rPr lang="ru-RU" sz="31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3501008"/>
            <a:ext cx="2844824" cy="2952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C:\Users\Надежда\Downloads\для кинезолог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404664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Кинезиологические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занятия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- дают как немедленный, так и кумулятивный (накапливающийся)           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эффект для повышения умственной работоспособности и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оптимизации интеллектуальных процессов,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занятия должны проводиться в эмоционально комфортной, доброжелательной 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обстановке, если есть возможность – под спокойную музыку,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результативность занятий зависит от систематической и кропотливой работы,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645024"/>
            <a:ext cx="8280920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упражнения выполняются комплексом,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продолжительность занятий- 10-15 минут,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периодичность- ежедневно,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время занятий- утро, день,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занятия, проходящие в ситуации стресса, не имеют своего воздействия.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9" name="Picture 5" descr="22222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436096" y="3140968"/>
            <a:ext cx="3171056" cy="295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ownloads\для кинезолог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3" descr="C:\Users\Дом\Desktop\АНЯ РАДЧЕНКО\ДЫХАНИЕ  СУПЕР\img_user_file_56262974baa0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девочка с книгами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699792" y="4293096"/>
            <a:ext cx="3744416" cy="233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ownloads\для кинезолог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5"/>
            <a:ext cx="82809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правильного функционирования физиологического дыхания.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Monotype Corsiva" pitchFamily="66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правильного речевого дыхания;</a:t>
            </a:r>
          </a:p>
          <a:p>
            <a:pPr marL="457200" indent="-4572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укреплять  мышцы лица и грудной клетки;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профилактика болезней верхних дыхательных путей 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нервной системы;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повышать умственную работоспособность детей;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нормализовать звукопроизношение и просодические                       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компоненты речи</a:t>
            </a:r>
            <a:r>
              <a:rPr lang="ru-RU" sz="2400" dirty="0" smtClean="0"/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ownloads\для кинезолог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851920" y="404664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Выполнять упражнения каждый день по 3-6 минут.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07704" y="980728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После выдоха перед новым вдохом сделать остановку на 2-3 секунды.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6136" y="908720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Проводить упражнения в хорошо проветриваемом помещении.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60232" y="2636912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Занятия проводить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до еды.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87624" y="2708920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Не напрягать мышцы в области шеи, рук, живота, груди.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68144" y="4365104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Дозировать количество и темп проведения упражнений.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07704" y="4293096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Плечи не поднимать при вдохе и опускать при выдохе.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51920" y="4941168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Вдыхать воздух через рот и нос, а выдыхать через рот.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44008" y="1916832"/>
            <a:ext cx="0" cy="7920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4"/>
            <a:endCxn id="12" idx="0"/>
          </p:cNvCxnSpPr>
          <p:nvPr/>
        </p:nvCxnSpPr>
        <p:spPr>
          <a:xfrm>
            <a:off x="4644008" y="4293096"/>
            <a:ext cx="0" cy="64807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80112" y="3429000"/>
            <a:ext cx="100811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843808" y="3429000"/>
            <a:ext cx="93610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220072" y="2204864"/>
            <a:ext cx="720080" cy="64807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3419872" y="2276872"/>
            <a:ext cx="648072" cy="57606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0" idx="1"/>
          </p:cNvCxnSpPr>
          <p:nvPr/>
        </p:nvCxnSpPr>
        <p:spPr>
          <a:xfrm>
            <a:off x="5292080" y="3933056"/>
            <a:ext cx="808061" cy="64295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3"/>
          </p:cNvCxnSpPr>
          <p:nvPr/>
        </p:nvCxnSpPr>
        <p:spPr>
          <a:xfrm flipH="1">
            <a:off x="3347866" y="4040008"/>
            <a:ext cx="685134" cy="46911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779912" y="2564904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C00000"/>
                </a:solidFill>
              </a:rPr>
              <a:t>Требования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при выполнении  дыхательных упражнений: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ownloads\для кинезолог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3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          </a:t>
            </a:r>
            <a:r>
              <a:rPr lang="ru-RU" sz="40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Фонематика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Что такое фонематический слух?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- это способность человека слышать отдельные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фонемы, или звуки в слове.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 формирование фонематического  слуха  происходит при восприятии  устной речи окружающих и, одновременно,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при собственном проговаривали слов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соответствии с воспринимаемыми образцами,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при помощи которых выделяются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обобщаются различные признаки фонем.</a:t>
            </a:r>
            <a:endParaRPr lang="ru-RU" sz="2400" dirty="0"/>
          </a:p>
        </p:txBody>
      </p:sp>
      <p:pic>
        <p:nvPicPr>
          <p:cNvPr id="4" name="Picture 5" descr="мальчик с вопросом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67544" y="3429000"/>
            <a:ext cx="2448272" cy="31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111"/>
          <p:cNvPicPr>
            <a:picLocks noChangeAspect="1" noChangeArrowheads="1"/>
          </p:cNvPicPr>
          <p:nvPr/>
        </p:nvPicPr>
        <p:blipFill>
          <a:blip r:embed="rId4" cstate="print"/>
          <a:srcRect l="11111" t="4942" r="27161" b="41931"/>
          <a:stretch>
            <a:fillRect/>
          </a:stretch>
        </p:blipFill>
        <p:spPr bwMode="auto">
          <a:xfrm flipH="1">
            <a:off x="6012160" y="5013176"/>
            <a:ext cx="2311152" cy="15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448</Words>
  <Application>Microsoft Office PowerPoint</Application>
  <PresentationFormat>Экран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                  Кинезиология           – наука о развитии      умственных способностей через определенные двигательные упражнения.       И именно они  позволяют создать новые нейронные связи и улучшить  работу головного мозга, отвечающего за развитие психических процессов и интеллекта.                                                             Развитие интеллекта напрямую                                                           зависит от сформированности                                                            полушарий головного мозга,                                                          их взаимодействия.  </vt:lpstr>
      <vt:lpstr>                 Кинезиологический метод                             Он возник в шестидесятые годы прошлого столетия на стыке      прикладной психологии, медицины и педагогики.  Включив в себя опыт древности и современные научные достижения.  Направлен на активизацию различных отделов коры больших полушарий мозга, что позволяет развивать способности человека или корректировать проблемы в различных областях.              </vt:lpstr>
      <vt:lpstr>                                Цель:  развитие межполушарной связи и                                            межполушарного взаимодействия.       Задачи:        - развитие межполушарной специализации;        - развитие межполушарного взаимодействия;        - синхронизация работы полушарий;        - развитие мелкой моторики;        - развитие способностей;        - развитие памяти, внимания, речи;        - развитие мышления;        - устранение дислексии, дисграфии.        </vt:lpstr>
      <vt:lpstr>                                Цель:  развитие межполушарной связи и                                           межполушарного взаимодействия.       Задачи:        - развитие межполушарной специализации;        - развитие межполушарного взаимодействия;        - синхронизация работы полушарий;        - развитие мелкой моторики;        - развитие способностей;        - развитие памяти, внимания, речи;        - развитие мышления;        - устранение дислексии, дисграфии.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 Желаю успехов!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31</cp:revision>
  <dcterms:created xsi:type="dcterms:W3CDTF">2019-02-13T05:17:02Z</dcterms:created>
  <dcterms:modified xsi:type="dcterms:W3CDTF">2019-02-15T13:53:35Z</dcterms:modified>
</cp:coreProperties>
</file>