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7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075B97-7FDB-4E6D-BF8F-953B66C8AEF4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56DCAF-8337-4C85-A1EA-04F8AAA4AE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105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4519" y="2150947"/>
            <a:ext cx="6624736" cy="25202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000" dirty="0" smtClean="0">
                <a:solidFill>
                  <a:srgbClr val="FFFF00"/>
                </a:solidFill>
              </a:rPr>
              <a:t/>
            </a:r>
            <a:br>
              <a:rPr lang="ru-RU" sz="8000" dirty="0" smtClean="0">
                <a:solidFill>
                  <a:srgbClr val="FFFF00"/>
                </a:solidFill>
              </a:rPr>
            </a:br>
            <a:r>
              <a:rPr lang="ru-RU" sz="8000" dirty="0" smtClean="0">
                <a:solidFill>
                  <a:srgbClr val="FFFF00"/>
                </a:solidFill>
              </a:rPr>
              <a:t/>
            </a:r>
            <a:br>
              <a:rPr lang="ru-RU" sz="8000" dirty="0" smtClean="0">
                <a:solidFill>
                  <a:srgbClr val="FFFF00"/>
                </a:solidFill>
              </a:rPr>
            </a:br>
            <a:r>
              <a:rPr lang="ru-RU" sz="8000" dirty="0" smtClean="0">
                <a:solidFill>
                  <a:srgbClr val="FFFF00"/>
                </a:solidFill>
              </a:rPr>
              <a:t> </a:t>
            </a:r>
            <a:br>
              <a:rPr lang="ru-RU" sz="8000" dirty="0" smtClean="0">
                <a:solidFill>
                  <a:srgbClr val="FFFF00"/>
                </a:solidFill>
              </a:rPr>
            </a:br>
            <a:r>
              <a:rPr lang="ru-RU" sz="8000" dirty="0" smtClean="0">
                <a:solidFill>
                  <a:srgbClr val="FFFF00"/>
                </a:solidFill>
              </a:rPr>
              <a:t/>
            </a:r>
            <a:br>
              <a:rPr lang="ru-RU" sz="8000" dirty="0" smtClean="0">
                <a:solidFill>
                  <a:srgbClr val="FFFF00"/>
                </a:solidFill>
              </a:rPr>
            </a:br>
            <a:r>
              <a:rPr lang="ru-RU" sz="8000" dirty="0" smtClean="0">
                <a:solidFill>
                  <a:srgbClr val="FFFF00"/>
                </a:solidFill>
              </a:rPr>
              <a:t/>
            </a:r>
            <a:br>
              <a:rPr lang="ru-RU" sz="8000" dirty="0" smtClean="0">
                <a:solidFill>
                  <a:srgbClr val="FFFF00"/>
                </a:solidFill>
              </a:rPr>
            </a:br>
            <a:r>
              <a:rPr lang="ru-RU" sz="49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5</a:t>
            </a:r>
            <a:br>
              <a:rPr lang="ru-RU" sz="49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растворы</a:t>
            </a:r>
            <a:r>
              <a:rPr lang="ru-RU" sz="8000" smtClean="0">
                <a:solidFill>
                  <a:srgbClr val="FFFF00"/>
                </a:solidFill>
              </a:rPr>
              <a:t/>
            </a:r>
            <a:br>
              <a:rPr lang="ru-RU" sz="8000" smtClean="0">
                <a:solidFill>
                  <a:srgbClr val="FFFF00"/>
                </a:solidFill>
              </a:rPr>
            </a:br>
            <a:r>
              <a:rPr lang="ru-RU" sz="180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составила :  </a:t>
            </a:r>
            <a:r>
              <a:rPr lang="ru-RU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мирнова  Татьяна </a:t>
            </a:r>
            <a:br>
              <a:rPr lang="ru-RU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Анатольевна</a:t>
            </a:r>
            <a:r>
              <a:rPr lang="ru-RU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6471" y="3429000"/>
            <a:ext cx="3105569" cy="2484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89040"/>
            <a:ext cx="2952328" cy="2214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141890"/>
            <a:ext cx="91420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МЗ РФ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высшего образования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Омский государственный медицинский университет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Гидратная теория Менделеева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7207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Молекулы жидкого растворителя вступают в сольватацию взаимодействия с молекулами растворенного вещества имеющего кристаллическую решетку.</a:t>
            </a:r>
          </a:p>
          <a:p>
            <a:pPr>
              <a:buNone/>
            </a:pPr>
            <a:r>
              <a:rPr lang="ru-RU" i="1" dirty="0" smtClean="0"/>
              <a:t>Сольватация</a:t>
            </a:r>
            <a:r>
              <a:rPr lang="ru-RU" dirty="0" smtClean="0"/>
              <a:t> – процесс взаимодействия молекул растворителя и растворяемого вещества.</a:t>
            </a:r>
          </a:p>
          <a:p>
            <a:pPr>
              <a:buNone/>
            </a:pPr>
            <a:r>
              <a:rPr lang="ru-RU" dirty="0" smtClean="0"/>
              <a:t>Сольватация в водных растворах называется </a:t>
            </a:r>
            <a:r>
              <a:rPr lang="ru-RU" i="1" dirty="0" smtClean="0"/>
              <a:t>гидратацией</a:t>
            </a:r>
            <a:r>
              <a:rPr lang="ru-RU" dirty="0" smtClean="0"/>
              <a:t>. Образующиеся в результате сольватации молекулярные агрегаты называются </a:t>
            </a:r>
            <a:r>
              <a:rPr lang="ru-RU" i="1" dirty="0" smtClean="0"/>
              <a:t>сольватами </a:t>
            </a:r>
            <a:r>
              <a:rPr lang="ru-RU" dirty="0" smtClean="0"/>
              <a:t>(в случае воды </a:t>
            </a:r>
            <a:r>
              <a:rPr lang="ru-RU" i="1" dirty="0" smtClean="0"/>
              <a:t>гидратами</a:t>
            </a:r>
            <a:r>
              <a:rPr lang="ru-RU" dirty="0" smtClean="0"/>
              <a:t>).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Растворы (дисперсные системы)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7888442" cy="218599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i="1" dirty="0" smtClean="0"/>
              <a:t>Растворы</a:t>
            </a:r>
            <a:r>
              <a:rPr lang="ru-RU" sz="3600" dirty="0" smtClean="0"/>
              <a:t> – это физико-химические дисперсные системы состоящие из двух или более компонентов.</a:t>
            </a:r>
          </a:p>
          <a:p>
            <a:pPr>
              <a:buNone/>
            </a:pPr>
            <a:endParaRPr lang="ru-RU" sz="36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571876"/>
            <a:ext cx="76200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Дисперсная система, фаза, среда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1600200"/>
            <a:ext cx="8032976" cy="4349080"/>
          </a:xfrm>
        </p:spPr>
        <p:txBody>
          <a:bodyPr/>
          <a:lstStyle/>
          <a:p>
            <a:pPr>
              <a:buNone/>
            </a:pPr>
            <a:r>
              <a:rPr lang="ru-RU" sz="3200" dirty="0" smtClean="0"/>
              <a:t>В растворах частицы одного вещества равномерно распределены в другом веществе, возникает </a:t>
            </a: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  <a:t>дисперсная система</a:t>
            </a:r>
            <a:r>
              <a:rPr lang="ru-RU" sz="3200" i="1" dirty="0" smtClean="0"/>
              <a:t>. </a:t>
            </a:r>
            <a:r>
              <a:rPr lang="ru-RU" sz="3200" dirty="0" smtClean="0"/>
              <a:t>Растворенное вещество называется </a:t>
            </a:r>
            <a:r>
              <a:rPr lang="ru-RU" sz="3200" i="1" dirty="0" smtClean="0">
                <a:solidFill>
                  <a:schemeClr val="accent2">
                    <a:lumMod val="75000"/>
                  </a:schemeClr>
                </a:solidFill>
              </a:rPr>
              <a:t>дисперсной фазой, </a:t>
            </a:r>
            <a:r>
              <a:rPr lang="ru-RU" sz="3200" dirty="0" smtClean="0"/>
              <a:t>а вещество, в котором распределена дисперсная фаза, — </a:t>
            </a:r>
            <a:r>
              <a:rPr lang="ru-RU" sz="3200" i="1" dirty="0" smtClean="0">
                <a:solidFill>
                  <a:schemeClr val="accent3">
                    <a:lumMod val="75000"/>
                  </a:schemeClr>
                </a:solidFill>
              </a:rPr>
              <a:t>дисперсионной средой</a:t>
            </a:r>
            <a:r>
              <a:rPr lang="ru-RU" sz="3200" i="1" dirty="0" smtClean="0"/>
              <a:t>(растворитель).</a:t>
            </a:r>
            <a:endParaRPr lang="ru-RU" sz="32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 величине частиц дисперсной фазы растворы разделяют на: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1785926"/>
            <a:ext cx="7888442" cy="332899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Грубодисперсные системы(взвеси) – это гетерогенные системы (неоднородные). Размеры частиц этой фазы от 10⁻⁵ до 10⁻⁷м. Не устойчивы и видны невооруженным глазом (суспензии, эмульсии, пены, порошки).</a:t>
            </a:r>
            <a:endParaRPr lang="ru-RU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4643446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4929198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 величине частиц дисперсной фазы растворы разделяют на: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Коллоидные растворы(тонкодисперсные системы или золи) – это микрогетерогенные системы. Размер частиц от 10⁻⁷ до 10⁻⁹м. Частицы уже не видны невооруженным глазом, но система не устойчивая. В зависимости от природы дисперсионной среды золи называют </a:t>
            </a:r>
            <a:r>
              <a:rPr lang="ru-RU" i="1" dirty="0" smtClean="0"/>
              <a:t>гидрозолями</a:t>
            </a:r>
            <a:r>
              <a:rPr lang="ru-RU" dirty="0" smtClean="0"/>
              <a:t> – дисперсионная среда – жидкость, </a:t>
            </a:r>
            <a:r>
              <a:rPr lang="ru-RU" i="1" dirty="0" smtClean="0"/>
              <a:t>аэрозолями</a:t>
            </a:r>
            <a:r>
              <a:rPr lang="ru-RU" dirty="0" smtClean="0"/>
              <a:t> – дисперсионная среда воздух.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 величине частиц дисперсной фазы растворы разделяют на: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02756" cy="391703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Истинные растворы (молекулярнодисперсные и ионнодисперсные системы).</a:t>
            </a:r>
            <a:r>
              <a:rPr lang="ru-RU" i="1" dirty="0" smtClean="0"/>
              <a:t> </a:t>
            </a:r>
            <a:r>
              <a:rPr lang="ru-RU" dirty="0" smtClean="0"/>
              <a:t>Они не видны невооруженным глазом.</a:t>
            </a:r>
            <a:r>
              <a:rPr lang="ru-RU" b="1" dirty="0" smtClean="0"/>
              <a:t> </a:t>
            </a:r>
            <a:r>
              <a:rPr lang="ru-RU" dirty="0" smtClean="0"/>
              <a:t>Размеры частиц составляют 10ˉ</a:t>
            </a:r>
            <a:r>
              <a:rPr lang="ru-RU" baseline="30000" dirty="0" smtClean="0"/>
              <a:t>8</a:t>
            </a:r>
            <a:r>
              <a:rPr lang="ru-RU" dirty="0" smtClean="0"/>
              <a:t> см, т.е. равны размерам молекул и ионов. В  таких системах гетерогенность исчезает - системы становятся гомогенными и устойчивыми, образуются истинные растворы. К ним относятся растворы </a:t>
            </a:r>
            <a:r>
              <a:rPr lang="ru-RU" dirty="0" err="1" smtClean="0"/>
              <a:t>неэлектролитов</a:t>
            </a:r>
            <a:r>
              <a:rPr lang="ru-RU" dirty="0" smtClean="0"/>
              <a:t>-сахара, спирта и электролитов-соли, щелочи. 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5085184"/>
            <a:ext cx="327930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Растворимость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i="1" dirty="0" smtClean="0"/>
              <a:t>Растворимость </a:t>
            </a:r>
            <a:r>
              <a:rPr lang="ru-RU" dirty="0" smtClean="0"/>
              <a:t>– способность данного вещества растворятся в данном растворителе и при данных условиях. Растворимость зависит от нескольких факторов: от природы растворителя и растворенного вещества; от температуры; от давления. </a:t>
            </a:r>
          </a:p>
          <a:p>
            <a:pPr>
              <a:buNone/>
            </a:pPr>
            <a:r>
              <a:rPr lang="ru-RU" dirty="0" smtClean="0"/>
              <a:t>Если молекулы растворителя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неполярны </a:t>
            </a:r>
            <a:r>
              <a:rPr lang="ru-RU" dirty="0" smtClean="0"/>
              <a:t>или малополярны, то этот растворитель будет хорошо растворять вещества с неполярными молекулами. Хуже будет растворять с большей полярностью. И практически не будет с ионным типом связи. </a:t>
            </a:r>
            <a:endParaRPr lang="ru-RU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Растворимость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600200"/>
            <a:ext cx="8643998" cy="5114948"/>
          </a:xfrm>
        </p:spPr>
        <p:txBody>
          <a:bodyPr/>
          <a:lstStyle/>
          <a:p>
            <a:pPr>
              <a:buNone/>
            </a:pPr>
            <a:r>
              <a:rPr lang="ru-RU" i="1" dirty="0" smtClean="0"/>
              <a:t>К полярным </a:t>
            </a:r>
            <a:r>
              <a:rPr lang="ru-RU" dirty="0" smtClean="0"/>
              <a:t>растворителям относят воду и глицерин.</a:t>
            </a:r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r>
              <a:rPr lang="ru-RU" i="1" dirty="0" smtClean="0"/>
              <a:t>К малополярным </a:t>
            </a:r>
            <a:r>
              <a:rPr lang="ru-RU" dirty="0" smtClean="0"/>
              <a:t>спирт и ацетон.</a:t>
            </a:r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r>
              <a:rPr lang="ru-RU" i="1" dirty="0" smtClean="0"/>
              <a:t>К неполярным </a:t>
            </a:r>
            <a:r>
              <a:rPr lang="ru-RU" dirty="0" smtClean="0"/>
              <a:t>хлороформ, эфир, жиры, масла. 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071678"/>
            <a:ext cx="121444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2071678"/>
            <a:ext cx="156985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3357562"/>
            <a:ext cx="1811959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3834" y="2857496"/>
            <a:ext cx="1071560" cy="1835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00232" y="5286388"/>
            <a:ext cx="2031791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9124" y="5241683"/>
            <a:ext cx="1214446" cy="161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Гидратная теория Менделеева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02756" cy="497207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К концу 19 века сформировались 2 противоположные точки зрения на природу раствора: физическая и химическая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Физическая теория </a:t>
            </a:r>
            <a:r>
              <a:rPr lang="ru-RU" dirty="0" smtClean="0"/>
              <a:t>рассматривала растворы, как смеси образовавшиеся в результате дробления растворимого вещества в среде растворителя без химического воздействия между ними.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Химическая теория </a:t>
            </a:r>
            <a:r>
              <a:rPr lang="ru-RU" dirty="0" smtClean="0"/>
              <a:t>рассматривала процесс образования растворов, как химическое взаимодействие молекул растворяемого вещества и молекул растворителя.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Другая 1">
      <a:dk1>
        <a:sysClr val="windowText" lastClr="000000"/>
      </a:dk1>
      <a:lt1>
        <a:sysClr val="window" lastClr="FFFFFF"/>
      </a:lt1>
      <a:dk2>
        <a:srgbClr val="EAB290"/>
      </a:dk2>
      <a:lt2>
        <a:srgbClr val="C9CCB3"/>
      </a:lt2>
      <a:accent1>
        <a:srgbClr val="94B6D2"/>
      </a:accent1>
      <a:accent2>
        <a:srgbClr val="DD8047"/>
      </a:accent2>
      <a:accent3>
        <a:srgbClr val="AFCAC4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305</TotalTime>
  <Words>451</Words>
  <Application>Microsoft Office PowerPoint</Application>
  <PresentationFormat>Экран (4:3)</PresentationFormat>
  <Paragraphs>33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Calibri</vt:lpstr>
      <vt:lpstr>Times New Roman</vt:lpstr>
      <vt:lpstr>Tw Cen MT</vt:lpstr>
      <vt:lpstr>Wingdings</vt:lpstr>
      <vt:lpstr>Wingdings 2</vt:lpstr>
      <vt:lpstr>Обычная</vt:lpstr>
      <vt:lpstr>      Лекция 5 растворы составила :  Смирнова  Татьяна  Анатольевна  </vt:lpstr>
      <vt:lpstr>Растворы (дисперсные системы)</vt:lpstr>
      <vt:lpstr>Дисперсная система, фаза, среда</vt:lpstr>
      <vt:lpstr>По величине частиц дисперсной фазы растворы разделяют на:</vt:lpstr>
      <vt:lpstr>По величине частиц дисперсной фазы растворы разделяют на:</vt:lpstr>
      <vt:lpstr>По величине частиц дисперсной фазы растворы разделяют на:</vt:lpstr>
      <vt:lpstr>Растворимость</vt:lpstr>
      <vt:lpstr>Растворимость</vt:lpstr>
      <vt:lpstr>Гидратная теория Менделеева</vt:lpstr>
      <vt:lpstr>Гидратная теория Менделеева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растворы</dc:title>
  <dc:creator>Гуля</dc:creator>
  <cp:lastModifiedBy>Преподавательская Химия</cp:lastModifiedBy>
  <cp:revision>41</cp:revision>
  <dcterms:created xsi:type="dcterms:W3CDTF">2013-11-13T14:48:49Z</dcterms:created>
  <dcterms:modified xsi:type="dcterms:W3CDTF">2019-09-09T11:07:56Z</dcterms:modified>
</cp:coreProperties>
</file>