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0" r:id="rId4"/>
    <p:sldId id="272" r:id="rId5"/>
    <p:sldId id="273" r:id="rId6"/>
    <p:sldId id="262" r:id="rId7"/>
    <p:sldId id="271" r:id="rId8"/>
    <p:sldId id="258" r:id="rId9"/>
    <p:sldId id="268" r:id="rId10"/>
    <p:sldId id="276" r:id="rId11"/>
    <p:sldId id="288" r:id="rId12"/>
    <p:sldId id="289" r:id="rId13"/>
    <p:sldId id="277" r:id="rId14"/>
    <p:sldId id="290" r:id="rId15"/>
    <p:sldId id="282" r:id="rId16"/>
    <p:sldId id="283" r:id="rId17"/>
    <p:sldId id="292" r:id="rId18"/>
    <p:sldId id="291" r:id="rId19"/>
    <p:sldId id="284" r:id="rId20"/>
    <p:sldId id="293" r:id="rId21"/>
    <p:sldId id="294" r:id="rId22"/>
    <p:sldId id="286" r:id="rId23"/>
    <p:sldId id="263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3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6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9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7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8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0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0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6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19000">
              <a:srgbClr val="FFC000"/>
            </a:gs>
            <a:gs pos="97000">
              <a:schemeClr val="accent5">
                <a:lumMod val="60000"/>
                <a:lumOff val="40000"/>
              </a:scheme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236B-A373-4622-B975-195C20471513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B62C-DE03-43DA-84F4-F106713B9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90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16</a:t>
            </a:r>
            <a:b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Амины жирного и ароматического ряда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5"/>
          <a:stretch/>
        </p:blipFill>
        <p:spPr bwMode="auto">
          <a:xfrm>
            <a:off x="-9547" y="1988840"/>
            <a:ext cx="5940000" cy="474532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04" y="2492896"/>
            <a:ext cx="3168000" cy="24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1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264" y="836712"/>
            <a:ext cx="8229600" cy="819871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аминов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5244" y="1656583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способ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264" y="2276872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источники в результате гнилостных бактериальных процессов разложения азотистых веществ в кишечнике человека и животных при разложении аминокислот, образующихся из белков.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6776"/>
            <a:ext cx="8230313" cy="1231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32" y="1410859"/>
            <a:ext cx="1499746" cy="646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6692" y="1996679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галогеноалканов (амомнолиз) образуется смесь первичных, вторичных и третичных аминов, соль аммониевого основания (алкилирования аммиака)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501008"/>
            <a:ext cx="6696744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1979712" y="371703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419872" y="3737135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139952" y="429309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555776" y="4289057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375756" y="486916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3959932" y="486916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3" name="Группа 92"/>
          <p:cNvGrpSpPr/>
          <p:nvPr/>
        </p:nvGrpSpPr>
        <p:grpSpPr>
          <a:xfrm>
            <a:off x="791580" y="3538574"/>
            <a:ext cx="6696744" cy="3416320"/>
            <a:chOff x="791580" y="3538574"/>
            <a:chExt cx="6696744" cy="3416320"/>
          </a:xfrm>
        </p:grpSpPr>
        <p:sp>
          <p:nvSpPr>
            <p:cNvPr id="18" name="TextBox 17"/>
            <p:cNvSpPr txBox="1"/>
            <p:nvPr/>
          </p:nvSpPr>
          <p:spPr>
            <a:xfrm>
              <a:off x="791580" y="3538574"/>
              <a:ext cx="669674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С</a:t>
              </a:r>
              <a:r>
                <a:rPr lang="en-US" b="1" dirty="0">
                  <a:solidFill>
                    <a:schemeClr val="bg1"/>
                  </a:solidFill>
                </a:rPr>
                <a:t>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J + NH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/>
                <a:t>         </a:t>
              </a:r>
              <a:r>
                <a:rPr lang="en-US" b="1" dirty="0">
                  <a:solidFill>
                    <a:schemeClr val="bg1"/>
                  </a:solidFill>
                </a:rPr>
                <a:t> [CH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NH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J]</a:t>
              </a:r>
              <a:r>
                <a:rPr lang="en-US" b="1" dirty="0"/>
                <a:t>        </a:t>
              </a:r>
              <a:r>
                <a:rPr lang="en-US" b="1" dirty="0">
                  <a:solidFill>
                    <a:schemeClr val="bg1"/>
                  </a:solidFill>
                </a:rPr>
                <a:t> CH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 - NH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  <a:r>
                <a:rPr lang="en-US" b="1" dirty="0">
                  <a:solidFill>
                    <a:schemeClr val="bg1"/>
                  </a:solidFill>
                </a:rPr>
                <a:t> + HJ</a:t>
              </a:r>
              <a:endParaRPr lang="ru-RU" b="1" dirty="0">
                <a:solidFill>
                  <a:schemeClr val="bg1"/>
                </a:solidFill>
              </a:endParaRPr>
            </a:p>
            <a:p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CH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3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– NH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  <a:r>
                <a:rPr lang="en-US" b="1" dirty="0">
                  <a:solidFill>
                    <a:schemeClr val="bg1"/>
                  </a:solidFill>
                </a:rPr>
                <a:t> + CH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J </a:t>
              </a:r>
              <a:r>
                <a:rPr lang="en-US" b="1" dirty="0"/>
                <a:t>        </a:t>
              </a:r>
              <a:r>
                <a:rPr lang="en-US" b="1" dirty="0">
                  <a:solidFill>
                    <a:schemeClr val="bg1"/>
                  </a:solidFill>
                </a:rPr>
                <a:t>[(</a:t>
              </a:r>
              <a:r>
                <a:rPr lang="en-US" b="1" dirty="0" smtClean="0">
                  <a:solidFill>
                    <a:schemeClr val="bg1"/>
                  </a:solidFill>
                </a:rPr>
                <a:t>CH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3</a:t>
              </a:r>
              <a:r>
                <a:rPr lang="en-US" b="1" dirty="0" smtClean="0">
                  <a:solidFill>
                    <a:schemeClr val="bg1"/>
                  </a:solidFill>
                </a:rPr>
                <a:t>)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</a:rPr>
                <a:t>NH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</a:rPr>
                <a:t>]  </a:t>
              </a:r>
              <a:r>
                <a:rPr lang="en-US" b="1" dirty="0" smtClean="0"/>
                <a:t>       </a:t>
              </a:r>
              <a:r>
                <a:rPr lang="en-US" b="1" dirty="0" smtClean="0">
                  <a:solidFill>
                    <a:schemeClr val="bg1"/>
                  </a:solidFill>
                </a:rPr>
                <a:t>  </a:t>
              </a:r>
              <a:r>
                <a:rPr lang="ru-RU" b="1" dirty="0" smtClean="0">
                  <a:solidFill>
                    <a:schemeClr val="bg1"/>
                  </a:solidFill>
                </a:rPr>
                <a:t>(</a:t>
              </a:r>
              <a:r>
                <a:rPr lang="en-US" b="1" dirty="0" smtClean="0">
                  <a:solidFill>
                    <a:schemeClr val="bg1"/>
                  </a:solidFill>
                </a:rPr>
                <a:t>CH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3</a:t>
              </a:r>
              <a:r>
                <a:rPr lang="ru-RU" b="1" dirty="0" smtClean="0">
                  <a:solidFill>
                    <a:schemeClr val="bg1"/>
                  </a:solidFill>
                </a:rPr>
                <a:t>)</a:t>
              </a:r>
              <a:r>
                <a:rPr lang="ru-RU" sz="1600" b="1" cap="small" dirty="0" smtClean="0">
                  <a:solidFill>
                    <a:schemeClr val="bg1"/>
                  </a:solidFill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</a:rPr>
                <a:t>NH </a:t>
              </a:r>
              <a:r>
                <a:rPr lang="en-US" b="1" dirty="0">
                  <a:solidFill>
                    <a:schemeClr val="bg1"/>
                  </a:solidFill>
                </a:rPr>
                <a:t>+ </a:t>
              </a:r>
              <a:r>
                <a:rPr lang="en-US" b="1" dirty="0" smtClean="0">
                  <a:solidFill>
                    <a:schemeClr val="bg1"/>
                  </a:solidFill>
                </a:rPr>
                <a:t>HJ</a:t>
              </a:r>
            </a:p>
            <a:p>
              <a:endParaRPr lang="en-US" dirty="0"/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(</a:t>
              </a:r>
              <a:r>
                <a:rPr lang="en-US" b="1" dirty="0" smtClean="0">
                  <a:solidFill>
                    <a:schemeClr val="bg1"/>
                  </a:solidFill>
                </a:rPr>
                <a:t>CH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3</a:t>
              </a:r>
              <a:r>
                <a:rPr lang="en-US" b="1" dirty="0" smtClean="0">
                  <a:solidFill>
                    <a:schemeClr val="bg1"/>
                  </a:solidFill>
                </a:rPr>
                <a:t>)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</a:rPr>
                <a:t>NH </a:t>
              </a:r>
              <a:r>
                <a:rPr lang="en-US" b="1" dirty="0">
                  <a:solidFill>
                    <a:schemeClr val="bg1"/>
                  </a:solidFill>
                </a:rPr>
                <a:t>+ CH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J          [(CH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)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NHJ]         (CH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)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 N + HJ</a:t>
              </a:r>
              <a:endParaRPr lang="ru-RU" b="1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                                             CH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3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(</a:t>
              </a:r>
              <a:r>
                <a:rPr lang="en-US" b="1" dirty="0">
                  <a:solidFill>
                    <a:schemeClr val="bg1"/>
                  </a:solidFill>
                </a:rPr>
                <a:t>CH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)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N + CH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J </a:t>
              </a:r>
              <a:r>
                <a:rPr lang="en-US" b="1" dirty="0" smtClean="0">
                  <a:solidFill>
                    <a:schemeClr val="bg1"/>
                  </a:solidFill>
                </a:rPr>
                <a:t>         CH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3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dirty="0" smtClean="0"/>
                <a:t>    </a:t>
              </a:r>
              <a:r>
                <a:rPr lang="en-US" b="1" dirty="0" smtClean="0">
                  <a:solidFill>
                    <a:schemeClr val="bg1"/>
                  </a:solidFill>
                </a:rPr>
                <a:t>N     </a:t>
              </a:r>
              <a:r>
                <a:rPr lang="en-US" b="1" dirty="0">
                  <a:solidFill>
                    <a:schemeClr val="bg1"/>
                  </a:solidFill>
                </a:rPr>
                <a:t>CH</a:t>
              </a:r>
              <a:r>
                <a:rPr lang="en-US" b="1" baseline="-25000" dirty="0">
                  <a:solidFill>
                    <a:schemeClr val="bg1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   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J</a:t>
              </a:r>
              <a:endParaRPr lang="ru-RU" b="1" dirty="0">
                <a:solidFill>
                  <a:schemeClr val="bg1"/>
                </a:solidFill>
              </a:endParaRPr>
            </a:p>
            <a:p>
              <a:r>
                <a:rPr lang="en-US" dirty="0"/>
                <a:t>                                  </a:t>
              </a:r>
              <a:r>
                <a:rPr lang="en-US" dirty="0" smtClean="0"/>
                <a:t>           </a:t>
              </a:r>
            </a:p>
            <a:p>
              <a:r>
                <a:rPr lang="en-US" dirty="0" smtClean="0"/>
                <a:t>                                              </a:t>
              </a:r>
              <a:r>
                <a:rPr lang="en-US" b="1" dirty="0" smtClean="0">
                  <a:solidFill>
                    <a:schemeClr val="bg1"/>
                  </a:solidFill>
                </a:rPr>
                <a:t>CH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3</a:t>
              </a:r>
              <a:endParaRPr lang="ru-RU" b="1" dirty="0" smtClean="0">
                <a:solidFill>
                  <a:schemeClr val="bg1"/>
                </a:solidFill>
              </a:endParaRPr>
            </a:p>
            <a:p>
              <a:endParaRPr lang="ru-RU" b="1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2285063" y="5661248"/>
              <a:ext cx="3600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3447615" y="5229200"/>
              <a:ext cx="0" cy="2880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3458856" y="5805264"/>
              <a:ext cx="0" cy="2880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131840" y="5661248"/>
              <a:ext cx="14401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3563888" y="5661248"/>
              <a:ext cx="14401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Левая круглая скобка 90"/>
            <p:cNvSpPr/>
            <p:nvPr/>
          </p:nvSpPr>
          <p:spPr>
            <a:xfrm>
              <a:off x="2705703" y="4968931"/>
              <a:ext cx="180168" cy="1384634"/>
            </a:xfrm>
            <a:custGeom>
              <a:avLst/>
              <a:gdLst>
                <a:gd name="connsiteX0" fmla="*/ 180020 w 180020"/>
                <a:gd name="connsiteY0" fmla="*/ 1296144 h 1296144"/>
                <a:gd name="connsiteX1" fmla="*/ 0 w 180020"/>
                <a:gd name="connsiteY1" fmla="*/ 1281143 h 1296144"/>
                <a:gd name="connsiteX2" fmla="*/ 0 w 180020"/>
                <a:gd name="connsiteY2" fmla="*/ 15001 h 1296144"/>
                <a:gd name="connsiteX3" fmla="*/ 180020 w 180020"/>
                <a:gd name="connsiteY3" fmla="*/ 0 h 1296144"/>
                <a:gd name="connsiteX4" fmla="*/ 180020 w 180020"/>
                <a:gd name="connsiteY4" fmla="*/ 1296144 h 1296144"/>
                <a:gd name="connsiteX0" fmla="*/ 180020 w 180020"/>
                <a:gd name="connsiteY0" fmla="*/ 1296144 h 1296144"/>
                <a:gd name="connsiteX1" fmla="*/ 0 w 180020"/>
                <a:gd name="connsiteY1" fmla="*/ 1281143 h 1296144"/>
                <a:gd name="connsiteX2" fmla="*/ 0 w 180020"/>
                <a:gd name="connsiteY2" fmla="*/ 15001 h 1296144"/>
                <a:gd name="connsiteX3" fmla="*/ 180020 w 180020"/>
                <a:gd name="connsiteY3" fmla="*/ 0 h 1296144"/>
                <a:gd name="connsiteX0" fmla="*/ 180020 w 180020"/>
                <a:gd name="connsiteY0" fmla="*/ 1325640 h 1325640"/>
                <a:gd name="connsiteX1" fmla="*/ 0 w 180020"/>
                <a:gd name="connsiteY1" fmla="*/ 1310639 h 1325640"/>
                <a:gd name="connsiteX2" fmla="*/ 0 w 180020"/>
                <a:gd name="connsiteY2" fmla="*/ 44497 h 1325640"/>
                <a:gd name="connsiteX3" fmla="*/ 180020 w 180020"/>
                <a:gd name="connsiteY3" fmla="*/ 29496 h 1325640"/>
                <a:gd name="connsiteX4" fmla="*/ 180020 w 180020"/>
                <a:gd name="connsiteY4" fmla="*/ 1325640 h 1325640"/>
                <a:gd name="connsiteX0" fmla="*/ 180020 w 180020"/>
                <a:gd name="connsiteY0" fmla="*/ 1325640 h 1325640"/>
                <a:gd name="connsiteX1" fmla="*/ 0 w 180020"/>
                <a:gd name="connsiteY1" fmla="*/ 1310639 h 1325640"/>
                <a:gd name="connsiteX2" fmla="*/ 0 w 180020"/>
                <a:gd name="connsiteY2" fmla="*/ 44497 h 1325640"/>
                <a:gd name="connsiteX3" fmla="*/ 106278 w 180020"/>
                <a:gd name="connsiteY3" fmla="*/ 0 h 1325640"/>
                <a:gd name="connsiteX0" fmla="*/ 180168 w 180168"/>
                <a:gd name="connsiteY0" fmla="*/ 1325640 h 1384634"/>
                <a:gd name="connsiteX1" fmla="*/ 148 w 180168"/>
                <a:gd name="connsiteY1" fmla="*/ 1310639 h 1384634"/>
                <a:gd name="connsiteX2" fmla="*/ 148 w 180168"/>
                <a:gd name="connsiteY2" fmla="*/ 44497 h 1384634"/>
                <a:gd name="connsiteX3" fmla="*/ 180168 w 180168"/>
                <a:gd name="connsiteY3" fmla="*/ 29496 h 1384634"/>
                <a:gd name="connsiteX4" fmla="*/ 180168 w 180168"/>
                <a:gd name="connsiteY4" fmla="*/ 1325640 h 1384634"/>
                <a:gd name="connsiteX0" fmla="*/ 91678 w 180168"/>
                <a:gd name="connsiteY0" fmla="*/ 1384634 h 1384634"/>
                <a:gd name="connsiteX1" fmla="*/ 148 w 180168"/>
                <a:gd name="connsiteY1" fmla="*/ 1310639 h 1384634"/>
                <a:gd name="connsiteX2" fmla="*/ 148 w 180168"/>
                <a:gd name="connsiteY2" fmla="*/ 44497 h 1384634"/>
                <a:gd name="connsiteX3" fmla="*/ 106426 w 180168"/>
                <a:gd name="connsiteY3" fmla="*/ 0 h 138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168" h="1384634" stroke="0" extrusionOk="0">
                  <a:moveTo>
                    <a:pt x="180168" y="1325640"/>
                  </a:moveTo>
                  <a:cubicBezTo>
                    <a:pt x="80746" y="1325640"/>
                    <a:pt x="148" y="1318924"/>
                    <a:pt x="148" y="1310639"/>
                  </a:cubicBezTo>
                  <a:lnTo>
                    <a:pt x="148" y="44497"/>
                  </a:lnTo>
                  <a:cubicBezTo>
                    <a:pt x="148" y="36212"/>
                    <a:pt x="80746" y="29496"/>
                    <a:pt x="180168" y="29496"/>
                  </a:cubicBezTo>
                  <a:lnTo>
                    <a:pt x="180168" y="1325640"/>
                  </a:lnTo>
                  <a:close/>
                </a:path>
                <a:path w="180168" h="1384634" fill="none">
                  <a:moveTo>
                    <a:pt x="91678" y="1384634"/>
                  </a:moveTo>
                  <a:cubicBezTo>
                    <a:pt x="-7744" y="1384634"/>
                    <a:pt x="148" y="1318924"/>
                    <a:pt x="148" y="1310639"/>
                  </a:cubicBezTo>
                  <a:lnTo>
                    <a:pt x="148" y="44497"/>
                  </a:lnTo>
                  <a:cubicBezTo>
                    <a:pt x="148" y="36212"/>
                    <a:pt x="7004" y="0"/>
                    <a:pt x="106426" y="0"/>
                  </a:cubicBez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2" name="Левая круглая скобка 90"/>
            <p:cNvSpPr/>
            <p:nvPr/>
          </p:nvSpPr>
          <p:spPr>
            <a:xfrm flipH="1">
              <a:off x="4001897" y="4968931"/>
              <a:ext cx="234301" cy="1384634"/>
            </a:xfrm>
            <a:custGeom>
              <a:avLst/>
              <a:gdLst>
                <a:gd name="connsiteX0" fmla="*/ 180020 w 180020"/>
                <a:gd name="connsiteY0" fmla="*/ 1296144 h 1296144"/>
                <a:gd name="connsiteX1" fmla="*/ 0 w 180020"/>
                <a:gd name="connsiteY1" fmla="*/ 1281143 h 1296144"/>
                <a:gd name="connsiteX2" fmla="*/ 0 w 180020"/>
                <a:gd name="connsiteY2" fmla="*/ 15001 h 1296144"/>
                <a:gd name="connsiteX3" fmla="*/ 180020 w 180020"/>
                <a:gd name="connsiteY3" fmla="*/ 0 h 1296144"/>
                <a:gd name="connsiteX4" fmla="*/ 180020 w 180020"/>
                <a:gd name="connsiteY4" fmla="*/ 1296144 h 1296144"/>
                <a:gd name="connsiteX0" fmla="*/ 180020 w 180020"/>
                <a:gd name="connsiteY0" fmla="*/ 1296144 h 1296144"/>
                <a:gd name="connsiteX1" fmla="*/ 0 w 180020"/>
                <a:gd name="connsiteY1" fmla="*/ 1281143 h 1296144"/>
                <a:gd name="connsiteX2" fmla="*/ 0 w 180020"/>
                <a:gd name="connsiteY2" fmla="*/ 15001 h 1296144"/>
                <a:gd name="connsiteX3" fmla="*/ 180020 w 180020"/>
                <a:gd name="connsiteY3" fmla="*/ 0 h 1296144"/>
                <a:gd name="connsiteX0" fmla="*/ 180020 w 180020"/>
                <a:gd name="connsiteY0" fmla="*/ 1325640 h 1325640"/>
                <a:gd name="connsiteX1" fmla="*/ 0 w 180020"/>
                <a:gd name="connsiteY1" fmla="*/ 1310639 h 1325640"/>
                <a:gd name="connsiteX2" fmla="*/ 0 w 180020"/>
                <a:gd name="connsiteY2" fmla="*/ 44497 h 1325640"/>
                <a:gd name="connsiteX3" fmla="*/ 180020 w 180020"/>
                <a:gd name="connsiteY3" fmla="*/ 29496 h 1325640"/>
                <a:gd name="connsiteX4" fmla="*/ 180020 w 180020"/>
                <a:gd name="connsiteY4" fmla="*/ 1325640 h 1325640"/>
                <a:gd name="connsiteX0" fmla="*/ 180020 w 180020"/>
                <a:gd name="connsiteY0" fmla="*/ 1325640 h 1325640"/>
                <a:gd name="connsiteX1" fmla="*/ 0 w 180020"/>
                <a:gd name="connsiteY1" fmla="*/ 1310639 h 1325640"/>
                <a:gd name="connsiteX2" fmla="*/ 0 w 180020"/>
                <a:gd name="connsiteY2" fmla="*/ 44497 h 1325640"/>
                <a:gd name="connsiteX3" fmla="*/ 106278 w 180020"/>
                <a:gd name="connsiteY3" fmla="*/ 0 h 1325640"/>
                <a:gd name="connsiteX0" fmla="*/ 180168 w 180168"/>
                <a:gd name="connsiteY0" fmla="*/ 1325640 h 1384634"/>
                <a:gd name="connsiteX1" fmla="*/ 148 w 180168"/>
                <a:gd name="connsiteY1" fmla="*/ 1310639 h 1384634"/>
                <a:gd name="connsiteX2" fmla="*/ 148 w 180168"/>
                <a:gd name="connsiteY2" fmla="*/ 44497 h 1384634"/>
                <a:gd name="connsiteX3" fmla="*/ 180168 w 180168"/>
                <a:gd name="connsiteY3" fmla="*/ 29496 h 1384634"/>
                <a:gd name="connsiteX4" fmla="*/ 180168 w 180168"/>
                <a:gd name="connsiteY4" fmla="*/ 1325640 h 1384634"/>
                <a:gd name="connsiteX0" fmla="*/ 91678 w 180168"/>
                <a:gd name="connsiteY0" fmla="*/ 1384634 h 1384634"/>
                <a:gd name="connsiteX1" fmla="*/ 148 w 180168"/>
                <a:gd name="connsiteY1" fmla="*/ 1310639 h 1384634"/>
                <a:gd name="connsiteX2" fmla="*/ 148 w 180168"/>
                <a:gd name="connsiteY2" fmla="*/ 44497 h 1384634"/>
                <a:gd name="connsiteX3" fmla="*/ 106426 w 180168"/>
                <a:gd name="connsiteY3" fmla="*/ 0 h 138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168" h="1384634" stroke="0" extrusionOk="0">
                  <a:moveTo>
                    <a:pt x="180168" y="1325640"/>
                  </a:moveTo>
                  <a:cubicBezTo>
                    <a:pt x="80746" y="1325640"/>
                    <a:pt x="148" y="1318924"/>
                    <a:pt x="148" y="1310639"/>
                  </a:cubicBezTo>
                  <a:lnTo>
                    <a:pt x="148" y="44497"/>
                  </a:lnTo>
                  <a:cubicBezTo>
                    <a:pt x="148" y="36212"/>
                    <a:pt x="80746" y="29496"/>
                    <a:pt x="180168" y="29496"/>
                  </a:cubicBezTo>
                  <a:lnTo>
                    <a:pt x="180168" y="1325640"/>
                  </a:lnTo>
                  <a:close/>
                </a:path>
                <a:path w="180168" h="1384634" fill="none">
                  <a:moveTo>
                    <a:pt x="91678" y="1384634"/>
                  </a:moveTo>
                  <a:cubicBezTo>
                    <a:pt x="-7744" y="1384634"/>
                    <a:pt x="148" y="1318924"/>
                    <a:pt x="148" y="1310639"/>
                  </a:cubicBezTo>
                  <a:lnTo>
                    <a:pt x="148" y="44497"/>
                  </a:lnTo>
                  <a:cubicBezTo>
                    <a:pt x="148" y="36212"/>
                    <a:pt x="7004" y="0"/>
                    <a:pt x="106426" y="0"/>
                  </a:cubicBez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6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182" y="1526309"/>
            <a:ext cx="1499746" cy="64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99" y="116632"/>
            <a:ext cx="8230313" cy="1231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2172541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Из </a:t>
            </a:r>
            <a:r>
              <a:rPr lang="ru-RU" sz="2400" b="1" dirty="0" err="1" smtClean="0">
                <a:solidFill>
                  <a:schemeClr val="bg1"/>
                </a:solidFill>
              </a:rPr>
              <a:t>нитросоединений</a:t>
            </a:r>
            <a:r>
              <a:rPr lang="ru-RU" sz="2400" b="1" dirty="0" smtClean="0">
                <a:solidFill>
                  <a:schemeClr val="bg1"/>
                </a:solidFill>
              </a:rPr>
              <a:t> (восстановление) – реакция Зинина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043608" y="3501008"/>
            <a:ext cx="1224136" cy="1296144"/>
            <a:chOff x="1043608" y="3501008"/>
            <a:chExt cx="1224136" cy="1296144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043608" y="3501008"/>
              <a:ext cx="864096" cy="1296144"/>
              <a:chOff x="1043608" y="3501008"/>
              <a:chExt cx="864096" cy="1296144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1043608" y="3501008"/>
                <a:ext cx="864096" cy="1296144"/>
                <a:chOff x="1043608" y="3501008"/>
                <a:chExt cx="864096" cy="1296144"/>
              </a:xfrm>
            </p:grpSpPr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1050288" y="4426825"/>
                  <a:ext cx="412008" cy="37032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" name="Группа 19"/>
                <p:cNvGrpSpPr/>
                <p:nvPr/>
              </p:nvGrpSpPr>
              <p:grpSpPr>
                <a:xfrm>
                  <a:off x="1043608" y="3501008"/>
                  <a:ext cx="864096" cy="1296144"/>
                  <a:chOff x="1043608" y="3501008"/>
                  <a:chExt cx="864096" cy="1512168"/>
                </a:xfrm>
              </p:grpSpPr>
              <p:cxnSp>
                <p:nvCxnSpPr>
                  <p:cNvPr id="6" name="Прямая соединительная линия 5"/>
                  <p:cNvCxnSpPr/>
                  <p:nvPr/>
                </p:nvCxnSpPr>
                <p:spPr>
                  <a:xfrm>
                    <a:off x="1043608" y="3933056"/>
                    <a:ext cx="0" cy="648072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Прямая соединительная линия 8"/>
                  <p:cNvCxnSpPr/>
                  <p:nvPr/>
                </p:nvCxnSpPr>
                <p:spPr>
                  <a:xfrm flipH="1">
                    <a:off x="1043608" y="3501008"/>
                    <a:ext cx="432048" cy="43204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>
                    <a:off x="1462296" y="3501008"/>
                    <a:ext cx="445408" cy="43204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Прямая соединительная линия 11"/>
                  <p:cNvCxnSpPr/>
                  <p:nvPr/>
                </p:nvCxnSpPr>
                <p:spPr>
                  <a:xfrm>
                    <a:off x="1907704" y="3933056"/>
                    <a:ext cx="0" cy="648072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Прямая соединительная линия 14"/>
                  <p:cNvCxnSpPr/>
                  <p:nvPr/>
                </p:nvCxnSpPr>
                <p:spPr>
                  <a:xfrm flipH="1">
                    <a:off x="1462296" y="4581128"/>
                    <a:ext cx="445408" cy="43204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" name="Овал 26"/>
              <p:cNvSpPr/>
              <p:nvPr/>
            </p:nvSpPr>
            <p:spPr>
              <a:xfrm>
                <a:off x="1256292" y="3938199"/>
                <a:ext cx="428708" cy="42176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907704" y="3686171"/>
              <a:ext cx="360040" cy="1851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267744" y="3284984"/>
            <a:ext cx="14401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 + 6H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625153" y="4297941"/>
            <a:ext cx="11573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50514" y="3871335"/>
            <a:ext cx="130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Fe + HCL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994987" y="3501008"/>
            <a:ext cx="1224136" cy="1296144"/>
            <a:chOff x="1043608" y="3501008"/>
            <a:chExt cx="1224136" cy="1296144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1043608" y="3501008"/>
              <a:ext cx="864096" cy="1296144"/>
              <a:chOff x="1043608" y="3501008"/>
              <a:chExt cx="864096" cy="1296144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1043608" y="3501008"/>
                <a:ext cx="864096" cy="1296144"/>
                <a:chOff x="1043608" y="3501008"/>
                <a:chExt cx="864096" cy="1296144"/>
              </a:xfrm>
            </p:grpSpPr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1050288" y="4426825"/>
                  <a:ext cx="412008" cy="37032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Группа 44"/>
                <p:cNvGrpSpPr/>
                <p:nvPr/>
              </p:nvGrpSpPr>
              <p:grpSpPr>
                <a:xfrm>
                  <a:off x="1043608" y="3501008"/>
                  <a:ext cx="864096" cy="1296144"/>
                  <a:chOff x="1043608" y="3501008"/>
                  <a:chExt cx="864096" cy="1512168"/>
                </a:xfrm>
              </p:grpSpPr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>
                    <a:off x="1043608" y="3933056"/>
                    <a:ext cx="0" cy="648072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flipH="1">
                    <a:off x="1043608" y="3501008"/>
                    <a:ext cx="432048" cy="43204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>
                    <a:off x="1462296" y="3501008"/>
                    <a:ext cx="445408" cy="43204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Прямая соединительная линия 48"/>
                  <p:cNvCxnSpPr/>
                  <p:nvPr/>
                </p:nvCxnSpPr>
                <p:spPr>
                  <a:xfrm>
                    <a:off x="1907704" y="3933056"/>
                    <a:ext cx="0" cy="648072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Прямая соединительная линия 49"/>
                  <p:cNvCxnSpPr/>
                  <p:nvPr/>
                </p:nvCxnSpPr>
                <p:spPr>
                  <a:xfrm flipH="1">
                    <a:off x="1462296" y="4581128"/>
                    <a:ext cx="445408" cy="43204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3" name="Овал 42"/>
              <p:cNvSpPr/>
              <p:nvPr/>
            </p:nvSpPr>
            <p:spPr>
              <a:xfrm>
                <a:off x="1256292" y="3938199"/>
                <a:ext cx="428708" cy="42176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1907704" y="3686171"/>
              <a:ext cx="360040" cy="1851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5219123" y="3284984"/>
            <a:ext cx="115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NH2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26687" y="38982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+ 2H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аминов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1235348"/>
            <a:ext cx="7667984" cy="334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28800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способ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301208"/>
            <a:ext cx="882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реакции Гофмана группа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мигрирует от атома углерода к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соседнему атому азота.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576" y="3546764"/>
            <a:ext cx="2340000" cy="331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свойства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6876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Метиламин, диметиламин, триметиламин при обычной температуре газы. Средние – жидкости. Высшие – твердые вещества. Низшие, как аммиак, хорошо растворяются в воде и обладают неприятным запахом. Высшие в воде не растворяются и не имеют запаха. Ароматические амины, высококипящие жидкости или твердые вещества обладают своеобразным запахом, плохо растворяются в воде. Первичные, вторичные амины склонны к образованию водородных связей.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аминов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643042" y="1214422"/>
            <a:ext cx="2928958" cy="928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001290" y="1713694"/>
            <a:ext cx="114300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2000" y="1214422"/>
            <a:ext cx="2928958" cy="10001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71868" y="2214554"/>
            <a:ext cx="2643206" cy="1071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2214554"/>
            <a:ext cx="2357454" cy="15716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214554"/>
            <a:ext cx="2786082" cy="1071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свойства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235743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Реакции окисления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3702" y="2285992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Реакции замещения (для ароматических аминов)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572008"/>
            <a:ext cx="2857520" cy="20717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4643446"/>
            <a:ext cx="2643206" cy="200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72264" y="4500570"/>
            <a:ext cx="2357454" cy="2143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stCxn id="16" idx="2"/>
          </p:cNvCxnSpPr>
          <p:nvPr/>
        </p:nvCxnSpPr>
        <p:spPr>
          <a:xfrm rot="5400000">
            <a:off x="910802" y="3946927"/>
            <a:ext cx="1357324" cy="357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2"/>
            <a:endCxn id="23" idx="0"/>
          </p:cNvCxnSpPr>
          <p:nvPr/>
        </p:nvCxnSpPr>
        <p:spPr>
          <a:xfrm rot="5400000">
            <a:off x="4214810" y="3964785"/>
            <a:ext cx="135732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4" idx="0"/>
          </p:cNvCxnSpPr>
          <p:nvPr/>
        </p:nvCxnSpPr>
        <p:spPr>
          <a:xfrm rot="5400000">
            <a:off x="7393802" y="4143380"/>
            <a:ext cx="714380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5720" y="4786322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1.Взаимодействие с водой</a:t>
            </a:r>
          </a:p>
          <a:p>
            <a:pPr marL="457200" indent="-45720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Взаимодействие с кислотами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71868" y="464265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Горение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43702" y="4500570"/>
            <a:ext cx="2500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Реакция</a:t>
            </a:r>
          </a:p>
          <a:p>
            <a:pPr marL="457200" indent="-457200" algn="ctr"/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бромирования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Реакция</a:t>
            </a:r>
          </a:p>
          <a:p>
            <a:pPr marL="457200" indent="-457200"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нитрования</a:t>
            </a:r>
          </a:p>
          <a:p>
            <a:pPr marL="457200" indent="-457200"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Химические свойства аминов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3582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водой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изменяют цвет индикаторов, проявляя основные свойства):</a:t>
            </a:r>
          </a:p>
          <a:p>
            <a:pPr marL="457200" indent="-45720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 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 =  [CH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+ OH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ˉ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метиламмония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гидроксид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минеральными кислотами:</a:t>
            </a:r>
          </a:p>
          <a:p>
            <a:pPr marL="457200" indent="-45720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[CH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ˉ</a:t>
            </a:r>
          </a:p>
          <a:p>
            <a:pPr marL="457200" indent="-45720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метиламмония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хлорид</a:t>
            </a:r>
          </a:p>
          <a:p>
            <a:pPr marL="457200" indent="-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Реакция горения:</a:t>
            </a:r>
          </a:p>
          <a:p>
            <a:pPr marL="457200" indent="-45720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  9O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 4CO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 2N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 10H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457200" indent="-457200">
              <a:buAutoNum type="arabicPeriod" startAt="4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бромной водой:</a:t>
            </a:r>
          </a:p>
          <a:p>
            <a:pPr marL="457200" indent="-45720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 3Br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  +  3HBr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457200" indent="-457200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,4,6-триброманилин</a:t>
            </a:r>
          </a:p>
          <a:p>
            <a:pPr marL="457200" indent="-45720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(белый осадок)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208" y="4365104"/>
            <a:ext cx="2520000" cy="232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7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5. Ацилирование – введение в молекулу остатка карбоновой кислоты – ацильного радикала при взаимодействии с ангидридами или хлорангидридами кислот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857" y="1268760"/>
            <a:ext cx="885698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NH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 + CH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 – C = O        C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 – NH –  C – CH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 + HCL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r"/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        </a:t>
            </a:r>
            <a:r>
              <a:rPr lang="en-US" sz="2800" b="1" dirty="0" smtClean="0">
                <a:solidFill>
                  <a:schemeClr val="bg1"/>
                </a:solidFill>
              </a:rPr>
              <a:t>CL      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O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            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этиламид уксусной кислоты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NH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 + CH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 – C = O        C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 – NH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 – C – CH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 + HCL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                  CL      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O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ацетанилид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Первое синтетическое жаропонижающие антифебрин (малотоксичен , но медленно гидролизуется)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44008" y="155679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9912" y="1724022"/>
            <a:ext cx="0" cy="3100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35896" y="364502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43808" y="3923764"/>
            <a:ext cx="0" cy="2067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6084168" y="3909836"/>
            <a:ext cx="52058" cy="206732"/>
            <a:chOff x="4680012" y="2426698"/>
            <a:chExt cx="52058" cy="20673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680012" y="2426698"/>
              <a:ext cx="0" cy="2067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732070" y="2426698"/>
              <a:ext cx="0" cy="2067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7020272" y="1827388"/>
            <a:ext cx="52058" cy="206732"/>
            <a:chOff x="4680012" y="2426698"/>
            <a:chExt cx="52058" cy="206732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4680012" y="2426698"/>
              <a:ext cx="0" cy="2067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732070" y="2426698"/>
              <a:ext cx="0" cy="2067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72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169" y="637767"/>
            <a:ext cx="86764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6.С азотистой кислотой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          А) Первичные амины дают спирт, азот и воду.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             </a:t>
            </a:r>
            <a:r>
              <a:rPr lang="en-US" sz="2800" b="1" dirty="0">
                <a:solidFill>
                  <a:schemeClr val="bg1"/>
                </a:solidFill>
              </a:rPr>
              <a:t>CH</a:t>
            </a:r>
            <a:r>
              <a:rPr lang="en-US" sz="2800" b="1" baseline="-25000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 – NH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– NH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+ HONO       CH</a:t>
            </a:r>
            <a:r>
              <a:rPr lang="en-US" sz="2800" b="1" baseline="-25000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 – OH + N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+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0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       </a:t>
            </a:r>
            <a:r>
              <a:rPr lang="ru-RU" sz="2800" b="1" dirty="0">
                <a:solidFill>
                  <a:schemeClr val="bg1"/>
                </a:solidFill>
              </a:rPr>
              <a:t> Б) Вторичные амины с азотистой кислотой образуют нитрозамины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         CH</a:t>
            </a:r>
            <a:r>
              <a:rPr lang="en-US" sz="2800" b="1" baseline="-25000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              + HONO      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CH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3</a:t>
            </a:r>
            <a:endParaRPr lang="en-US" sz="2800" b="1" baseline="-250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NH                                      N – N  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O </a:t>
            </a:r>
            <a:r>
              <a:rPr lang="en-US" sz="2800" b="1" dirty="0">
                <a:solidFill>
                  <a:schemeClr val="bg1"/>
                </a:solidFill>
              </a:rPr>
              <a:t>+ </a:t>
            </a:r>
            <a:r>
              <a:rPr lang="en-US" sz="2800" b="1" dirty="0" smtClean="0">
                <a:solidFill>
                  <a:schemeClr val="bg1"/>
                </a:solidFill>
              </a:rPr>
              <a:t>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0 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           CH</a:t>
            </a:r>
            <a:r>
              <a:rPr lang="en-US" sz="2800" b="1" baseline="-25000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                                    </a:t>
            </a:r>
            <a:r>
              <a:rPr lang="en-US" sz="2800" b="1" dirty="0" err="1" smtClean="0">
                <a:solidFill>
                  <a:schemeClr val="bg1"/>
                </a:solidFill>
              </a:rPr>
              <a:t>CH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3</a:t>
            </a:r>
            <a:endParaRPr lang="ru-RU" sz="2800" b="1" baseline="-25000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    В)Третичные амины не изменяются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    Г) Первичные ароматические амины с азотистой кислотой дают соли </a:t>
            </a:r>
            <a:r>
              <a:rPr lang="ru-RU" sz="2800" b="1" dirty="0" err="1" smtClean="0">
                <a:solidFill>
                  <a:schemeClr val="bg1"/>
                </a:solidFill>
              </a:rPr>
              <a:t>диазония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                    + HONO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</a:rPr>
              <a:t>CL + </a:t>
            </a:r>
            <a:r>
              <a:rPr lang="en-US" sz="2800" b="1" dirty="0" err="1" smtClean="0">
                <a:solidFill>
                  <a:schemeClr val="bg1"/>
                </a:solidFill>
              </a:rPr>
              <a:t>NaCL</a:t>
            </a:r>
            <a:r>
              <a:rPr lang="en-US" sz="2800" b="1" dirty="0" smtClean="0">
                <a:solidFill>
                  <a:schemeClr val="bg1"/>
                </a:solidFill>
              </a:rPr>
              <a:t> + H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0</a:t>
            </a: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908555" y="5616283"/>
            <a:ext cx="764859" cy="955740"/>
            <a:chOff x="908555" y="5616283"/>
            <a:chExt cx="764859" cy="955740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1448424" y="5616283"/>
              <a:ext cx="224990" cy="441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913672" y="5636575"/>
              <a:ext cx="242528" cy="4224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908555" y="6059050"/>
              <a:ext cx="245309" cy="512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1143629" y="6572023"/>
              <a:ext cx="28803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1443292" y="6082254"/>
              <a:ext cx="223443" cy="4897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1145697" y="5627657"/>
              <a:ext cx="28803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Овал 60"/>
            <p:cNvSpPr/>
            <p:nvPr/>
          </p:nvSpPr>
          <p:spPr>
            <a:xfrm>
              <a:off x="1171962" y="5942077"/>
              <a:ext cx="288032" cy="288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4" name="Прямая соединительная линия 63"/>
          <p:cNvCxnSpPr>
            <a:endCxn id="66" idx="1"/>
          </p:cNvCxnSpPr>
          <p:nvPr/>
        </p:nvCxnSpPr>
        <p:spPr>
          <a:xfrm flipV="1">
            <a:off x="1604653" y="5552651"/>
            <a:ext cx="527087" cy="636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131740" y="5321818"/>
            <a:ext cx="523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NH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4067944" y="6082254"/>
            <a:ext cx="3960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Левая круглая скобка 90"/>
          <p:cNvSpPr/>
          <p:nvPr/>
        </p:nvSpPr>
        <p:spPr>
          <a:xfrm>
            <a:off x="4658229" y="5414052"/>
            <a:ext cx="180168" cy="1384634"/>
          </a:xfrm>
          <a:custGeom>
            <a:avLst/>
            <a:gdLst>
              <a:gd name="connsiteX0" fmla="*/ 180020 w 180020"/>
              <a:gd name="connsiteY0" fmla="*/ 1296144 h 1296144"/>
              <a:gd name="connsiteX1" fmla="*/ 0 w 180020"/>
              <a:gd name="connsiteY1" fmla="*/ 1281143 h 1296144"/>
              <a:gd name="connsiteX2" fmla="*/ 0 w 180020"/>
              <a:gd name="connsiteY2" fmla="*/ 15001 h 1296144"/>
              <a:gd name="connsiteX3" fmla="*/ 180020 w 180020"/>
              <a:gd name="connsiteY3" fmla="*/ 0 h 1296144"/>
              <a:gd name="connsiteX4" fmla="*/ 180020 w 180020"/>
              <a:gd name="connsiteY4" fmla="*/ 1296144 h 1296144"/>
              <a:gd name="connsiteX0" fmla="*/ 180020 w 180020"/>
              <a:gd name="connsiteY0" fmla="*/ 1296144 h 1296144"/>
              <a:gd name="connsiteX1" fmla="*/ 0 w 180020"/>
              <a:gd name="connsiteY1" fmla="*/ 1281143 h 1296144"/>
              <a:gd name="connsiteX2" fmla="*/ 0 w 180020"/>
              <a:gd name="connsiteY2" fmla="*/ 15001 h 1296144"/>
              <a:gd name="connsiteX3" fmla="*/ 180020 w 180020"/>
              <a:gd name="connsiteY3" fmla="*/ 0 h 1296144"/>
              <a:gd name="connsiteX0" fmla="*/ 180020 w 180020"/>
              <a:gd name="connsiteY0" fmla="*/ 1325640 h 1325640"/>
              <a:gd name="connsiteX1" fmla="*/ 0 w 180020"/>
              <a:gd name="connsiteY1" fmla="*/ 1310639 h 1325640"/>
              <a:gd name="connsiteX2" fmla="*/ 0 w 180020"/>
              <a:gd name="connsiteY2" fmla="*/ 44497 h 1325640"/>
              <a:gd name="connsiteX3" fmla="*/ 180020 w 180020"/>
              <a:gd name="connsiteY3" fmla="*/ 29496 h 1325640"/>
              <a:gd name="connsiteX4" fmla="*/ 180020 w 180020"/>
              <a:gd name="connsiteY4" fmla="*/ 1325640 h 1325640"/>
              <a:gd name="connsiteX0" fmla="*/ 180020 w 180020"/>
              <a:gd name="connsiteY0" fmla="*/ 1325640 h 1325640"/>
              <a:gd name="connsiteX1" fmla="*/ 0 w 180020"/>
              <a:gd name="connsiteY1" fmla="*/ 1310639 h 1325640"/>
              <a:gd name="connsiteX2" fmla="*/ 0 w 180020"/>
              <a:gd name="connsiteY2" fmla="*/ 44497 h 1325640"/>
              <a:gd name="connsiteX3" fmla="*/ 106278 w 180020"/>
              <a:gd name="connsiteY3" fmla="*/ 0 h 1325640"/>
              <a:gd name="connsiteX0" fmla="*/ 180168 w 180168"/>
              <a:gd name="connsiteY0" fmla="*/ 1325640 h 1384634"/>
              <a:gd name="connsiteX1" fmla="*/ 148 w 180168"/>
              <a:gd name="connsiteY1" fmla="*/ 1310639 h 1384634"/>
              <a:gd name="connsiteX2" fmla="*/ 148 w 180168"/>
              <a:gd name="connsiteY2" fmla="*/ 44497 h 1384634"/>
              <a:gd name="connsiteX3" fmla="*/ 180168 w 180168"/>
              <a:gd name="connsiteY3" fmla="*/ 29496 h 1384634"/>
              <a:gd name="connsiteX4" fmla="*/ 180168 w 180168"/>
              <a:gd name="connsiteY4" fmla="*/ 1325640 h 1384634"/>
              <a:gd name="connsiteX0" fmla="*/ 91678 w 180168"/>
              <a:gd name="connsiteY0" fmla="*/ 1384634 h 1384634"/>
              <a:gd name="connsiteX1" fmla="*/ 148 w 180168"/>
              <a:gd name="connsiteY1" fmla="*/ 1310639 h 1384634"/>
              <a:gd name="connsiteX2" fmla="*/ 148 w 180168"/>
              <a:gd name="connsiteY2" fmla="*/ 44497 h 1384634"/>
              <a:gd name="connsiteX3" fmla="*/ 106426 w 180168"/>
              <a:gd name="connsiteY3" fmla="*/ 0 h 138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68" h="1384634" stroke="0" extrusionOk="0">
                <a:moveTo>
                  <a:pt x="180168" y="1325640"/>
                </a:moveTo>
                <a:cubicBezTo>
                  <a:pt x="80746" y="1325640"/>
                  <a:pt x="148" y="1318924"/>
                  <a:pt x="148" y="1310639"/>
                </a:cubicBezTo>
                <a:lnTo>
                  <a:pt x="148" y="44497"/>
                </a:lnTo>
                <a:cubicBezTo>
                  <a:pt x="148" y="36212"/>
                  <a:pt x="80746" y="29496"/>
                  <a:pt x="180168" y="29496"/>
                </a:cubicBezTo>
                <a:lnTo>
                  <a:pt x="180168" y="1325640"/>
                </a:lnTo>
                <a:close/>
              </a:path>
              <a:path w="180168" h="1384634" fill="none">
                <a:moveTo>
                  <a:pt x="91678" y="1384634"/>
                </a:moveTo>
                <a:cubicBezTo>
                  <a:pt x="-7744" y="1384634"/>
                  <a:pt x="148" y="1318924"/>
                  <a:pt x="148" y="1310639"/>
                </a:cubicBezTo>
                <a:lnTo>
                  <a:pt x="148" y="44497"/>
                </a:lnTo>
                <a:cubicBezTo>
                  <a:pt x="148" y="36212"/>
                  <a:pt x="7004" y="0"/>
                  <a:pt x="106426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9" name="Левая круглая скобка 90"/>
          <p:cNvSpPr/>
          <p:nvPr/>
        </p:nvSpPr>
        <p:spPr>
          <a:xfrm flipH="1">
            <a:off x="6140669" y="5377887"/>
            <a:ext cx="234301" cy="1384634"/>
          </a:xfrm>
          <a:custGeom>
            <a:avLst/>
            <a:gdLst>
              <a:gd name="connsiteX0" fmla="*/ 180020 w 180020"/>
              <a:gd name="connsiteY0" fmla="*/ 1296144 h 1296144"/>
              <a:gd name="connsiteX1" fmla="*/ 0 w 180020"/>
              <a:gd name="connsiteY1" fmla="*/ 1281143 h 1296144"/>
              <a:gd name="connsiteX2" fmla="*/ 0 w 180020"/>
              <a:gd name="connsiteY2" fmla="*/ 15001 h 1296144"/>
              <a:gd name="connsiteX3" fmla="*/ 180020 w 180020"/>
              <a:gd name="connsiteY3" fmla="*/ 0 h 1296144"/>
              <a:gd name="connsiteX4" fmla="*/ 180020 w 180020"/>
              <a:gd name="connsiteY4" fmla="*/ 1296144 h 1296144"/>
              <a:gd name="connsiteX0" fmla="*/ 180020 w 180020"/>
              <a:gd name="connsiteY0" fmla="*/ 1296144 h 1296144"/>
              <a:gd name="connsiteX1" fmla="*/ 0 w 180020"/>
              <a:gd name="connsiteY1" fmla="*/ 1281143 h 1296144"/>
              <a:gd name="connsiteX2" fmla="*/ 0 w 180020"/>
              <a:gd name="connsiteY2" fmla="*/ 15001 h 1296144"/>
              <a:gd name="connsiteX3" fmla="*/ 180020 w 180020"/>
              <a:gd name="connsiteY3" fmla="*/ 0 h 1296144"/>
              <a:gd name="connsiteX0" fmla="*/ 180020 w 180020"/>
              <a:gd name="connsiteY0" fmla="*/ 1325640 h 1325640"/>
              <a:gd name="connsiteX1" fmla="*/ 0 w 180020"/>
              <a:gd name="connsiteY1" fmla="*/ 1310639 h 1325640"/>
              <a:gd name="connsiteX2" fmla="*/ 0 w 180020"/>
              <a:gd name="connsiteY2" fmla="*/ 44497 h 1325640"/>
              <a:gd name="connsiteX3" fmla="*/ 180020 w 180020"/>
              <a:gd name="connsiteY3" fmla="*/ 29496 h 1325640"/>
              <a:gd name="connsiteX4" fmla="*/ 180020 w 180020"/>
              <a:gd name="connsiteY4" fmla="*/ 1325640 h 1325640"/>
              <a:gd name="connsiteX0" fmla="*/ 180020 w 180020"/>
              <a:gd name="connsiteY0" fmla="*/ 1325640 h 1325640"/>
              <a:gd name="connsiteX1" fmla="*/ 0 w 180020"/>
              <a:gd name="connsiteY1" fmla="*/ 1310639 h 1325640"/>
              <a:gd name="connsiteX2" fmla="*/ 0 w 180020"/>
              <a:gd name="connsiteY2" fmla="*/ 44497 h 1325640"/>
              <a:gd name="connsiteX3" fmla="*/ 106278 w 180020"/>
              <a:gd name="connsiteY3" fmla="*/ 0 h 1325640"/>
              <a:gd name="connsiteX0" fmla="*/ 180168 w 180168"/>
              <a:gd name="connsiteY0" fmla="*/ 1325640 h 1384634"/>
              <a:gd name="connsiteX1" fmla="*/ 148 w 180168"/>
              <a:gd name="connsiteY1" fmla="*/ 1310639 h 1384634"/>
              <a:gd name="connsiteX2" fmla="*/ 148 w 180168"/>
              <a:gd name="connsiteY2" fmla="*/ 44497 h 1384634"/>
              <a:gd name="connsiteX3" fmla="*/ 180168 w 180168"/>
              <a:gd name="connsiteY3" fmla="*/ 29496 h 1384634"/>
              <a:gd name="connsiteX4" fmla="*/ 180168 w 180168"/>
              <a:gd name="connsiteY4" fmla="*/ 1325640 h 1384634"/>
              <a:gd name="connsiteX0" fmla="*/ 91678 w 180168"/>
              <a:gd name="connsiteY0" fmla="*/ 1384634 h 1384634"/>
              <a:gd name="connsiteX1" fmla="*/ 148 w 180168"/>
              <a:gd name="connsiteY1" fmla="*/ 1310639 h 1384634"/>
              <a:gd name="connsiteX2" fmla="*/ 148 w 180168"/>
              <a:gd name="connsiteY2" fmla="*/ 44497 h 1384634"/>
              <a:gd name="connsiteX3" fmla="*/ 106426 w 180168"/>
              <a:gd name="connsiteY3" fmla="*/ 0 h 138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68" h="1384634" stroke="0" extrusionOk="0">
                <a:moveTo>
                  <a:pt x="180168" y="1325640"/>
                </a:moveTo>
                <a:cubicBezTo>
                  <a:pt x="80746" y="1325640"/>
                  <a:pt x="148" y="1318924"/>
                  <a:pt x="148" y="1310639"/>
                </a:cubicBezTo>
                <a:lnTo>
                  <a:pt x="148" y="44497"/>
                </a:lnTo>
                <a:cubicBezTo>
                  <a:pt x="148" y="36212"/>
                  <a:pt x="80746" y="29496"/>
                  <a:pt x="180168" y="29496"/>
                </a:cubicBezTo>
                <a:lnTo>
                  <a:pt x="180168" y="1325640"/>
                </a:lnTo>
                <a:close/>
              </a:path>
              <a:path w="180168" h="1384634" fill="none">
                <a:moveTo>
                  <a:pt x="91678" y="1384634"/>
                </a:moveTo>
                <a:cubicBezTo>
                  <a:pt x="-7744" y="1384634"/>
                  <a:pt x="148" y="1318924"/>
                  <a:pt x="148" y="1310639"/>
                </a:cubicBezTo>
                <a:lnTo>
                  <a:pt x="148" y="44497"/>
                </a:lnTo>
                <a:cubicBezTo>
                  <a:pt x="148" y="36212"/>
                  <a:pt x="7004" y="0"/>
                  <a:pt x="106426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5477963" y="5579511"/>
            <a:ext cx="218311" cy="4778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>
            <a:off x="4943211" y="5599803"/>
            <a:ext cx="242528" cy="422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4938094" y="6022278"/>
            <a:ext cx="245309" cy="5129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>
            <a:off x="5173168" y="6535251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>
            <a:off x="5472831" y="6045482"/>
            <a:ext cx="223443" cy="489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H="1">
            <a:off x="5175236" y="5590885"/>
            <a:ext cx="288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Овал 121"/>
          <p:cNvSpPr/>
          <p:nvPr/>
        </p:nvSpPr>
        <p:spPr>
          <a:xfrm>
            <a:off x="5201501" y="5905305"/>
            <a:ext cx="28803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5489533" y="5363100"/>
            <a:ext cx="10937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     </a:t>
            </a:r>
            <a:r>
              <a:rPr lang="en-US" sz="2000" b="1" dirty="0" err="1">
                <a:solidFill>
                  <a:schemeClr val="bg1"/>
                </a:solidFill>
              </a:rPr>
              <a:t>N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5815053" y="5579511"/>
            <a:ext cx="125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815053" y="5627657"/>
            <a:ext cx="125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5815053" y="5506101"/>
            <a:ext cx="125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2131740" y="3573016"/>
            <a:ext cx="496044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2267744" y="3068960"/>
            <a:ext cx="360040" cy="2473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5691441" y="3573016"/>
            <a:ext cx="496044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5696274" y="3068960"/>
            <a:ext cx="491211" cy="2473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7164288" y="3343692"/>
            <a:ext cx="2005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7164288" y="3472597"/>
            <a:ext cx="2005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7164288" y="3573016"/>
            <a:ext cx="2005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4658229" y="3068960"/>
            <a:ext cx="514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>
            <a:off x="5425213" y="1772816"/>
            <a:ext cx="514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6135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Представитель аминов ароматических – анилин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786190"/>
            <a:ext cx="7200000" cy="197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2" y="142873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Ароматические амины являются более слабыми основаниями, чем аммиак (влияние бензольного кольца).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Уменьшение электронной плотности на атоме азота приводит к снижению способности отщеплять протоны от слабых кислот. Поэтому анилин взаимодействует лишь с сильными кислотами, а его водный раствор не окрашивает лакмус в синий цвет.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8645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образом, основные свойства изменяются в ряду: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NH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RNH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R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NH&lt; R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азотсодержащих органических веществ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11760" y="1772816"/>
            <a:ext cx="4536504" cy="12961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183069"/>
            <a:ext cx="2808312" cy="12540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69743" y="3183069"/>
            <a:ext cx="2766753" cy="12540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502" y="5517232"/>
            <a:ext cx="4410490" cy="1052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0052" y="5517232"/>
            <a:ext cx="3996444" cy="1052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19888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Азотсодержащие вещества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2849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Амины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– 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66124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итросоединения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– NO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0052" y="5517232"/>
            <a:ext cx="3966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Аминокислоты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 - COOH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3284984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stCxn id="3" idx="4"/>
          </p:cNvCxnSpPr>
          <p:nvPr/>
        </p:nvCxnSpPr>
        <p:spPr>
          <a:xfrm flipH="1">
            <a:off x="3203848" y="3068960"/>
            <a:ext cx="1476164" cy="7411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4"/>
            <a:endCxn id="5" idx="1"/>
          </p:cNvCxnSpPr>
          <p:nvPr/>
        </p:nvCxnSpPr>
        <p:spPr>
          <a:xfrm>
            <a:off x="4680012" y="3068960"/>
            <a:ext cx="1589731" cy="7411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4"/>
            <a:endCxn id="6" idx="0"/>
          </p:cNvCxnSpPr>
          <p:nvPr/>
        </p:nvCxnSpPr>
        <p:spPr>
          <a:xfrm flipH="1">
            <a:off x="2294747" y="3068960"/>
            <a:ext cx="2385265" cy="24482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4"/>
            <a:endCxn id="7" idx="0"/>
          </p:cNvCxnSpPr>
          <p:nvPr/>
        </p:nvCxnSpPr>
        <p:spPr>
          <a:xfrm>
            <a:off x="4680012" y="3068960"/>
            <a:ext cx="2358262" cy="24482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2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71603"/>
            <a:ext cx="2232248" cy="2686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3108462" cy="2708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Качественные реакции на анилин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356" y="1440160"/>
            <a:ext cx="58378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</a:rPr>
              <a:t>С хлорной известью (С</a:t>
            </a:r>
            <a:r>
              <a:rPr lang="en-US" sz="2400" b="1" dirty="0" smtClean="0">
                <a:solidFill>
                  <a:schemeClr val="bg1"/>
                </a:solidFill>
              </a:rPr>
              <a:t>aCLO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 + CaCL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Фиолетовое окрашивание переходящее в грязно – фиолетовое.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2) С хромовой смесью ( </a:t>
            </a:r>
            <a:r>
              <a:rPr lang="en-US" sz="2400" b="1" dirty="0" smtClean="0">
                <a:solidFill>
                  <a:schemeClr val="bg1"/>
                </a:solidFill>
              </a:rPr>
              <a:t>K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Cr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r>
              <a:rPr lang="en-US" b="1" dirty="0" smtClean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 + H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SO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При нагревании темно – зеленое окрашивание переходящее в черное.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3) С </a:t>
            </a:r>
            <a:r>
              <a:rPr lang="ru-RU" sz="2400" b="1" dirty="0" err="1" smtClean="0">
                <a:solidFill>
                  <a:schemeClr val="bg1"/>
                </a:solidFill>
              </a:rPr>
              <a:t>лингнином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Лигнин – сложно построенное вещество ароматического ряда, содержится в древесине и плохих сортах бумаги. Окрашивается в ярко – желтый цвет в присутствии анилина и </a:t>
            </a:r>
            <a:r>
              <a:rPr lang="en-US" sz="2400" b="1" dirty="0" smtClean="0">
                <a:solidFill>
                  <a:schemeClr val="bg1"/>
                </a:solidFill>
              </a:rPr>
              <a:t>HCL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4) Образование </a:t>
            </a:r>
            <a:r>
              <a:rPr lang="ru-RU" sz="2400" b="1" dirty="0" err="1" smtClean="0">
                <a:solidFill>
                  <a:schemeClr val="bg1"/>
                </a:solidFill>
              </a:rPr>
              <a:t>триброманилина</a:t>
            </a:r>
            <a:r>
              <a:rPr lang="ru-RU" sz="2400" b="1" dirty="0" smtClean="0">
                <a:solidFill>
                  <a:schemeClr val="bg1"/>
                </a:solidFill>
              </a:rPr>
              <a:t> ( с бромной водой белый осадок)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Дифениламин – кристаллическое вещество, почти нерастворимое в воде, хорошо растворимо в органически</a:t>
            </a:r>
            <a:r>
              <a:rPr lang="ru-RU" sz="2400" b="1" dirty="0">
                <a:solidFill>
                  <a:schemeClr val="bg1"/>
                </a:solidFill>
              </a:rPr>
              <a:t>х</a:t>
            </a:r>
            <a:r>
              <a:rPr lang="ru-RU" sz="2400" b="1" dirty="0" smtClean="0">
                <a:solidFill>
                  <a:schemeClr val="bg1"/>
                </a:solidFill>
              </a:rPr>
              <a:t> растворителях, является реактивом на нитраты и нитриты. Образует синее окрашивание</a:t>
            </a:r>
          </a:p>
        </p:txBody>
      </p:sp>
    </p:spTree>
    <p:extLst>
      <p:ext uri="{BB962C8B-B14F-4D97-AF65-F5344CB8AC3E}">
        <p14:creationId xmlns:p14="http://schemas.microsoft.com/office/powerpoint/2010/main" val="26957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ароматических аминов – анилин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7976" y="2043411"/>
            <a:ext cx="7416024" cy="477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26876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Эффект сопряжения электронов азота и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−системы бензольного кольца.</m:t>
                    </m:r>
                  </m:oMath>
                </a14:m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9144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882" b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92696"/>
            <a:ext cx="1727976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6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тезисы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796" y="1052736"/>
            <a:ext cx="8424000" cy="561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1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аминов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6116" y="2000240"/>
            <a:ext cx="2143140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4282" y="1643050"/>
            <a:ext cx="2571736" cy="15716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16036" y="2737774"/>
            <a:ext cx="3088411" cy="12144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3482042"/>
            <a:ext cx="3071834" cy="16430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42976" y="5100173"/>
            <a:ext cx="3214710" cy="1714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68" y="221455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Амины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85736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Пластики: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нейлон, полиуретан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559675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Анилиновые   красители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3612319"/>
            <a:ext cx="238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Пестициды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7" y="3068960"/>
            <a:ext cx="2592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Стабилизаторы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436215" y="1223174"/>
            <a:ext cx="2880320" cy="12529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4128" y="14847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>
            <a:stCxn id="4" idx="2"/>
            <a:endCxn id="10" idx="3"/>
          </p:cNvCxnSpPr>
          <p:nvPr/>
        </p:nvCxnSpPr>
        <p:spPr>
          <a:xfrm flipH="1">
            <a:off x="2786050" y="2571744"/>
            <a:ext cx="500066" cy="704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4"/>
          </p:cNvCxnSpPr>
          <p:nvPr/>
        </p:nvCxnSpPr>
        <p:spPr>
          <a:xfrm flipH="1">
            <a:off x="2750331" y="3143248"/>
            <a:ext cx="1607355" cy="5737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4"/>
            <a:endCxn id="8" idx="0"/>
          </p:cNvCxnSpPr>
          <p:nvPr/>
        </p:nvCxnSpPr>
        <p:spPr>
          <a:xfrm flipH="1">
            <a:off x="2750331" y="3143248"/>
            <a:ext cx="1607355" cy="19569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6"/>
            <a:endCxn id="6" idx="0"/>
          </p:cNvCxnSpPr>
          <p:nvPr/>
        </p:nvCxnSpPr>
        <p:spPr>
          <a:xfrm>
            <a:off x="5429256" y="2571744"/>
            <a:ext cx="1630986" cy="1660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357686" y="1802691"/>
            <a:ext cx="1078529" cy="1505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21" y="3952220"/>
            <a:ext cx="3960000" cy="289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Амины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3167" y="3663724"/>
            <a:ext cx="5580000" cy="233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628800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Амины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органические производные аммиака , в молекуле которого один, два или три атома водорода замещены на углеводородные радикалы: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RNH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аминогруппой.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94928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Представитель: метиламин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изучения аминов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Первооткрывателями аминов считаются  Ш.А.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юрц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В.Гофман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(середина 19 века). Ученые получили первичные, вторичные и третичные амины.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508661"/>
            <a:ext cx="2701636" cy="342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2275724"/>
            <a:ext cx="3240000" cy="37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604401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Вильгельм Гофман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(1818 – 1892)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70904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Шарль Адольф </a:t>
            </a:r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Вюрц</a:t>
            </a: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(1817 – 1884)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151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изучения аминов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7" y="1374514"/>
            <a:ext cx="3600000" cy="458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49279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 Зинин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( 1812 – 1880)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374514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Русский химик – органик. Открыл метод получения ароматических аминов восстановлением ароматических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нитросоединений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(реакция Зинина). Синтезировал анилин, заложил основы анилинокрасочной промышленности.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молекулы амина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6" y="1243398"/>
            <a:ext cx="4896000" cy="27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2040" y="1272386"/>
                <a:ext cx="421196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Атом азота в аминах находится в состоянии  </a:t>
                </a:r>
                <a:r>
                  <a:rPr lang="en-US" sz="24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sp²</a:t>
                </a:r>
                <a:r>
                  <a:rPr lang="ru-RU" sz="24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гибридизации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</a:t>
                </a:r>
                <a:r>
                  <a:rPr lang="ru-RU" sz="24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тетраэдрическую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ориентацию </a:t>
                </a:r>
                <a:r>
                  <a:rPr lang="ru-RU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орбиталей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пространстве.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Три гибридных </a:t>
                </a:r>
                <a:r>
                  <a:rPr lang="ru-RU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орбиталей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участвуют в </a:t>
                </a:r>
                <a:r>
                  <a:rPr lang="ru-RU" sz="24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образовании связей </a:t>
                </a:r>
                <a:r>
                  <a:rPr lang="en-US" sz="24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– C </a:t>
                </a:r>
                <a:r>
                  <a:rPr lang="ru-RU" sz="24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</a:t>
                </a:r>
                <a:r>
                  <a:rPr lang="en-US" sz="24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– H</a:t>
                </a:r>
                <a:endParaRPr lang="ru-RU" sz="24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четвертой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ᶟ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ru-RU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орбитали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находятся </a:t>
                </a:r>
                <a:r>
                  <a:rPr lang="ru-RU" sz="24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два неспаренных электрона</a:t>
                </a:r>
                <a:r>
                  <a:rPr lang="ru-RU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способных к образованию химической связи по </a:t>
                </a:r>
                <a:r>
                  <a:rPr lang="ru-RU" sz="24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донорно-акцепторному механизму</a:t>
                </a:r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272386"/>
                <a:ext cx="4211960" cy="5632311"/>
              </a:xfrm>
              <a:prstGeom prst="rect">
                <a:avLst/>
              </a:prstGeom>
              <a:blipFill>
                <a:blip r:embed="rId3"/>
                <a:stretch>
                  <a:fillRect l="-1881" t="-866" r="-2315" b="-2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9512" y="4293096"/>
            <a:ext cx="47525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неподелённой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пары электронов, способной к присоединению катиона водорода ( как у аммиака), обусловливает свойства аминов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органических оснований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аминов – метиламин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520" y="4289346"/>
            <a:ext cx="3240000" cy="22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6135" y="5496760"/>
            <a:ext cx="5400000" cy="7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520" y="1761340"/>
            <a:ext cx="3384000" cy="219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3509589"/>
            <a:ext cx="374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Структурная формула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85646"/>
            <a:ext cx="372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форма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1747530"/>
            <a:ext cx="4320000" cy="281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6135" y="4725144"/>
            <a:ext cx="525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строение  и  взаимное влияние атомов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3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аминов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1772816"/>
            <a:ext cx="2952328" cy="936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122565"/>
            <a:ext cx="2592288" cy="1026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140968"/>
            <a:ext cx="2376264" cy="1665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00193" y="3140968"/>
            <a:ext cx="2517900" cy="1646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91880" y="19888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Амины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1409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– 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122565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NH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09238" y="3906694"/>
            <a:ext cx="250972" cy="130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680012" y="4071015"/>
            <a:ext cx="18019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00193" y="3140968"/>
            <a:ext cx="25179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Третичные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N        R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R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660232" y="378904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668344" y="378904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452320" y="3919580"/>
            <a:ext cx="0" cy="36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2055"/>
          <p:cNvSpPr txBox="1"/>
          <p:nvPr/>
        </p:nvSpPr>
        <p:spPr>
          <a:xfrm>
            <a:off x="0" y="530120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NH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(CH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NH                    (CH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вещества, используя правила названия органических соединений.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8" name="Прямая со стрелкой 2057"/>
          <p:cNvCxnSpPr>
            <a:stCxn id="3" idx="2"/>
            <a:endCxn id="4" idx="0"/>
          </p:cNvCxnSpPr>
          <p:nvPr/>
        </p:nvCxnSpPr>
        <p:spPr>
          <a:xfrm flipH="1">
            <a:off x="1547664" y="2240868"/>
            <a:ext cx="1656184" cy="8816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>
            <a:stCxn id="3" idx="4"/>
            <a:endCxn id="9" idx="0"/>
          </p:cNvCxnSpPr>
          <p:nvPr/>
        </p:nvCxnSpPr>
        <p:spPr>
          <a:xfrm flipH="1">
            <a:off x="4535996" y="2708920"/>
            <a:ext cx="144016" cy="4136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 стрелкой 2061"/>
          <p:cNvCxnSpPr>
            <a:stCxn id="3" idx="6"/>
            <a:endCxn id="6" idx="0"/>
          </p:cNvCxnSpPr>
          <p:nvPr/>
        </p:nvCxnSpPr>
        <p:spPr>
          <a:xfrm>
            <a:off x="6156176" y="2240868"/>
            <a:ext cx="1402967" cy="900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Изомерия аминов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аминогруппы: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 – 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1-аминопропан                 2 –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аминопропан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Изомерия углеводородного скелета: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 – 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аминобутан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 –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–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метилпропан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Межклассовая изомерия      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5976" y="20608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24128" y="3861048"/>
            <a:ext cx="0" cy="526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19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1053</Words>
  <Application>Microsoft Office PowerPoint</Application>
  <PresentationFormat>Экран (4:3)</PresentationFormat>
  <Paragraphs>176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Wingdings</vt:lpstr>
      <vt:lpstr>Тема Office</vt:lpstr>
      <vt:lpstr>Лекция 16 Амины жирного и ароматического ряда</vt:lpstr>
      <vt:lpstr>Разнообразие азотсодержащих органических веществ</vt:lpstr>
      <vt:lpstr>Амины</vt:lpstr>
      <vt:lpstr>История изучения аминов</vt:lpstr>
      <vt:lpstr>История изучения аминов</vt:lpstr>
      <vt:lpstr>Строение молекулы амина</vt:lpstr>
      <vt:lpstr>Представитель аминов – метиламин</vt:lpstr>
      <vt:lpstr>Классификация аминов</vt:lpstr>
      <vt:lpstr>Изомерия аминов</vt:lpstr>
      <vt:lpstr>Получение аминов</vt:lpstr>
      <vt:lpstr>Презентация PowerPoint</vt:lpstr>
      <vt:lpstr>Презентация PowerPoint</vt:lpstr>
      <vt:lpstr>Получение аминов</vt:lpstr>
      <vt:lpstr>Физические свойства</vt:lpstr>
      <vt:lpstr>Химические свойства аминов</vt:lpstr>
      <vt:lpstr>Химические свойства аминов</vt:lpstr>
      <vt:lpstr>Презентация PowerPoint</vt:lpstr>
      <vt:lpstr>Презентация PowerPoint</vt:lpstr>
      <vt:lpstr>Представитель аминов ароматических – анилин</vt:lpstr>
      <vt:lpstr>Качественные реакции на анилин</vt:lpstr>
      <vt:lpstr>Презентация PowerPoint</vt:lpstr>
      <vt:lpstr>Представитель ароматических аминов – анилин</vt:lpstr>
      <vt:lpstr>Главные тезисы</vt:lpstr>
      <vt:lpstr>Применение аминов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Преподавательская Химия</cp:lastModifiedBy>
  <cp:revision>78</cp:revision>
  <dcterms:created xsi:type="dcterms:W3CDTF">2015-03-18T10:55:57Z</dcterms:created>
  <dcterms:modified xsi:type="dcterms:W3CDTF">2019-05-20T07:56:27Z</dcterms:modified>
</cp:coreProperties>
</file>