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0"/>
  </p:notesMasterIdLst>
  <p:sldIdLst>
    <p:sldId id="263" r:id="rId2"/>
    <p:sldId id="264" r:id="rId3"/>
    <p:sldId id="265" r:id="rId4"/>
    <p:sldId id="271" r:id="rId5"/>
    <p:sldId id="266" r:id="rId6"/>
    <p:sldId id="269" r:id="rId7"/>
    <p:sldId id="268" r:id="rId8"/>
    <p:sldId id="27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207AE5-26EB-4489-9481-3231457116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48F6132-7AD8-47F9-AA7C-2508E949B503}">
      <dgm:prSet/>
      <dgm:spPr/>
      <dgm:t>
        <a:bodyPr/>
        <a:lstStyle/>
        <a:p>
          <a:pPr rtl="0"/>
          <a:r>
            <a:rPr lang="ru-RU" smtClean="0"/>
            <a:t>медиаобразование возникает как педагогическая необходимость там, где есть свобода восприятия и интерпретации информации (т.е. в мире свободных СМИ);</a:t>
          </a:r>
          <a:endParaRPr lang="ru-RU"/>
        </a:p>
      </dgm:t>
    </dgm:pt>
    <dgm:pt modelId="{FDD2623A-9112-47C4-AA90-EA17AF251DE6}" type="parTrans" cxnId="{D9272C6D-D27D-457A-9F23-81A60DDCD23C}">
      <dgm:prSet/>
      <dgm:spPr/>
      <dgm:t>
        <a:bodyPr/>
        <a:lstStyle/>
        <a:p>
          <a:endParaRPr lang="ru-RU"/>
        </a:p>
      </dgm:t>
    </dgm:pt>
    <dgm:pt modelId="{A9B0B6AC-9C77-44C1-8940-D90F4B9E4924}" type="sibTrans" cxnId="{D9272C6D-D27D-457A-9F23-81A60DDCD23C}">
      <dgm:prSet/>
      <dgm:spPr/>
      <dgm:t>
        <a:bodyPr/>
        <a:lstStyle/>
        <a:p>
          <a:endParaRPr lang="ru-RU"/>
        </a:p>
      </dgm:t>
    </dgm:pt>
    <dgm:pt modelId="{6F06995C-8556-4856-8C02-7A9BE86900ED}">
      <dgm:prSet/>
      <dgm:spPr/>
      <dgm:t>
        <a:bodyPr/>
        <a:lstStyle/>
        <a:p>
          <a:pPr rtl="0"/>
          <a:r>
            <a:rPr lang="ru-RU" smtClean="0"/>
            <a:t>медиаобразование подразумевает смену педагогической парадигмы – педагог и ученик равноправны перед получаемой информацией, педагог не учит, но помогает постигать мир, предлагая анализировать полученную информацию на различных уровнях осмысления;</a:t>
          </a:r>
          <a:endParaRPr lang="ru-RU"/>
        </a:p>
      </dgm:t>
    </dgm:pt>
    <dgm:pt modelId="{71B345F3-D4F7-4523-84A7-B9D1C0232ECF}" type="parTrans" cxnId="{26025909-9BED-4D35-8B63-EB0DE1C9DD3A}">
      <dgm:prSet/>
      <dgm:spPr/>
      <dgm:t>
        <a:bodyPr/>
        <a:lstStyle/>
        <a:p>
          <a:endParaRPr lang="ru-RU"/>
        </a:p>
      </dgm:t>
    </dgm:pt>
    <dgm:pt modelId="{CCC98860-045F-4A69-8A72-F30D8C05B0E3}" type="sibTrans" cxnId="{26025909-9BED-4D35-8B63-EB0DE1C9DD3A}">
      <dgm:prSet/>
      <dgm:spPr/>
      <dgm:t>
        <a:bodyPr/>
        <a:lstStyle/>
        <a:p>
          <a:endParaRPr lang="ru-RU"/>
        </a:p>
      </dgm:t>
    </dgm:pt>
    <dgm:pt modelId="{0ED4A3FC-8B9A-4572-B4F4-779B384A6DFD}">
      <dgm:prSet/>
      <dgm:spPr/>
      <dgm:t>
        <a:bodyPr/>
        <a:lstStyle/>
        <a:p>
          <a:pPr rtl="0"/>
          <a:r>
            <a:rPr lang="ru-RU" smtClean="0"/>
            <a:t>медиаобразование предполагает, что у учителя должна быть сформирована высокая культура использования современных средств обучения, в т. ч. и мультимедийных ТСО, потому что только высочайшая культура предъявления информации может стать основой формирования комплекса информационных умений;</a:t>
          </a:r>
          <a:endParaRPr lang="ru-RU"/>
        </a:p>
      </dgm:t>
    </dgm:pt>
    <dgm:pt modelId="{EF01FF43-0036-49BA-BB92-78A246B1327E}" type="parTrans" cxnId="{33AF8325-148E-47D8-949F-6DC9D0C3A1FB}">
      <dgm:prSet/>
      <dgm:spPr/>
      <dgm:t>
        <a:bodyPr/>
        <a:lstStyle/>
        <a:p>
          <a:endParaRPr lang="ru-RU"/>
        </a:p>
      </dgm:t>
    </dgm:pt>
    <dgm:pt modelId="{FB8722D6-8D7B-49AB-97B6-4FCA76157FEA}" type="sibTrans" cxnId="{33AF8325-148E-47D8-949F-6DC9D0C3A1FB}">
      <dgm:prSet/>
      <dgm:spPr/>
      <dgm:t>
        <a:bodyPr/>
        <a:lstStyle/>
        <a:p>
          <a:endParaRPr lang="ru-RU"/>
        </a:p>
      </dgm:t>
    </dgm:pt>
    <dgm:pt modelId="{EA5B44A1-8F10-478F-8AF7-CCBFFD0CBE09}">
      <dgm:prSet/>
      <dgm:spPr/>
      <dgm:t>
        <a:bodyPr/>
        <a:lstStyle/>
        <a:p>
          <a:pPr rtl="0"/>
          <a:r>
            <a:rPr lang="ru-RU" smtClean="0"/>
            <a:t>ученик может опережать учителя в знании технических аспектов современных масс-медиа, что педагог также обязан уметь использовать в интересах оптимизации и повышения эффективности обучения.</a:t>
          </a:r>
          <a:endParaRPr lang="ru-RU"/>
        </a:p>
      </dgm:t>
    </dgm:pt>
    <dgm:pt modelId="{05184259-6B74-40EC-8EB2-CF3DA369331C}" type="parTrans" cxnId="{93328F20-5953-4E89-8E04-D4C35517C173}">
      <dgm:prSet/>
      <dgm:spPr/>
      <dgm:t>
        <a:bodyPr/>
        <a:lstStyle/>
        <a:p>
          <a:endParaRPr lang="ru-RU"/>
        </a:p>
      </dgm:t>
    </dgm:pt>
    <dgm:pt modelId="{55BFDE24-AD3B-4D66-A594-E55A7D06EAA2}" type="sibTrans" cxnId="{93328F20-5953-4E89-8E04-D4C35517C173}">
      <dgm:prSet/>
      <dgm:spPr/>
      <dgm:t>
        <a:bodyPr/>
        <a:lstStyle/>
        <a:p>
          <a:endParaRPr lang="ru-RU"/>
        </a:p>
      </dgm:t>
    </dgm:pt>
    <dgm:pt modelId="{CF4CB829-0617-4F5D-BC08-99EAEFB7F4D0}" type="pres">
      <dgm:prSet presAssocID="{03207AE5-26EB-4489-9481-3231457116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86F738-F422-494E-BAE3-B3C16D98A113}" type="pres">
      <dgm:prSet presAssocID="{F48F6132-7AD8-47F9-AA7C-2508E949B503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961426-B691-44E2-94F1-2991766D6A56}" type="pres">
      <dgm:prSet presAssocID="{A9B0B6AC-9C77-44C1-8940-D90F4B9E4924}" presName="spacer" presStyleCnt="0"/>
      <dgm:spPr/>
    </dgm:pt>
    <dgm:pt modelId="{D0C8633F-DE2B-4E59-8BA1-3E1BA0BC097E}" type="pres">
      <dgm:prSet presAssocID="{6F06995C-8556-4856-8C02-7A9BE86900ED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AF1523-90AB-43CF-ACD7-F84A82B9400A}" type="pres">
      <dgm:prSet presAssocID="{CCC98860-045F-4A69-8A72-F30D8C05B0E3}" presName="spacer" presStyleCnt="0"/>
      <dgm:spPr/>
    </dgm:pt>
    <dgm:pt modelId="{1C0E8769-223E-43F2-9FF3-5B63B43CA7B3}" type="pres">
      <dgm:prSet presAssocID="{0ED4A3FC-8B9A-4572-B4F4-779B384A6DFD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6C8BCF-A790-45AC-980D-7B880A1F7AA9}" type="pres">
      <dgm:prSet presAssocID="{FB8722D6-8D7B-49AB-97B6-4FCA76157FEA}" presName="spacer" presStyleCnt="0"/>
      <dgm:spPr/>
    </dgm:pt>
    <dgm:pt modelId="{11AE3BBA-A017-4C2E-8ABF-454313A082A7}" type="pres">
      <dgm:prSet presAssocID="{EA5B44A1-8F10-478F-8AF7-CCBFFD0CBE09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6025909-9BED-4D35-8B63-EB0DE1C9DD3A}" srcId="{03207AE5-26EB-4489-9481-323145711628}" destId="{6F06995C-8556-4856-8C02-7A9BE86900ED}" srcOrd="1" destOrd="0" parTransId="{71B345F3-D4F7-4523-84A7-B9D1C0232ECF}" sibTransId="{CCC98860-045F-4A69-8A72-F30D8C05B0E3}"/>
    <dgm:cxn modelId="{423CF50D-BB86-4DCC-86F0-DA8FA52B2E5D}" type="presOf" srcId="{0ED4A3FC-8B9A-4572-B4F4-779B384A6DFD}" destId="{1C0E8769-223E-43F2-9FF3-5B63B43CA7B3}" srcOrd="0" destOrd="0" presId="urn:microsoft.com/office/officeart/2005/8/layout/vList2"/>
    <dgm:cxn modelId="{7278DA68-F9B3-40AC-BE4A-5AF4652B14ED}" type="presOf" srcId="{03207AE5-26EB-4489-9481-323145711628}" destId="{CF4CB829-0617-4F5D-BC08-99EAEFB7F4D0}" srcOrd="0" destOrd="0" presId="urn:microsoft.com/office/officeart/2005/8/layout/vList2"/>
    <dgm:cxn modelId="{2A0A09F5-3B2A-4BC5-AD34-A90F4F1784B5}" type="presOf" srcId="{F48F6132-7AD8-47F9-AA7C-2508E949B503}" destId="{7A86F738-F422-494E-BAE3-B3C16D98A113}" srcOrd="0" destOrd="0" presId="urn:microsoft.com/office/officeart/2005/8/layout/vList2"/>
    <dgm:cxn modelId="{93328F20-5953-4E89-8E04-D4C35517C173}" srcId="{03207AE5-26EB-4489-9481-323145711628}" destId="{EA5B44A1-8F10-478F-8AF7-CCBFFD0CBE09}" srcOrd="3" destOrd="0" parTransId="{05184259-6B74-40EC-8EB2-CF3DA369331C}" sibTransId="{55BFDE24-AD3B-4D66-A594-E55A7D06EAA2}"/>
    <dgm:cxn modelId="{33AF8325-148E-47D8-949F-6DC9D0C3A1FB}" srcId="{03207AE5-26EB-4489-9481-323145711628}" destId="{0ED4A3FC-8B9A-4572-B4F4-779B384A6DFD}" srcOrd="2" destOrd="0" parTransId="{EF01FF43-0036-49BA-BB92-78A246B1327E}" sibTransId="{FB8722D6-8D7B-49AB-97B6-4FCA76157FEA}"/>
    <dgm:cxn modelId="{79BDC1EE-BEF5-438F-A06D-6A0CE5D2C2C1}" type="presOf" srcId="{6F06995C-8556-4856-8C02-7A9BE86900ED}" destId="{D0C8633F-DE2B-4E59-8BA1-3E1BA0BC097E}" srcOrd="0" destOrd="0" presId="urn:microsoft.com/office/officeart/2005/8/layout/vList2"/>
    <dgm:cxn modelId="{9B02D330-8D5C-49C2-A806-A1F61DD62B52}" type="presOf" srcId="{EA5B44A1-8F10-478F-8AF7-CCBFFD0CBE09}" destId="{11AE3BBA-A017-4C2E-8ABF-454313A082A7}" srcOrd="0" destOrd="0" presId="urn:microsoft.com/office/officeart/2005/8/layout/vList2"/>
    <dgm:cxn modelId="{D9272C6D-D27D-457A-9F23-81A60DDCD23C}" srcId="{03207AE5-26EB-4489-9481-323145711628}" destId="{F48F6132-7AD8-47F9-AA7C-2508E949B503}" srcOrd="0" destOrd="0" parTransId="{FDD2623A-9112-47C4-AA90-EA17AF251DE6}" sibTransId="{A9B0B6AC-9C77-44C1-8940-D90F4B9E4924}"/>
    <dgm:cxn modelId="{A3BD05F6-8AA1-4D9F-AECA-102C2C6429AC}" type="presParOf" srcId="{CF4CB829-0617-4F5D-BC08-99EAEFB7F4D0}" destId="{7A86F738-F422-494E-BAE3-B3C16D98A113}" srcOrd="0" destOrd="0" presId="urn:microsoft.com/office/officeart/2005/8/layout/vList2"/>
    <dgm:cxn modelId="{DE80B9D3-59DF-4F4C-B9C0-0CDE18E967B7}" type="presParOf" srcId="{CF4CB829-0617-4F5D-BC08-99EAEFB7F4D0}" destId="{3F961426-B691-44E2-94F1-2991766D6A56}" srcOrd="1" destOrd="0" presId="urn:microsoft.com/office/officeart/2005/8/layout/vList2"/>
    <dgm:cxn modelId="{F63484B4-9E19-452A-9C9A-664B2E45EBE5}" type="presParOf" srcId="{CF4CB829-0617-4F5D-BC08-99EAEFB7F4D0}" destId="{D0C8633F-DE2B-4E59-8BA1-3E1BA0BC097E}" srcOrd="2" destOrd="0" presId="urn:microsoft.com/office/officeart/2005/8/layout/vList2"/>
    <dgm:cxn modelId="{1D0A5442-146C-4618-AC4B-935CFF786994}" type="presParOf" srcId="{CF4CB829-0617-4F5D-BC08-99EAEFB7F4D0}" destId="{13AF1523-90AB-43CF-ACD7-F84A82B9400A}" srcOrd="3" destOrd="0" presId="urn:microsoft.com/office/officeart/2005/8/layout/vList2"/>
    <dgm:cxn modelId="{A18F034A-FC0A-45A1-A9CB-00938310DBA8}" type="presParOf" srcId="{CF4CB829-0617-4F5D-BC08-99EAEFB7F4D0}" destId="{1C0E8769-223E-43F2-9FF3-5B63B43CA7B3}" srcOrd="4" destOrd="0" presId="urn:microsoft.com/office/officeart/2005/8/layout/vList2"/>
    <dgm:cxn modelId="{A024355A-F0A1-461A-A2B0-90A4AD45FD83}" type="presParOf" srcId="{CF4CB829-0617-4F5D-BC08-99EAEFB7F4D0}" destId="{7F6C8BCF-A790-45AC-980D-7B880A1F7AA9}" srcOrd="5" destOrd="0" presId="urn:microsoft.com/office/officeart/2005/8/layout/vList2"/>
    <dgm:cxn modelId="{91F48344-97B0-4CE2-B611-CE99E9860900}" type="presParOf" srcId="{CF4CB829-0617-4F5D-BC08-99EAEFB7F4D0}" destId="{11AE3BBA-A017-4C2E-8ABF-454313A082A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A86F738-F422-494E-BAE3-B3C16D98A113}">
      <dsp:nvSpPr>
        <dsp:cNvPr id="0" name=""/>
        <dsp:cNvSpPr/>
      </dsp:nvSpPr>
      <dsp:spPr>
        <a:xfrm>
          <a:off x="0" y="327715"/>
          <a:ext cx="8496944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медиаобразование возникает как педагогическая необходимость там, где есть свобода восприятия и интерпретации информации (т.е. в мире свободных СМИ);</a:t>
          </a:r>
          <a:endParaRPr lang="ru-RU" sz="1600" kern="1200"/>
        </a:p>
      </dsp:txBody>
      <dsp:txXfrm>
        <a:off x="55344" y="383059"/>
        <a:ext cx="8386256" cy="1023042"/>
      </dsp:txXfrm>
    </dsp:sp>
    <dsp:sp modelId="{D0C8633F-DE2B-4E59-8BA1-3E1BA0BC097E}">
      <dsp:nvSpPr>
        <dsp:cNvPr id="0" name=""/>
        <dsp:cNvSpPr/>
      </dsp:nvSpPr>
      <dsp:spPr>
        <a:xfrm>
          <a:off x="0" y="1507525"/>
          <a:ext cx="8496944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медиаобразование подразумевает смену педагогической парадигмы – педагог и ученик равноправны перед получаемой информацией, педагог не учит, но помогает постигать мир, предлагая анализировать полученную информацию на различных уровнях осмысления;</a:t>
          </a:r>
          <a:endParaRPr lang="ru-RU" sz="1600" kern="1200"/>
        </a:p>
      </dsp:txBody>
      <dsp:txXfrm>
        <a:off x="55344" y="1562869"/>
        <a:ext cx="8386256" cy="1023042"/>
      </dsp:txXfrm>
    </dsp:sp>
    <dsp:sp modelId="{1C0E8769-223E-43F2-9FF3-5B63B43CA7B3}">
      <dsp:nvSpPr>
        <dsp:cNvPr id="0" name=""/>
        <dsp:cNvSpPr/>
      </dsp:nvSpPr>
      <dsp:spPr>
        <a:xfrm>
          <a:off x="0" y="2687335"/>
          <a:ext cx="8496944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медиаобразование предполагает, что у учителя должна быть сформирована высокая культура использования современных средств обучения, в т. ч. и мультимедийных ТСО, потому что только высочайшая культура предъявления информации может стать основой формирования комплекса информационных умений;</a:t>
          </a:r>
          <a:endParaRPr lang="ru-RU" sz="1600" kern="1200"/>
        </a:p>
      </dsp:txBody>
      <dsp:txXfrm>
        <a:off x="55344" y="2742679"/>
        <a:ext cx="8386256" cy="1023042"/>
      </dsp:txXfrm>
    </dsp:sp>
    <dsp:sp modelId="{11AE3BBA-A017-4C2E-8ABF-454313A082A7}">
      <dsp:nvSpPr>
        <dsp:cNvPr id="0" name=""/>
        <dsp:cNvSpPr/>
      </dsp:nvSpPr>
      <dsp:spPr>
        <a:xfrm>
          <a:off x="0" y="3867146"/>
          <a:ext cx="8496944" cy="113373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smtClean="0"/>
            <a:t>ученик может опережать учителя в знании технических аспектов современных масс-медиа, что педагог также обязан уметь использовать в интересах оптимизации и повышения эффективности обучения.</a:t>
          </a:r>
          <a:endParaRPr lang="ru-RU" sz="1600" kern="1200"/>
        </a:p>
      </dsp:txBody>
      <dsp:txXfrm>
        <a:off x="55344" y="3922490"/>
        <a:ext cx="8386256" cy="10230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699C09-8C24-4092-B2DB-C03922EAD403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9CAEF9-CC91-4A40-B5B2-DE171224F0D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77283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AEF9-CC91-4A40-B5B2-DE171224F0D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66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9CAEF9-CC91-4A40-B5B2-DE171224F0D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81966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24.09.2019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372200" y="5301208"/>
            <a:ext cx="2664296" cy="1080120"/>
          </a:xfrm>
        </p:spPr>
        <p:txBody>
          <a:bodyPr>
            <a:normAutofit/>
          </a:bodyPr>
          <a:lstStyle/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Подготовил:  Андреев К.Г.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8002891" cy="2736304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ru-RU" sz="6000" dirty="0">
                <a:effectLst/>
                <a:latin typeface="Times New Roman"/>
                <a:ea typeface="Times New Roman"/>
              </a:rPr>
              <a:t>Технология </a:t>
            </a:r>
            <a:r>
              <a:rPr lang="ru-RU" sz="6000" dirty="0" err="1">
                <a:effectLst/>
                <a:latin typeface="Times New Roman"/>
                <a:ea typeface="Times New Roman"/>
              </a:rPr>
              <a:t>медиаобразования</a:t>
            </a:r>
            <a:r>
              <a:rPr lang="ru-RU" sz="6000" dirty="0">
                <a:effectLst/>
                <a:latin typeface="Times New Roman"/>
                <a:ea typeface="Times New Roman"/>
              </a:rPr>
              <a:t>.</a:t>
            </a:r>
            <a:br>
              <a:rPr lang="ru-RU" sz="6000" dirty="0">
                <a:effectLst/>
                <a:latin typeface="Times New Roman"/>
                <a:ea typeface="Times New Roman"/>
              </a:rPr>
            </a:br>
            <a:r>
              <a:rPr lang="ru-RU" sz="1400" b="0" dirty="0" smtClean="0"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lang="ru-RU" sz="1400" b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6051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71600" y="332655"/>
            <a:ext cx="7920880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Термин «</a:t>
            </a:r>
            <a:r>
              <a:rPr lang="ru-RU" dirty="0" err="1"/>
              <a:t>медиаобразование</a:t>
            </a:r>
            <a:r>
              <a:rPr lang="ru-RU" dirty="0"/>
              <a:t>» до сих пор является областью дискуссий. Для профессионалов масс-медиа это в первую очередь профессионализация, раннее обучение профессиональному мастерству будущих журналистов, режиссеров, операторов и пр. С появлением компьютерных мультимедиа в среде непрофессионалов утвердилось мнение, что это использование информационных технологий в образовании. Учитывая, что термин родился в педагогической среде, приходится признать, что оба толкования неточны. Для педагогов </a:t>
            </a:r>
            <a:r>
              <a:rPr lang="ru-RU" dirty="0" err="1"/>
              <a:t>медиаобразование</a:t>
            </a:r>
            <a:r>
              <a:rPr lang="ru-RU" dirty="0"/>
              <a:t> – это в первую очередь использование СМИ как материала для анализа на уроках и освоение предметного содержания через создание собственных сообщений-</a:t>
            </a:r>
            <a:r>
              <a:rPr lang="ru-RU" dirty="0" err="1"/>
              <a:t>медиатекстов</a:t>
            </a:r>
            <a:r>
              <a:rPr lang="ru-RU" dirty="0"/>
              <a:t>. На первый план выходит развивающая и формирующая функции </a:t>
            </a:r>
            <a:r>
              <a:rPr lang="ru-RU" dirty="0" err="1"/>
              <a:t>медиаобразования</a:t>
            </a:r>
            <a:r>
              <a:rPr lang="ru-RU" dirty="0"/>
              <a:t>, оно есть одновременно и средство для постижения предмета, и средство для формирования информационной культуры ученика – критического мышления, умений работать с информацией. Технологии </a:t>
            </a:r>
            <a:r>
              <a:rPr lang="ru-RU" dirty="0" err="1"/>
              <a:t>медиаобразования</a:t>
            </a:r>
            <a:r>
              <a:rPr lang="ru-RU" dirty="0"/>
              <a:t>, с одной стороны, являются прикладными, с другой стороны – помогают объединить изучение предметов и отдельных учебных курсов в единый процесс образования, поскольку основная задача </a:t>
            </a:r>
            <a:r>
              <a:rPr lang="ru-RU" dirty="0" err="1"/>
              <a:t>медиаобразования</a:t>
            </a:r>
            <a:r>
              <a:rPr lang="ru-RU" dirty="0"/>
              <a:t> – формирование общих информационных умений, культуры работы с информацией, этики и эстетики общения в мире массовых коммуникаций.</a:t>
            </a:r>
          </a:p>
        </p:txBody>
      </p:sp>
    </p:spTree>
    <p:extLst>
      <p:ext uri="{BB962C8B-B14F-4D97-AF65-F5344CB8AC3E}">
        <p14:creationId xmlns:p14="http://schemas.microsoft.com/office/powerpoint/2010/main" val="22270061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404664"/>
            <a:ext cx="8305800" cy="1656184"/>
          </a:xfrm>
        </p:spPr>
        <p:txBody>
          <a:bodyPr/>
          <a:lstStyle/>
          <a:p>
            <a:pPr lvl="0">
              <a:spcBef>
                <a:spcPts val="600"/>
              </a:spcBef>
            </a:pPr>
            <a:r>
              <a:rPr lang="ru-RU" sz="3200" spc="100" dirty="0">
                <a:ln>
                  <a:noFill/>
                </a:ln>
                <a:solidFill>
                  <a:srgbClr val="FEFAC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Специфика </a:t>
            </a:r>
            <a:r>
              <a:rPr lang="ru-RU" sz="3200" spc="100" dirty="0" err="1">
                <a:ln>
                  <a:noFill/>
                </a:ln>
                <a:solidFill>
                  <a:srgbClr val="FEFAC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медиаобразования</a:t>
            </a:r>
            <a:r>
              <a:rPr lang="ru-RU" sz="3200" spc="100" dirty="0">
                <a:ln>
                  <a:noFill/>
                </a:ln>
                <a:solidFill>
                  <a:srgbClr val="FEFAC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 с точки зрения педагогики состоит в следующем:</a:t>
            </a:r>
            <a:br>
              <a:rPr lang="ru-RU" sz="3200" spc="100" dirty="0">
                <a:ln>
                  <a:noFill/>
                </a:ln>
                <a:solidFill>
                  <a:srgbClr val="FEFAC9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99124485"/>
              </p:ext>
            </p:extLst>
          </p:nvPr>
        </p:nvGraphicFramePr>
        <p:xfrm>
          <a:off x="467544" y="1412776"/>
          <a:ext cx="8496944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6544785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02" r="12349"/>
          <a:stretch/>
        </p:blipFill>
        <p:spPr bwMode="auto">
          <a:xfrm>
            <a:off x="539552" y="620688"/>
            <a:ext cx="8082951" cy="58254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47271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2439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244408" cy="6183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65701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6"/>
            <a:ext cx="8280920" cy="6210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788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476672"/>
            <a:ext cx="6912768" cy="627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122413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СПАСИБО             ЗА       ВНИМАНИЕ</a:t>
            </a:r>
            <a:endParaRPr lang="ru-RU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266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61</TotalTime>
  <Words>323</Words>
  <Application>Microsoft Office PowerPoint</Application>
  <PresentationFormat>Экран (4:3)</PresentationFormat>
  <Paragraphs>13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3" baseType="lpstr">
      <vt:lpstr>Calibri</vt:lpstr>
      <vt:lpstr>Constantia</vt:lpstr>
      <vt:lpstr>Times New Roman</vt:lpstr>
      <vt:lpstr>Wingdings 2</vt:lpstr>
      <vt:lpstr>Бумажная</vt:lpstr>
      <vt:lpstr>Технология медиаобразования.  </vt:lpstr>
      <vt:lpstr>Презентация PowerPoint</vt:lpstr>
      <vt:lpstr>Специфика медиаобразования с точки зрения педагогики состоит в следующем: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Константин Геннадьевич Андреев</dc:creator>
  <cp:lastModifiedBy>Константин Геннадьевич Андреев</cp:lastModifiedBy>
  <cp:revision>9</cp:revision>
  <dcterms:created xsi:type="dcterms:W3CDTF">2019-01-29T11:53:07Z</dcterms:created>
  <dcterms:modified xsi:type="dcterms:W3CDTF">2019-09-24T08:46:35Z</dcterms:modified>
</cp:coreProperties>
</file>