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0" r:id="rId5"/>
    <p:sldId id="262" r:id="rId6"/>
    <p:sldId id="263" r:id="rId7"/>
    <p:sldId id="289" r:id="rId8"/>
    <p:sldId id="264" r:id="rId9"/>
    <p:sldId id="269" r:id="rId10"/>
    <p:sldId id="282" r:id="rId11"/>
    <p:sldId id="284" r:id="rId12"/>
    <p:sldId id="285" r:id="rId13"/>
    <p:sldId id="286" r:id="rId14"/>
    <p:sldId id="287" r:id="rId15"/>
    <p:sldId id="288" r:id="rId16"/>
    <p:sldId id="267" r:id="rId17"/>
    <p:sldId id="279" r:id="rId18"/>
    <p:sldId id="271" r:id="rId19"/>
    <p:sldId id="268" r:id="rId20"/>
    <p:sldId id="270" r:id="rId21"/>
    <p:sldId id="274" r:id="rId22"/>
    <p:sldId id="275" r:id="rId23"/>
    <p:sldId id="283"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Да</c:v>
                </c:pt>
              </c:strCache>
            </c:strRef>
          </c:tx>
          <c:invertIfNegative val="0"/>
          <c:cat>
            <c:numRef>
              <c:f>Лист1!$A$2:$A$7</c:f>
              <c:numCache>
                <c:formatCode>General</c:formatCode>
                <c:ptCount val="6"/>
                <c:pt idx="0">
                  <c:v>1</c:v>
                </c:pt>
                <c:pt idx="1">
                  <c:v>2</c:v>
                </c:pt>
                <c:pt idx="2">
                  <c:v>3</c:v>
                </c:pt>
                <c:pt idx="3">
                  <c:v>4</c:v>
                </c:pt>
                <c:pt idx="4">
                  <c:v>5</c:v>
                </c:pt>
              </c:numCache>
            </c:numRef>
          </c:cat>
          <c:val>
            <c:numRef>
              <c:f>Лист1!$B$2:$B$7</c:f>
              <c:numCache>
                <c:formatCode>General</c:formatCode>
                <c:ptCount val="6"/>
                <c:pt idx="0">
                  <c:v>2</c:v>
                </c:pt>
                <c:pt idx="1">
                  <c:v>0</c:v>
                </c:pt>
                <c:pt idx="2">
                  <c:v>0</c:v>
                </c:pt>
                <c:pt idx="3">
                  <c:v>0</c:v>
                </c:pt>
                <c:pt idx="4">
                  <c:v>5</c:v>
                </c:pt>
              </c:numCache>
            </c:numRef>
          </c:val>
        </c:ser>
        <c:ser>
          <c:idx val="1"/>
          <c:order val="1"/>
          <c:tx>
            <c:strRef>
              <c:f>Лист1!$C$1</c:f>
              <c:strCache>
                <c:ptCount val="1"/>
                <c:pt idx="0">
                  <c:v>Нет</c:v>
                </c:pt>
              </c:strCache>
            </c:strRef>
          </c:tx>
          <c:invertIfNegative val="0"/>
          <c:cat>
            <c:numRef>
              <c:f>Лист1!$A$2:$A$7</c:f>
              <c:numCache>
                <c:formatCode>General</c:formatCode>
                <c:ptCount val="6"/>
                <c:pt idx="0">
                  <c:v>1</c:v>
                </c:pt>
                <c:pt idx="1">
                  <c:v>2</c:v>
                </c:pt>
                <c:pt idx="2">
                  <c:v>3</c:v>
                </c:pt>
                <c:pt idx="3">
                  <c:v>4</c:v>
                </c:pt>
                <c:pt idx="4">
                  <c:v>5</c:v>
                </c:pt>
              </c:numCache>
            </c:numRef>
          </c:cat>
          <c:val>
            <c:numRef>
              <c:f>Лист1!$C$2:$C$7</c:f>
              <c:numCache>
                <c:formatCode>General</c:formatCode>
                <c:ptCount val="6"/>
                <c:pt idx="0">
                  <c:v>3</c:v>
                </c:pt>
                <c:pt idx="1">
                  <c:v>5</c:v>
                </c:pt>
                <c:pt idx="2">
                  <c:v>1</c:v>
                </c:pt>
                <c:pt idx="3">
                  <c:v>5</c:v>
                </c:pt>
                <c:pt idx="4">
                  <c:v>0</c:v>
                </c:pt>
              </c:numCache>
            </c:numRef>
          </c:val>
        </c:ser>
        <c:dLbls>
          <c:showLegendKey val="0"/>
          <c:showVal val="1"/>
          <c:showCatName val="0"/>
          <c:showSerName val="0"/>
          <c:showPercent val="0"/>
          <c:showBubbleSize val="0"/>
        </c:dLbls>
        <c:gapWidth val="150"/>
        <c:shape val="cylinder"/>
        <c:axId val="26986368"/>
        <c:axId val="26987904"/>
        <c:axId val="0"/>
      </c:bar3DChart>
      <c:catAx>
        <c:axId val="26986368"/>
        <c:scaling>
          <c:orientation val="minMax"/>
        </c:scaling>
        <c:delete val="0"/>
        <c:axPos val="b"/>
        <c:numFmt formatCode="General" sourceLinked="1"/>
        <c:majorTickMark val="none"/>
        <c:minorTickMark val="none"/>
        <c:tickLblPos val="nextTo"/>
        <c:crossAx val="26987904"/>
        <c:crosses val="autoZero"/>
        <c:auto val="1"/>
        <c:lblAlgn val="ctr"/>
        <c:lblOffset val="100"/>
        <c:noMultiLvlLbl val="0"/>
      </c:catAx>
      <c:valAx>
        <c:axId val="26987904"/>
        <c:scaling>
          <c:orientation val="minMax"/>
        </c:scaling>
        <c:delete val="1"/>
        <c:axPos val="l"/>
        <c:numFmt formatCode="General" sourceLinked="1"/>
        <c:majorTickMark val="none"/>
        <c:minorTickMark val="none"/>
        <c:tickLblPos val="none"/>
        <c:crossAx val="26986368"/>
        <c:crosses val="autoZero"/>
        <c:crossBetween val="between"/>
      </c:valAx>
    </c:plotArea>
    <c:legend>
      <c:legendPos val="t"/>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3862158647617"/>
          <c:y val="0.24352331606217639"/>
          <c:w val="0.51365409622886971"/>
          <c:h val="0.68221070811744333"/>
        </c:manualLayout>
      </c:layout>
      <c:pieChart>
        <c:varyColors val="1"/>
        <c:ser>
          <c:idx val="0"/>
          <c:order val="0"/>
          <c:tx>
            <c:strRef>
              <c:f>Sheet1!$A$2</c:f>
              <c:strCache>
                <c:ptCount val="1"/>
              </c:strCache>
            </c:strRef>
          </c:tx>
          <c:spPr>
            <a:solidFill>
              <a:schemeClr val="accent1"/>
            </a:solidFill>
            <a:ln w="10846">
              <a:solidFill>
                <a:schemeClr val="tx1"/>
              </a:solidFill>
              <a:prstDash val="solid"/>
            </a:ln>
          </c:spPr>
          <c:dPt>
            <c:idx val="1"/>
            <c:bubble3D val="0"/>
            <c:spPr>
              <a:solidFill>
                <a:schemeClr val="accent2"/>
              </a:solidFill>
              <a:ln w="10846">
                <a:solidFill>
                  <a:schemeClr val="tx1"/>
                </a:solidFill>
                <a:prstDash val="solid"/>
              </a:ln>
            </c:spPr>
          </c:dPt>
          <c:dPt>
            <c:idx val="2"/>
            <c:bubble3D val="0"/>
            <c:spPr>
              <a:solidFill>
                <a:schemeClr val="hlink"/>
              </a:solidFill>
              <a:ln w="10846">
                <a:solidFill>
                  <a:schemeClr val="tx1"/>
                </a:solidFill>
                <a:prstDash val="solid"/>
              </a:ln>
            </c:spPr>
          </c:dPt>
          <c:dPt>
            <c:idx val="3"/>
            <c:bubble3D val="0"/>
            <c:spPr>
              <a:solidFill>
                <a:schemeClr val="folHlink"/>
              </a:solidFill>
              <a:ln w="10846">
                <a:solidFill>
                  <a:schemeClr val="tx1"/>
                </a:solidFill>
                <a:prstDash val="solid"/>
              </a:ln>
            </c:spPr>
          </c:dPt>
          <c:dPt>
            <c:idx val="4"/>
            <c:bubble3D val="0"/>
            <c:spPr>
              <a:solidFill>
                <a:schemeClr val="bg2"/>
              </a:solidFill>
              <a:ln w="10846">
                <a:solidFill>
                  <a:schemeClr val="tx1"/>
                </a:solidFill>
                <a:prstDash val="solid"/>
              </a:ln>
            </c:spPr>
          </c:dPt>
          <c:dLbls>
            <c:dLbl>
              <c:idx val="0"/>
              <c:delete val="1"/>
            </c:dLbl>
            <c:dLbl>
              <c:idx val="1"/>
              <c:delete val="1"/>
            </c:dLbl>
            <c:numFmt formatCode="0%" sourceLinked="0"/>
            <c:spPr>
              <a:noFill/>
              <a:ln w="21691">
                <a:noFill/>
              </a:ln>
            </c:spPr>
            <c:txPr>
              <a:bodyPr/>
              <a:lstStyle/>
              <a:p>
                <a:pPr>
                  <a:defRPr sz="2242" b="1" i="0" u="none" strike="noStrike" baseline="0">
                    <a:solidFill>
                      <a:schemeClr val="tx1"/>
                    </a:solidFill>
                    <a:latin typeface="Verdana"/>
                    <a:ea typeface="Verdana"/>
                    <a:cs typeface="Verdana"/>
                  </a:defRPr>
                </a:pPr>
                <a:endParaRPr lang="ru-RU"/>
              </a:p>
            </c:txPr>
            <c:showLegendKey val="0"/>
            <c:showVal val="0"/>
            <c:showCatName val="0"/>
            <c:showSerName val="0"/>
            <c:showPercent val="1"/>
            <c:showBubbleSize val="0"/>
            <c:showLeaderLines val="1"/>
          </c:dLbls>
          <c:cat>
            <c:strRef>
              <c:f>Sheet1!$B$1:$F$1</c:f>
              <c:strCache>
                <c:ptCount val="5"/>
                <c:pt idx="2">
                  <c:v>древнегреческие</c:v>
                </c:pt>
                <c:pt idx="3">
                  <c:v>греческие</c:v>
                </c:pt>
                <c:pt idx="4">
                  <c:v>латинские</c:v>
                </c:pt>
              </c:strCache>
            </c:strRef>
          </c:cat>
          <c:val>
            <c:numRef>
              <c:f>Sheet1!$B$2:$F$2</c:f>
              <c:numCache>
                <c:formatCode>General</c:formatCode>
                <c:ptCount val="5"/>
                <c:pt idx="2">
                  <c:v>1</c:v>
                </c:pt>
                <c:pt idx="3">
                  <c:v>3</c:v>
                </c:pt>
                <c:pt idx="4">
                  <c:v>2</c:v>
                </c:pt>
              </c:numCache>
            </c:numRef>
          </c:val>
        </c:ser>
        <c:ser>
          <c:idx val="1"/>
          <c:order val="1"/>
          <c:tx>
            <c:strRef>
              <c:f>Sheet1!$A$3</c:f>
              <c:strCache>
                <c:ptCount val="1"/>
              </c:strCache>
            </c:strRef>
          </c:tx>
          <c:spPr>
            <a:solidFill>
              <a:schemeClr val="accent2"/>
            </a:solidFill>
            <a:ln w="10846">
              <a:solidFill>
                <a:schemeClr val="tx1"/>
              </a:solidFill>
              <a:prstDash val="solid"/>
            </a:ln>
          </c:spPr>
          <c:dPt>
            <c:idx val="0"/>
            <c:bubble3D val="0"/>
            <c:spPr>
              <a:solidFill>
                <a:schemeClr val="accent1"/>
              </a:solidFill>
              <a:ln w="10846">
                <a:solidFill>
                  <a:schemeClr val="tx1"/>
                </a:solidFill>
                <a:prstDash val="solid"/>
              </a:ln>
            </c:spPr>
          </c:dPt>
          <c:dPt>
            <c:idx val="2"/>
            <c:bubble3D val="0"/>
            <c:spPr>
              <a:solidFill>
                <a:schemeClr val="hlink"/>
              </a:solidFill>
              <a:ln w="10846">
                <a:solidFill>
                  <a:schemeClr val="tx1"/>
                </a:solidFill>
                <a:prstDash val="solid"/>
              </a:ln>
            </c:spPr>
          </c:dPt>
          <c:dPt>
            <c:idx val="3"/>
            <c:bubble3D val="0"/>
            <c:spPr>
              <a:solidFill>
                <a:schemeClr val="folHlink"/>
              </a:solidFill>
              <a:ln w="10846">
                <a:solidFill>
                  <a:schemeClr val="tx1"/>
                </a:solidFill>
                <a:prstDash val="solid"/>
              </a:ln>
            </c:spPr>
          </c:dPt>
          <c:dPt>
            <c:idx val="4"/>
            <c:bubble3D val="0"/>
            <c:spPr>
              <a:solidFill>
                <a:schemeClr val="bg2"/>
              </a:solidFill>
              <a:ln w="10846">
                <a:solidFill>
                  <a:schemeClr val="tx1"/>
                </a:solidFill>
                <a:prstDash val="solid"/>
              </a:ln>
            </c:spPr>
          </c:dPt>
          <c:cat>
            <c:strRef>
              <c:f>Sheet1!$B$1:$F$1</c:f>
              <c:strCache>
                <c:ptCount val="5"/>
                <c:pt idx="2">
                  <c:v>древнегреческие</c:v>
                </c:pt>
                <c:pt idx="3">
                  <c:v>греческие</c:v>
                </c:pt>
                <c:pt idx="4">
                  <c:v>латинские</c:v>
                </c:pt>
              </c:strCache>
            </c:strRef>
          </c:cat>
          <c:val>
            <c:numRef>
              <c:f>Sheet1!$B$3:$F$3</c:f>
              <c:numCache>
                <c:formatCode>General</c:formatCode>
                <c:ptCount val="5"/>
              </c:numCache>
            </c:numRef>
          </c:val>
        </c:ser>
        <c:ser>
          <c:idx val="2"/>
          <c:order val="2"/>
          <c:tx>
            <c:strRef>
              <c:f>Sheet1!$A$4</c:f>
              <c:strCache>
                <c:ptCount val="1"/>
              </c:strCache>
            </c:strRef>
          </c:tx>
          <c:spPr>
            <a:solidFill>
              <a:schemeClr val="hlink"/>
            </a:solidFill>
            <a:ln w="10846">
              <a:solidFill>
                <a:schemeClr val="tx1"/>
              </a:solidFill>
              <a:prstDash val="solid"/>
            </a:ln>
          </c:spPr>
          <c:dPt>
            <c:idx val="0"/>
            <c:bubble3D val="0"/>
            <c:spPr>
              <a:solidFill>
                <a:schemeClr val="accent1"/>
              </a:solidFill>
              <a:ln w="10846">
                <a:solidFill>
                  <a:schemeClr val="tx1"/>
                </a:solidFill>
                <a:prstDash val="solid"/>
              </a:ln>
            </c:spPr>
          </c:dPt>
          <c:dPt>
            <c:idx val="1"/>
            <c:bubble3D val="0"/>
            <c:spPr>
              <a:solidFill>
                <a:schemeClr val="accent2"/>
              </a:solidFill>
              <a:ln w="10846">
                <a:solidFill>
                  <a:schemeClr val="tx1"/>
                </a:solidFill>
                <a:prstDash val="solid"/>
              </a:ln>
            </c:spPr>
          </c:dPt>
          <c:dPt>
            <c:idx val="3"/>
            <c:bubble3D val="0"/>
            <c:spPr>
              <a:solidFill>
                <a:schemeClr val="folHlink"/>
              </a:solidFill>
              <a:ln w="10846">
                <a:solidFill>
                  <a:schemeClr val="tx1"/>
                </a:solidFill>
                <a:prstDash val="solid"/>
              </a:ln>
            </c:spPr>
          </c:dPt>
          <c:dPt>
            <c:idx val="4"/>
            <c:bubble3D val="0"/>
            <c:spPr>
              <a:solidFill>
                <a:schemeClr val="bg2"/>
              </a:solidFill>
              <a:ln w="10846">
                <a:solidFill>
                  <a:schemeClr val="tx1"/>
                </a:solidFill>
                <a:prstDash val="solid"/>
              </a:ln>
            </c:spPr>
          </c:dPt>
          <c:cat>
            <c:strRef>
              <c:f>Sheet1!$B$1:$F$1</c:f>
              <c:strCache>
                <c:ptCount val="5"/>
                <c:pt idx="2">
                  <c:v>древнегреческие</c:v>
                </c:pt>
                <c:pt idx="3">
                  <c:v>греческие</c:v>
                </c:pt>
                <c:pt idx="4">
                  <c:v>латинские</c:v>
                </c:pt>
              </c:strCache>
            </c:strRef>
          </c:cat>
          <c:val>
            <c:numRef>
              <c:f>Sheet1!$B$4:$F$4</c:f>
              <c:numCache>
                <c:formatCode>General</c:formatCode>
                <c:ptCount val="5"/>
              </c:numCache>
            </c:numRef>
          </c:val>
        </c:ser>
        <c:dLbls>
          <c:showLegendKey val="0"/>
          <c:showVal val="0"/>
          <c:showCatName val="0"/>
          <c:showSerName val="0"/>
          <c:showPercent val="0"/>
          <c:showBubbleSize val="0"/>
          <c:showLeaderLines val="1"/>
        </c:dLbls>
        <c:firstSliceAng val="0"/>
      </c:pieChart>
      <c:spPr>
        <a:noFill/>
        <a:ln w="10846">
          <a:solidFill>
            <a:schemeClr val="tx1"/>
          </a:solidFill>
          <a:prstDash val="solid"/>
        </a:ln>
      </c:spPr>
    </c:plotArea>
    <c:legend>
      <c:legendPos val="r"/>
      <c:legendEntry>
        <c:idx val="0"/>
        <c:delete val="1"/>
      </c:legendEntry>
      <c:legendEntry>
        <c:idx val="1"/>
        <c:delete val="1"/>
      </c:legendEntry>
      <c:layout>
        <c:manualLayout>
          <c:xMode val="edge"/>
          <c:yMode val="edge"/>
          <c:x val="0.73719678624693297"/>
          <c:y val="0.40130483689538832"/>
          <c:w val="0.23046570553426263"/>
          <c:h val="0.39765517461976058"/>
        </c:manualLayout>
      </c:layout>
      <c:overlay val="0"/>
      <c:spPr>
        <a:noFill/>
        <a:ln w="2711">
          <a:solidFill>
            <a:schemeClr val="tx1"/>
          </a:solidFill>
          <a:prstDash val="solid"/>
        </a:ln>
      </c:spPr>
      <c:txPr>
        <a:bodyPr/>
        <a:lstStyle/>
        <a:p>
          <a:pPr>
            <a:defRPr sz="1097" b="0" i="0" u="none" strike="noStrike" baseline="0">
              <a:solidFill>
                <a:schemeClr val="tx1"/>
              </a:solidFill>
              <a:latin typeface="Verdana"/>
              <a:ea typeface="Verdana"/>
              <a:cs typeface="Verdana"/>
            </a:defRPr>
          </a:pPr>
          <a:endParaRPr lang="ru-RU"/>
        </a:p>
      </c:txPr>
    </c:legend>
    <c:plotVisOnly val="1"/>
    <c:dispBlanksAs val="zero"/>
    <c:showDLblsOverMax val="0"/>
  </c:chart>
  <c:spPr>
    <a:noFill/>
    <a:ln>
      <a:noFill/>
    </a:ln>
  </c:spPr>
  <c:txPr>
    <a:bodyPr/>
    <a:lstStyle/>
    <a:p>
      <a:pPr>
        <a:defRPr sz="1879" b="1" i="0" u="none" strike="noStrike" baseline="0">
          <a:solidFill>
            <a:schemeClr val="tx1"/>
          </a:solidFill>
          <a:latin typeface="Verdana"/>
          <a:ea typeface="Verdana"/>
          <a:cs typeface="Verdana"/>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3A50B-33D9-45D1-8314-1B97FF001583}" type="datetimeFigureOut">
              <a:rPr lang="ru-RU" smtClean="0"/>
              <a:pPr/>
              <a:t>09.11.2019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5A865-51F8-4B78-AE25-AC488AE392CC}" type="slidenum">
              <a:rPr lang="ru-RU" smtClean="0"/>
              <a:pPr/>
              <a:t>‹#›</a:t>
            </a:fld>
            <a:endParaRPr lang="ru-RU"/>
          </a:p>
        </p:txBody>
      </p:sp>
    </p:spTree>
    <p:extLst>
      <p:ext uri="{BB962C8B-B14F-4D97-AF65-F5344CB8AC3E}">
        <p14:creationId xmlns:p14="http://schemas.microsoft.com/office/powerpoint/2010/main" val="281470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B07D0CD-B4AB-410F-8BEB-BA7074A9D510}"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2D039B4-C6C9-4014-983E-700A81EF04D8}" type="datetimeFigureOut">
              <a:rPr lang="ru-RU"/>
              <a:pPr>
                <a:defRPr/>
              </a:pPr>
              <a:t>09.11.2019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4D528A-13F1-4C46-80B6-D667B8A30BE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BF9F7F-5352-40D1-BD8E-9BA614EAEF03}" type="datetimeFigureOut">
              <a:rPr lang="ru-RU"/>
              <a:pPr>
                <a:defRPr/>
              </a:pPr>
              <a:t>09.11.2019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1B9D75-5F4A-4397-B546-220AD97F79B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BA8855-9A38-465B-8435-939E589A421F}" type="datetimeFigureOut">
              <a:rPr lang="ru-RU"/>
              <a:pPr>
                <a:defRPr/>
              </a:pPr>
              <a:t>09.11.2019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4C72D64-D744-4C39-9201-9AD5484F536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7B773A-858B-4ACA-997D-B254E9562280}" type="datetimeFigureOut">
              <a:rPr lang="ru-RU"/>
              <a:pPr>
                <a:defRPr/>
              </a:pPr>
              <a:t>09.11.2019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01C146-BA75-4B7B-86BB-71441EB82E5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FB9DAFD-1D76-42C4-857E-A7DE42CCB818}" type="datetimeFigureOut">
              <a:rPr lang="ru-RU"/>
              <a:pPr>
                <a:defRPr/>
              </a:pPr>
              <a:t>09.11.2019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A0668C-9557-4892-BC2C-42735A645FA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69D4239-3145-4FE3-9BF4-6D02C9016048}" type="datetimeFigureOut">
              <a:rPr lang="ru-RU"/>
              <a:pPr>
                <a:defRPr/>
              </a:pPr>
              <a:t>09.11.2019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5385EA-A441-4493-BEC5-677137EACE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FA360F8-2D34-45AE-9C30-B2BC02A8A8F0}" type="datetimeFigureOut">
              <a:rPr lang="ru-RU"/>
              <a:pPr>
                <a:defRPr/>
              </a:pPr>
              <a:t>09.11.2019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A0B466D-0730-4723-A816-856EBD3CB1D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5A5BF8-CEFF-4498-9E5B-0659B1BEA140}" type="datetimeFigureOut">
              <a:rPr lang="ru-RU"/>
              <a:pPr>
                <a:defRPr/>
              </a:pPr>
              <a:t>09.11.2019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F6411B1-DBE8-4504-9E58-03DE57CD9BB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7952A29-64BE-47EC-A752-C8237B6688A4}" type="datetimeFigureOut">
              <a:rPr lang="ru-RU"/>
              <a:pPr>
                <a:defRPr/>
              </a:pPr>
              <a:t>09.11.2019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E57791E-071A-435A-9D78-115F50E04F6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70AE6D3-526A-4EA5-9047-E4221578B1B7}" type="datetimeFigureOut">
              <a:rPr lang="ru-RU"/>
              <a:pPr>
                <a:defRPr/>
              </a:pPr>
              <a:t>09.11.2019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13A9D2F-F98D-4F0F-8F02-8D6D8CF8A86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859C37D-6148-4073-A707-89C011CF4259}" type="datetimeFigureOut">
              <a:rPr lang="ru-RU"/>
              <a:pPr>
                <a:defRPr/>
              </a:pPr>
              <a:t>09.11.2019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6DF4AC6-615E-4D93-8FB4-7688C78EC8A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A9B792C-5FB1-435C-9C95-B405F1DDDF59}" type="datetimeFigureOut">
              <a:rPr lang="ru-RU"/>
              <a:pPr>
                <a:defRPr/>
              </a:pPr>
              <a:t>09.11.2019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B1530D3-511C-4B54-ADD1-26E4A84C043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1357290" y="3887801"/>
            <a:ext cx="7358063" cy="1470025"/>
          </a:xfrm>
        </p:spPr>
        <p:txBody>
          <a:bodyPr/>
          <a:lstStyle/>
          <a:p>
            <a:r>
              <a:rPr lang="ru-RU" sz="4000" b="1" i="1" dirty="0" smtClean="0"/>
              <a:t>Проект по русскому языку</a:t>
            </a:r>
            <a:br>
              <a:rPr lang="ru-RU" sz="4000" b="1" i="1" dirty="0" smtClean="0"/>
            </a:br>
            <a:r>
              <a:rPr lang="ru-RU" sz="4000" b="1" i="1" dirty="0" smtClean="0"/>
              <a:t>«Тайна имени»</a:t>
            </a:r>
          </a:p>
        </p:txBody>
      </p:sp>
      <p:sp>
        <p:nvSpPr>
          <p:cNvPr id="3" name="Подзаголовок 2"/>
          <p:cNvSpPr>
            <a:spLocks noGrp="1"/>
          </p:cNvSpPr>
          <p:nvPr>
            <p:ph type="subTitle" idx="1"/>
          </p:nvPr>
        </p:nvSpPr>
        <p:spPr>
          <a:xfrm>
            <a:off x="4283968" y="332656"/>
            <a:ext cx="4608512" cy="1440160"/>
          </a:xfrm>
        </p:spPr>
        <p:txBody>
          <a:bodyPr rtlCol="0">
            <a:normAutofit fontScale="92500"/>
          </a:bodyPr>
          <a:lstStyle/>
          <a:p>
            <a:pPr algn="r" fontAlgn="auto">
              <a:spcAft>
                <a:spcPts val="0"/>
              </a:spcAft>
              <a:defRPr/>
            </a:pPr>
            <a:r>
              <a:rPr lang="ru-RU" sz="2000" b="1" dirty="0" smtClean="0">
                <a:solidFill>
                  <a:srgbClr val="002060"/>
                </a:solidFill>
              </a:rPr>
              <a:t>Над проектом работала обучающаяся 3 класса МБОУ Тунгалинская СОШ</a:t>
            </a:r>
          </a:p>
          <a:p>
            <a:pPr algn="r" fontAlgn="auto">
              <a:spcAft>
                <a:spcPts val="0"/>
              </a:spcAft>
              <a:defRPr/>
            </a:pPr>
            <a:r>
              <a:rPr lang="ru-RU" sz="2000" b="1" dirty="0" err="1" smtClean="0">
                <a:solidFill>
                  <a:srgbClr val="002060"/>
                </a:solidFill>
              </a:rPr>
              <a:t>Рассолова</a:t>
            </a:r>
            <a:r>
              <a:rPr lang="ru-RU" sz="2000" b="1" dirty="0" smtClean="0">
                <a:solidFill>
                  <a:srgbClr val="002060"/>
                </a:solidFill>
              </a:rPr>
              <a:t> Виолетта</a:t>
            </a:r>
          </a:p>
          <a:p>
            <a:pPr algn="r" fontAlgn="auto">
              <a:spcAft>
                <a:spcPts val="0"/>
              </a:spcAft>
              <a:defRPr/>
            </a:pPr>
            <a:r>
              <a:rPr lang="ru-RU" sz="2000" b="1" dirty="0" smtClean="0">
                <a:solidFill>
                  <a:srgbClr val="002060"/>
                </a:solidFill>
              </a:rPr>
              <a:t> под руководством  </a:t>
            </a:r>
            <a:r>
              <a:rPr lang="ru-RU" sz="2000" b="1" dirty="0" err="1" smtClean="0">
                <a:solidFill>
                  <a:srgbClr val="002060"/>
                </a:solidFill>
              </a:rPr>
              <a:t>Миклашевской</a:t>
            </a:r>
            <a:r>
              <a:rPr lang="ru-RU" sz="2000" b="1" dirty="0" smtClean="0">
                <a:solidFill>
                  <a:srgbClr val="002060"/>
                </a:solidFill>
              </a:rPr>
              <a:t> М.П. </a:t>
            </a:r>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Виолетта.</a:t>
            </a:r>
            <a:endParaRPr lang="ru-RU" b="1" dirty="0">
              <a:solidFill>
                <a:srgbClr val="FF0000"/>
              </a:solidFill>
            </a:endParaRPr>
          </a:p>
        </p:txBody>
      </p:sp>
      <p:sp>
        <p:nvSpPr>
          <p:cNvPr id="3" name="Прямоугольник 2"/>
          <p:cNvSpPr/>
          <p:nvPr/>
        </p:nvSpPr>
        <p:spPr>
          <a:xfrm>
            <a:off x="179512" y="1772816"/>
            <a:ext cx="8640960" cy="369332"/>
          </a:xfrm>
          <a:prstGeom prst="rect">
            <a:avLst/>
          </a:prstGeom>
        </p:spPr>
        <p:txBody>
          <a:bodyPr wrap="square">
            <a:spAutoFit/>
          </a:bodyPr>
          <a:lstStyle/>
          <a:p>
            <a:endParaRPr lang="ru-RU" dirty="0"/>
          </a:p>
        </p:txBody>
      </p:sp>
      <p:sp>
        <p:nvSpPr>
          <p:cNvPr id="4" name="Прямоугольник 3"/>
          <p:cNvSpPr/>
          <p:nvPr/>
        </p:nvSpPr>
        <p:spPr>
          <a:xfrm>
            <a:off x="539552" y="1957482"/>
            <a:ext cx="8280920" cy="923330"/>
          </a:xfrm>
          <a:prstGeom prst="rect">
            <a:avLst/>
          </a:prstGeom>
        </p:spPr>
        <p:txBody>
          <a:bodyPr wrap="square">
            <a:spAutoFit/>
          </a:bodyPr>
          <a:lstStyle/>
          <a:p>
            <a:r>
              <a:rPr lang="ru-RU" dirty="0" smtClean="0"/>
              <a:t> </a:t>
            </a:r>
            <a:r>
              <a:rPr lang="ru-RU" dirty="0"/>
              <a:t>Виолетта-имя латинского происхождения. В переводе с латыни это означает «Фиалка», а потому значение имени Виолетта - « фиалка». Наиболее распространённым имя стало в Испании ,Франции и Италии.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140968"/>
            <a:ext cx="4355529" cy="3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348880"/>
            <a:ext cx="8229600" cy="3888432"/>
          </a:xfrm>
        </p:spPr>
        <p:txBody>
          <a:bodyPr/>
          <a:lstStyle/>
          <a:p>
            <a:pPr lvl="0"/>
            <a:r>
              <a:rPr lang="ru-RU" sz="1800" dirty="0">
                <a:solidFill>
                  <a:prstClr val="black"/>
                </a:solidFill>
                <a:latin typeface="Arial" charset="0"/>
                <a:ea typeface="+mn-ea"/>
                <a:cs typeface="+mn-cs"/>
              </a:rPr>
              <a:t>Виолетта-это трудолюбие, общительность, воля и интеллект. Виолетта имеет немного холерический темперамент, но в то же время способна на глубокое сопереживание и жертвенность. У Виолетты хорошо развита интуиция, однако пользуется она ей редко. Виолетта самостоятельна и упряма. Учеба дается Виолетте легко, благодаря отличной памяти, сообразительности и упорству, хотя с дисциплиной у нее часто бывают проблемы. Отчасти, это объясняется тем, что она весьма непоседлива, быстро устает от монотонности, всегда ищет новых впечатлений, проявляя при этом большую решительность</a:t>
            </a:r>
            <a:r>
              <a:rPr lang="ru-RU" sz="1800" dirty="0" smtClean="0">
                <a:solidFill>
                  <a:prstClr val="black"/>
                </a:solidFill>
                <a:latin typeface="Arial" charset="0"/>
                <a:ea typeface="+mn-ea"/>
                <a:cs typeface="+mn-cs"/>
              </a:rPr>
              <a:t>. </a:t>
            </a:r>
            <a:br>
              <a:rPr lang="ru-RU" sz="1800" dirty="0" smtClean="0">
                <a:solidFill>
                  <a:prstClr val="black"/>
                </a:solidFill>
                <a:latin typeface="Arial" charset="0"/>
                <a:ea typeface="+mn-ea"/>
                <a:cs typeface="+mn-cs"/>
              </a:rPr>
            </a:br>
            <a:r>
              <a:rPr lang="ru-RU" sz="1800" b="1" dirty="0" smtClean="0">
                <a:solidFill>
                  <a:prstClr val="black"/>
                </a:solidFill>
                <a:latin typeface="Arial" charset="0"/>
                <a:ea typeface="+mn-ea"/>
                <a:cs typeface="+mn-cs"/>
              </a:rPr>
              <a:t>Влияние имени на характер ребенка.</a:t>
            </a:r>
            <a:br>
              <a:rPr lang="ru-RU" sz="1800" b="1" dirty="0" smtClean="0">
                <a:solidFill>
                  <a:prstClr val="black"/>
                </a:solidFill>
                <a:latin typeface="Arial" charset="0"/>
                <a:ea typeface="+mn-ea"/>
                <a:cs typeface="+mn-cs"/>
              </a:rPr>
            </a:br>
            <a:r>
              <a:rPr lang="ru-RU" sz="1800" dirty="0" smtClean="0">
                <a:solidFill>
                  <a:prstClr val="black"/>
                </a:solidFill>
                <a:latin typeface="Arial" charset="0"/>
                <a:ea typeface="+mn-ea"/>
                <a:cs typeface="+mn-cs"/>
              </a:rPr>
              <a:t>Маленькая Виолетта наделена нескончаемым позитивом. Она вечная оптимистка, всегда радостна, всегда полна новыми идеями. Ей нравится быть в центре внимания, организовывать друзей на интересные игры. Родителям часто тяжело воспитывать Виолетту, так как она с раннего детства проявляет непослушание и упрямство. Очень часто Виолетта выбирает себе творческие профессии.</a:t>
            </a:r>
            <a:r>
              <a:rPr lang="ru-RU" sz="1800" dirty="0">
                <a:solidFill>
                  <a:prstClr val="black"/>
                </a:solidFill>
                <a:latin typeface="Arial" charset="0"/>
                <a:ea typeface="+mn-ea"/>
                <a:cs typeface="+mn-cs"/>
              </a:rPr>
              <a:t/>
            </a:r>
            <a:br>
              <a:rPr lang="ru-RU" sz="1800" dirty="0">
                <a:solidFill>
                  <a:prstClr val="black"/>
                </a:solidFill>
                <a:latin typeface="Arial" charset="0"/>
                <a:ea typeface="+mn-ea"/>
                <a:cs typeface="+mn-cs"/>
              </a:rPr>
            </a:br>
            <a:endParaRPr lang="ru-RU" dirty="0"/>
          </a:p>
        </p:txBody>
      </p:sp>
    </p:spTree>
    <p:extLst>
      <p:ext uri="{BB962C8B-B14F-4D97-AF65-F5344CB8AC3E}">
        <p14:creationId xmlns:p14="http://schemas.microsoft.com/office/powerpoint/2010/main" val="2408183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Великие люди с именем Виолетта</a:t>
            </a:r>
            <a:endParaRPr lang="ru-RU" dirty="0"/>
          </a:p>
        </p:txBody>
      </p:sp>
      <p:pic>
        <p:nvPicPr>
          <p:cNvPr id="2050" name="Picture 2" descr="C:\Users\кабинет 1\Desktop\собр\Screenshot_20190410-132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916833"/>
            <a:ext cx="540060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кабинет 1\Desktop\собр\Screenshot_20190410-1326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149080"/>
            <a:ext cx="627697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409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кабинет 1\Desktop\собр\Screenshot_20190410-1327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54483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кабинет 1\Desktop\собр\Screenshot_20190410-1327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4437112"/>
            <a:ext cx="622935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72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кабинет 1\Desktop\собр\Screenshot_20190410-1328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41" y="2060848"/>
            <a:ext cx="3350380" cy="462073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кабинет 1\Desktop\собр\Screenshot_20190410-1335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872076"/>
            <a:ext cx="2905742" cy="480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561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кабинет 1\Desktop\собр\Screenshot_20190410-1335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3872242" cy="463593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кабинет 1\Desktop\собр\Screenshot_20190410-1335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677041"/>
            <a:ext cx="2833654" cy="525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49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251520" y="1600200"/>
            <a:ext cx="8435280" cy="4853136"/>
          </a:xfrm>
        </p:spPr>
        <p:txBody>
          <a:bodyPr/>
          <a:lstStyle/>
          <a:p>
            <a:endParaRPr lang="ru-RU" dirty="0" smtClean="0"/>
          </a:p>
          <a:p>
            <a:r>
              <a:rPr lang="ru-RU" dirty="0" smtClean="0"/>
              <a:t>Какие же имена есть у нас в классе?</a:t>
            </a:r>
          </a:p>
          <a:p>
            <a:pPr algn="just"/>
            <a:r>
              <a:rPr lang="ru-RU" dirty="0" smtClean="0">
                <a:solidFill>
                  <a:srgbClr val="7030A0"/>
                </a:solidFill>
              </a:rPr>
              <a:t>Мужские имена</a:t>
            </a:r>
            <a:r>
              <a:rPr lang="ru-RU" dirty="0" smtClean="0"/>
              <a:t>: Роман, Арсений. </a:t>
            </a:r>
          </a:p>
          <a:p>
            <a:pPr algn="just"/>
            <a:r>
              <a:rPr lang="ru-RU" dirty="0" smtClean="0">
                <a:solidFill>
                  <a:srgbClr val="FF0000"/>
                </a:solidFill>
              </a:rPr>
              <a:t>Женские имена</a:t>
            </a:r>
            <a:r>
              <a:rPr lang="ru-RU" dirty="0" smtClean="0"/>
              <a:t>: Виолетта, Татьяна, Софья.</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828936159"/>
              </p:ext>
            </p:extLst>
          </p:nvPr>
        </p:nvGraphicFramePr>
        <p:xfrm>
          <a:off x="251520" y="1988840"/>
          <a:ext cx="4896544" cy="2968104"/>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5652120" y="1916832"/>
            <a:ext cx="3491880" cy="4524315"/>
          </a:xfrm>
          <a:prstGeom prst="rect">
            <a:avLst/>
          </a:prstGeom>
        </p:spPr>
        <p:txBody>
          <a:bodyPr wrap="square">
            <a:spAutoFit/>
          </a:bodyPr>
          <a:lstStyle/>
          <a:p>
            <a:r>
              <a:rPr lang="ru-RU" sz="2400" b="1" dirty="0" smtClean="0">
                <a:latin typeface="Times New Roman" pitchFamily="18" charset="0"/>
              </a:rPr>
              <a:t>1. </a:t>
            </a:r>
            <a:r>
              <a:rPr lang="ru-RU" sz="2400" b="1" i="1" dirty="0" smtClean="0">
                <a:latin typeface="Times New Roman" pitchFamily="18" charset="0"/>
              </a:rPr>
              <a:t>Знаешь ли ты, что такое «имя»?</a:t>
            </a:r>
          </a:p>
          <a:p>
            <a:r>
              <a:rPr lang="ru-RU" sz="2400" b="1" i="1" dirty="0" smtClean="0">
                <a:latin typeface="Times New Roman" pitchFamily="18" charset="0"/>
              </a:rPr>
              <a:t>2. Знаешь ли ты значение своего имени?</a:t>
            </a:r>
          </a:p>
          <a:p>
            <a:r>
              <a:rPr lang="ru-RU" sz="2400" b="1" i="1" dirty="0" smtClean="0">
                <a:latin typeface="Times New Roman" pitchFamily="18" charset="0"/>
              </a:rPr>
              <a:t>3. Знаешь ли ты происхождение своего имени?</a:t>
            </a:r>
          </a:p>
          <a:p>
            <a:r>
              <a:rPr lang="ru-RU" sz="2400" b="1" i="1" dirty="0" smtClean="0">
                <a:latin typeface="Times New Roman" pitchFamily="18" charset="0"/>
              </a:rPr>
              <a:t>4. Знаешь ли ты </a:t>
            </a:r>
            <a:r>
              <a:rPr lang="ru-RU" sz="2400" b="1" i="1" dirty="0" err="1" smtClean="0">
                <a:latin typeface="Times New Roman" pitchFamily="18" charset="0"/>
              </a:rPr>
              <a:t>знаменистей</a:t>
            </a:r>
            <a:r>
              <a:rPr lang="ru-RU" sz="2400" b="1" i="1" dirty="0" smtClean="0">
                <a:latin typeface="Times New Roman" pitchFamily="18" charset="0"/>
              </a:rPr>
              <a:t> с таким же именем?</a:t>
            </a:r>
          </a:p>
          <a:p>
            <a:r>
              <a:rPr lang="ru-RU" sz="2400" b="1" i="1" dirty="0" smtClean="0">
                <a:latin typeface="Times New Roman" pitchFamily="18" charset="0"/>
              </a:rPr>
              <a:t>5. Доволен ли ты своим именем?</a:t>
            </a:r>
            <a:endParaRPr lang="ru-RU" sz="2400" b="1" i="1" dirty="0">
              <a:latin typeface="Times New Roman" pitchFamily="18" charset="0"/>
            </a:endParaRPr>
          </a:p>
        </p:txBody>
      </p:sp>
      <p:sp>
        <p:nvSpPr>
          <p:cNvPr id="4" name="Прямоугольник 3"/>
          <p:cNvSpPr/>
          <p:nvPr/>
        </p:nvSpPr>
        <p:spPr>
          <a:xfrm>
            <a:off x="539552" y="188640"/>
            <a:ext cx="8064896" cy="707886"/>
          </a:xfrm>
          <a:prstGeom prst="rect">
            <a:avLst/>
          </a:prstGeom>
        </p:spPr>
        <p:txBody>
          <a:bodyPr wrap="square">
            <a:spAutoFit/>
          </a:bodyPr>
          <a:lstStyle/>
          <a:p>
            <a:pPr algn="ctr"/>
            <a:r>
              <a:rPr lang="ru-RU" sz="4000" b="1" dirty="0" smtClean="0"/>
              <a:t>Результаты анкетирования </a:t>
            </a:r>
            <a:endParaRPr lang="ru-RU"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p:cNvGraphicFramePr>
            <a:graphicFrameLocks noGrp="1" noChangeAspect="1"/>
          </p:cNvGraphicFramePr>
          <p:nvPr>
            <p:ph sz="half" idx="4294967295"/>
            <p:extLst>
              <p:ext uri="{D42A27DB-BD31-4B8C-83A1-F6EECF244321}">
                <p14:modId xmlns:p14="http://schemas.microsoft.com/office/powerpoint/2010/main" val="1227394423"/>
              </p:ext>
            </p:extLst>
          </p:nvPr>
        </p:nvGraphicFramePr>
        <p:xfrm>
          <a:off x="1403648" y="1916832"/>
          <a:ext cx="6235700" cy="4689475"/>
        </p:xfrm>
        <a:graphic>
          <a:graphicData uri="http://schemas.openxmlformats.org/drawingml/2006/chart">
            <c:chart xmlns:c="http://schemas.openxmlformats.org/drawingml/2006/chart" xmlns:r="http://schemas.openxmlformats.org/officeDocument/2006/relationships" r:id="rId3"/>
          </a:graphicData>
        </a:graphic>
      </p:graphicFrame>
      <p:sp>
        <p:nvSpPr>
          <p:cNvPr id="2051" name="Text Box 3"/>
          <p:cNvSpPr txBox="1">
            <a:spLocks noChangeArrowheads="1"/>
          </p:cNvSpPr>
          <p:nvPr/>
        </p:nvSpPr>
        <p:spPr bwMode="auto">
          <a:xfrm>
            <a:off x="1835696" y="2060848"/>
            <a:ext cx="5121275" cy="701675"/>
          </a:xfrm>
          <a:prstGeom prst="rect">
            <a:avLst/>
          </a:prstGeom>
          <a:noFill/>
          <a:ln w="9525">
            <a:noFill/>
            <a:miter lim="800000"/>
            <a:headEnd/>
            <a:tailEnd/>
          </a:ln>
        </p:spPr>
        <p:txBody>
          <a:bodyPr wrap="none">
            <a:spAutoFit/>
          </a:bodyPr>
          <a:lstStyle/>
          <a:p>
            <a:r>
              <a:rPr lang="ru-RU" sz="4000" b="1" i="1" u="sng" dirty="0">
                <a:latin typeface="Times New Roman" pitchFamily="18" charset="0"/>
              </a:rPr>
              <a:t>Происхождение имён</a:t>
            </a:r>
          </a:p>
        </p:txBody>
      </p:sp>
      <p:sp>
        <p:nvSpPr>
          <p:cNvPr id="2052" name="Rectangle 4"/>
          <p:cNvSpPr>
            <a:spLocks noGrp="1"/>
          </p:cNvSpPr>
          <p:nvPr>
            <p:ph type="title" idx="4294967295"/>
          </p:nvPr>
        </p:nvSpPr>
        <p:spPr>
          <a:xfrm>
            <a:off x="457200" y="274638"/>
            <a:ext cx="8229600" cy="2002234"/>
          </a:xfrm>
        </p:spPr>
        <p:txBody>
          <a:bodyPr/>
          <a:lstStyle/>
          <a:p>
            <a:pPr eaLnBrk="1" hangingPunct="1"/>
            <a:r>
              <a:rPr lang="ru-RU" dirty="0" smtClean="0"/>
              <a:t/>
            </a:r>
            <a:br>
              <a:rPr lang="ru-RU" dirty="0" smtClean="0"/>
            </a:br>
            <a:endParaRPr lang="ru-RU"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67544" y="1268760"/>
            <a:ext cx="8219256" cy="5374950"/>
          </a:xfrm>
        </p:spPr>
        <p:txBody>
          <a:bodyPr/>
          <a:lstStyle/>
          <a:p>
            <a:endParaRPr lang="en-US" sz="2800" dirty="0" smtClean="0"/>
          </a:p>
          <a:p>
            <a:r>
              <a:rPr lang="ru-RU" sz="2800" dirty="0" smtClean="0"/>
              <a:t>Мы расставили наши имена в алфавитном порядке и сделали следующие выводы:</a:t>
            </a:r>
          </a:p>
          <a:p>
            <a:pPr>
              <a:buNone/>
            </a:pPr>
            <a:r>
              <a:rPr lang="ru-RU" sz="2800" dirty="0" smtClean="0"/>
              <a:t>5 букв русского алфавита являются заглавными в наших именах.,28 букв у нас оказались «не занятыми».</a:t>
            </a:r>
          </a:p>
          <a:p>
            <a:pPr>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Содержимое 2"/>
          <p:cNvSpPr>
            <a:spLocks noGrp="1"/>
          </p:cNvSpPr>
          <p:nvPr>
            <p:ph idx="1"/>
          </p:nvPr>
        </p:nvSpPr>
        <p:spPr>
          <a:xfrm>
            <a:off x="571500" y="3071813"/>
            <a:ext cx="8158163" cy="3482975"/>
          </a:xfrm>
        </p:spPr>
        <p:txBody>
          <a:bodyPr/>
          <a:lstStyle/>
          <a:p>
            <a:pPr algn="ctr">
              <a:buNone/>
            </a:pPr>
            <a:r>
              <a:rPr lang="ru-RU" dirty="0" smtClean="0"/>
              <a:t>В нашей жизни звучат не случайно:</a:t>
            </a:r>
          </a:p>
          <a:p>
            <a:pPr algn="ctr">
              <a:buNone/>
            </a:pPr>
            <a:r>
              <a:rPr lang="ru-RU" dirty="0" smtClean="0"/>
              <a:t>Как загадочна эта страна –</a:t>
            </a:r>
          </a:p>
          <a:p>
            <a:pPr algn="ctr">
              <a:buNone/>
            </a:pPr>
            <a:r>
              <a:rPr lang="ru-RU" dirty="0" smtClean="0"/>
              <a:t>Так и имя – загадка и тайна.</a:t>
            </a:r>
          </a:p>
          <a:p>
            <a:endParaRPr lang="ru-R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28802"/>
            <a:ext cx="8229600" cy="4197361"/>
          </a:xfrm>
        </p:spPr>
        <p:txBody>
          <a:bodyPr/>
          <a:lstStyle/>
          <a:p>
            <a:pPr>
              <a:lnSpc>
                <a:spcPct val="90000"/>
              </a:lnSpc>
              <a:buNone/>
            </a:pPr>
            <a:r>
              <a:rPr lang="ru-RU" sz="2000" dirty="0" smtClean="0">
                <a:latin typeface="Times New Roman" pitchFamily="18" charset="0"/>
                <a:cs typeface="Times New Roman" pitchFamily="18" charset="0"/>
              </a:rPr>
              <a:t>Наши предки относились к именам очень  бережно. Они верили, что имя обладает определённой таинственной силой, которая может ему помочь, а может и навредить. Выбор имени имел большое значение и рассматривался как обряд.</a:t>
            </a:r>
          </a:p>
          <a:p>
            <a:pPr>
              <a:lnSpc>
                <a:spcPct val="90000"/>
              </a:lnSpc>
              <a:buNone/>
            </a:pPr>
            <a:r>
              <a:rPr lang="ru-RU" sz="2000" dirty="0" smtClean="0">
                <a:latin typeface="Times New Roman" pitchFamily="18" charset="0"/>
                <a:cs typeface="Times New Roman" pitchFamily="18" charset="0"/>
              </a:rPr>
              <a:t>        </a:t>
            </a:r>
          </a:p>
          <a:p>
            <a:pPr>
              <a:lnSpc>
                <a:spcPct val="90000"/>
              </a:lnSpc>
              <a:buNone/>
            </a:pPr>
            <a:r>
              <a:rPr lang="ru-RU" sz="2000" dirty="0" smtClean="0">
                <a:latin typeface="Times New Roman" pitchFamily="18" charset="0"/>
                <a:cs typeface="Times New Roman" pitchFamily="18" charset="0"/>
              </a:rPr>
              <a:t>     Об этом свидетельствуют пословицы и поговорки такие, как </a:t>
            </a:r>
          </a:p>
          <a:p>
            <a:pPr>
              <a:lnSpc>
                <a:spcPct val="90000"/>
              </a:lnSpc>
              <a:buNone/>
            </a:pPr>
            <a:r>
              <a:rPr lang="ru-RU" sz="2000" b="1" dirty="0" smtClean="0">
                <a:latin typeface="Times New Roman" pitchFamily="18" charset="0"/>
                <a:cs typeface="Times New Roman" pitchFamily="18" charset="0"/>
              </a:rPr>
              <a:t>     «Без имени ребенок – чертёнок», </a:t>
            </a:r>
          </a:p>
          <a:p>
            <a:pPr>
              <a:lnSpc>
                <a:spcPct val="90000"/>
              </a:lnSpc>
              <a:buNone/>
            </a:pPr>
            <a:r>
              <a:rPr lang="ru-RU" sz="2000" b="1" dirty="0" smtClean="0">
                <a:latin typeface="Times New Roman" pitchFamily="18" charset="0"/>
                <a:cs typeface="Times New Roman" pitchFamily="18" charset="0"/>
              </a:rPr>
              <a:t>     «С именем – Иван, без имени –  </a:t>
            </a:r>
            <a:r>
              <a:rPr lang="ru-RU" sz="2000" b="1" dirty="0" err="1" smtClean="0">
                <a:latin typeface="Times New Roman" pitchFamily="18" charset="0"/>
                <a:cs typeface="Times New Roman" pitchFamily="18" charset="0"/>
              </a:rPr>
              <a:t>болван</a:t>
            </a:r>
            <a:r>
              <a:rPr lang="ru-RU" sz="2000" b="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endParaRPr lang="ru-RU" sz="2000" dirty="0" smtClean="0"/>
          </a:p>
          <a:p>
            <a:pPr>
              <a:lnSpc>
                <a:spcPct val="90000"/>
              </a:lnSpc>
              <a:buNone/>
            </a:pPr>
            <a:endParaRPr lang="ru-RU" sz="2000" dirty="0" smtClean="0">
              <a:latin typeface="Times New Roman" pitchFamily="18" charset="0"/>
              <a:cs typeface="Times New Roman" pitchFamily="18" charset="0"/>
            </a:endParaRPr>
          </a:p>
          <a:p>
            <a:pPr>
              <a:spcBef>
                <a:spcPct val="0"/>
              </a:spcBef>
              <a:buNone/>
            </a:pPr>
            <a:r>
              <a:rPr lang="ru-RU" sz="2000" dirty="0" smtClean="0">
                <a:latin typeface="Times New Roman" pitchFamily="18" charset="0"/>
                <a:cs typeface="Times New Roman" pitchFamily="18" charset="0"/>
              </a:rPr>
              <a:t>       </a:t>
            </a:r>
            <a:endParaRPr lang="ru-RU"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162872">
            <a:off x="748951" y="2178300"/>
            <a:ext cx="7772400" cy="3797300"/>
          </a:xfrm>
        </p:spPr>
        <p:txBody>
          <a:bodyPr rtlCol="0">
            <a:normAutofit fontScale="90000"/>
          </a:bodyPr>
          <a:lstStyle/>
          <a:p>
            <a:pPr fontAlgn="auto">
              <a:spcAft>
                <a:spcPts val="0"/>
              </a:spcAft>
              <a:defRPr/>
            </a:pPr>
            <a:r>
              <a:rPr lang="ru-RU" sz="6000" dirty="0" smtClean="0">
                <a:solidFill>
                  <a:srgbClr val="7030A0"/>
                </a:solidFill>
              </a:rPr>
              <a:t>Имя у тебя одно.</a:t>
            </a:r>
            <a:br>
              <a:rPr lang="ru-RU" sz="6000" dirty="0" smtClean="0">
                <a:solidFill>
                  <a:srgbClr val="7030A0"/>
                </a:solidFill>
              </a:rPr>
            </a:br>
            <a:r>
              <a:rPr lang="ru-RU" sz="6000" dirty="0" smtClean="0">
                <a:solidFill>
                  <a:srgbClr val="7030A0"/>
                </a:solidFill>
              </a:rPr>
              <a:t>Навсегда оно дано.</a:t>
            </a:r>
            <a:br>
              <a:rPr lang="ru-RU" sz="6000" dirty="0" smtClean="0">
                <a:solidFill>
                  <a:srgbClr val="7030A0"/>
                </a:solidFill>
              </a:rPr>
            </a:br>
            <a:r>
              <a:rPr lang="ru-RU" sz="6000" dirty="0" smtClean="0">
                <a:solidFill>
                  <a:srgbClr val="7030A0"/>
                </a:solidFill>
              </a:rPr>
              <a:t>Жизнь длинна, и оттого</a:t>
            </a:r>
            <a:br>
              <a:rPr lang="ru-RU" sz="6000" dirty="0" smtClean="0">
                <a:solidFill>
                  <a:srgbClr val="7030A0"/>
                </a:solidFill>
              </a:rPr>
            </a:br>
            <a:r>
              <a:rPr lang="ru-RU" sz="6000" dirty="0" smtClean="0">
                <a:solidFill>
                  <a:srgbClr val="7030A0"/>
                </a:solidFill>
              </a:rPr>
              <a:t>Ты побереги его”.</a:t>
            </a:r>
            <a:br>
              <a:rPr lang="ru-RU" sz="6000" dirty="0" smtClean="0">
                <a:solidFill>
                  <a:srgbClr val="7030A0"/>
                </a:solidFill>
              </a:rPr>
            </a:br>
            <a:endParaRPr lang="ru-RU" sz="6000" b="1" i="1" dirty="0">
              <a:solidFill>
                <a:srgbClr val="7030A0"/>
              </a:solidFill>
            </a:endParaRPr>
          </a:p>
        </p:txBody>
      </p:sp>
      <p:sp>
        <p:nvSpPr>
          <p:cNvPr id="4" name="Подзаголовок 3"/>
          <p:cNvSpPr>
            <a:spLocks noGrp="1"/>
          </p:cNvSpPr>
          <p:nvPr>
            <p:ph type="subTitle" idx="1"/>
          </p:nvPr>
        </p:nvSpPr>
        <p:spPr>
          <a:xfrm>
            <a:off x="1371600" y="3886200"/>
            <a:ext cx="485756" cy="114304"/>
          </a:xfrm>
        </p:spPr>
        <p:txBody>
          <a:bodyPr rtlCol="0">
            <a:normAutofit fontScale="25000" lnSpcReduction="20000"/>
          </a:bodyPr>
          <a:lstStyle/>
          <a:p>
            <a:pPr fontAlgn="auto">
              <a:spcAft>
                <a:spcPts val="0"/>
              </a:spcAft>
              <a:buFont typeface="Arial" pitchFamily="34" charset="0"/>
              <a:buNone/>
              <a:defRPr/>
            </a:pPr>
            <a:endParaRPr lang="ru-RU"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ВЫВОД.</a:t>
            </a:r>
            <a:endParaRPr lang="ru-RU" b="1" i="1" dirty="0">
              <a:solidFill>
                <a:srgbClr val="FF0000"/>
              </a:solidFill>
            </a:endParaRPr>
          </a:p>
        </p:txBody>
      </p:sp>
      <p:sp>
        <p:nvSpPr>
          <p:cNvPr id="5" name="Прямоугольник 4"/>
          <p:cNvSpPr/>
          <p:nvPr/>
        </p:nvSpPr>
        <p:spPr>
          <a:xfrm>
            <a:off x="500034" y="2000240"/>
            <a:ext cx="8215370" cy="4401205"/>
          </a:xfrm>
          <a:prstGeom prst="rect">
            <a:avLst/>
          </a:prstGeom>
        </p:spPr>
        <p:txBody>
          <a:bodyPr wrap="square">
            <a:spAutoFit/>
          </a:bodyPr>
          <a:lstStyle/>
          <a:p>
            <a:pPr>
              <a:spcBef>
                <a:spcPct val="0"/>
              </a:spcBef>
            </a:pPr>
            <a:r>
              <a:rPr lang="ru-RU" sz="3200" b="1" i="1" dirty="0" smtClean="0">
                <a:latin typeface="Times New Roman" pitchFamily="18" charset="0"/>
              </a:rPr>
              <a:t> </a:t>
            </a:r>
            <a:r>
              <a:rPr lang="ru-RU" sz="2800" b="1" i="1" dirty="0" smtClean="0">
                <a:latin typeface="Times New Roman" pitchFamily="18" charset="0"/>
              </a:rPr>
              <a:t>Мы заметили, что имя откладывает свой отпечаток на человека, но какие бы имена мы не носили, что бы ни предопределяли нам они, мы всегда   остаёмся хозяевами нашей судьбы. Только от нас зависит какой след оставит наше   имя на земле.</a:t>
            </a:r>
            <a:r>
              <a:rPr lang="ru-RU" sz="2800" b="1" dirty="0" smtClean="0">
                <a:solidFill>
                  <a:srgbClr val="800080"/>
                </a:solidFill>
                <a:latin typeface="Monotype Corsiva" pitchFamily="66" charset="0"/>
              </a:rPr>
              <a:t> </a:t>
            </a:r>
          </a:p>
          <a:p>
            <a:pPr>
              <a:spcBef>
                <a:spcPct val="0"/>
              </a:spcBef>
            </a:pPr>
            <a:r>
              <a:rPr lang="ru-RU" sz="5400" b="1" dirty="0" smtClean="0">
                <a:solidFill>
                  <a:srgbClr val="800080"/>
                </a:solidFill>
              </a:rPr>
              <a:t>«</a:t>
            </a:r>
            <a:r>
              <a:rPr lang="ru-RU" sz="5400" b="1" dirty="0" smtClean="0">
                <a:solidFill>
                  <a:srgbClr val="800080"/>
                </a:solidFill>
                <a:latin typeface="Monotype Corsiva" pitchFamily="66" charset="0"/>
              </a:rPr>
              <a:t>Не имя красит человека,</a:t>
            </a:r>
          </a:p>
          <a:p>
            <a:pPr>
              <a:spcBef>
                <a:spcPct val="0"/>
              </a:spcBef>
            </a:pPr>
            <a:r>
              <a:rPr lang="ru-RU" sz="5400" b="1" dirty="0" smtClean="0">
                <a:solidFill>
                  <a:srgbClr val="800080"/>
                </a:solidFill>
                <a:latin typeface="Monotype Corsiva" pitchFamily="66" charset="0"/>
              </a:rPr>
              <a:t>              а человек имя.</a:t>
            </a:r>
            <a:r>
              <a:rPr lang="ru-RU" sz="5400" b="1" dirty="0" smtClean="0">
                <a:solidFill>
                  <a:srgbClr val="800080"/>
                </a:solidFill>
              </a:rPr>
              <a:t>»</a:t>
            </a:r>
            <a:endParaRPr lang="ru-RU" sz="5400" b="1" i="1" dirty="0" smtClean="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276872"/>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Спасибо за внимание!</a:t>
            </a:r>
            <a:endParaRPr lang="ru-RU"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Содержимое 2"/>
          <p:cNvSpPr>
            <a:spLocks noGrp="1"/>
          </p:cNvSpPr>
          <p:nvPr>
            <p:ph idx="1"/>
          </p:nvPr>
        </p:nvSpPr>
        <p:spPr>
          <a:xfrm>
            <a:off x="457200" y="1600200"/>
            <a:ext cx="6543692" cy="4525963"/>
          </a:xfrm>
        </p:spPr>
        <p:txBody>
          <a:bodyPr/>
          <a:lstStyle/>
          <a:p>
            <a:pPr algn="just"/>
            <a:r>
              <a:rPr lang="ru-RU" b="1" dirty="0" smtClean="0"/>
              <a:t>Цель:   </a:t>
            </a:r>
            <a:r>
              <a:rPr lang="ru-RU" dirty="0" smtClean="0"/>
              <a:t>раскрыть тайны наших имён, выявить происхождение имён ребят нашего класса, узнать больше сведений о наших именах.</a:t>
            </a:r>
          </a:p>
          <a:p>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7899" y="1844824"/>
            <a:ext cx="7429552" cy="4832092"/>
          </a:xfrm>
          <a:prstGeom prst="rect">
            <a:avLst/>
          </a:prstGeom>
        </p:spPr>
        <p:txBody>
          <a:bodyPr wrap="square">
            <a:spAutoFit/>
          </a:bodyPr>
          <a:lstStyle/>
          <a:p>
            <a:r>
              <a:rPr lang="ru-RU" sz="2800" b="1" dirty="0" smtClean="0"/>
              <a:t>Задачи:</a:t>
            </a:r>
            <a:endParaRPr lang="ru-RU" sz="2800" dirty="0" smtClean="0"/>
          </a:p>
          <a:p>
            <a:r>
              <a:rPr lang="ru-RU" sz="2800" dirty="0" smtClean="0"/>
              <a:t>1. В результате анкетирования выяснить, знают ли ребята значение своего имени и историю его происхождения;</a:t>
            </a:r>
          </a:p>
          <a:p>
            <a:r>
              <a:rPr lang="ru-RU" sz="2800" dirty="0" smtClean="0"/>
              <a:t>2. Найти чёткое определение понятия</a:t>
            </a:r>
            <a:r>
              <a:rPr lang="ru-RU" sz="2800" b="1" dirty="0" smtClean="0"/>
              <a:t> «имя»;</a:t>
            </a:r>
            <a:endParaRPr lang="ru-RU" sz="2800" dirty="0" smtClean="0"/>
          </a:p>
          <a:p>
            <a:r>
              <a:rPr lang="ru-RU" sz="2800" dirty="0" smtClean="0"/>
              <a:t>3.Развить навыки исследовательской работы;</a:t>
            </a:r>
          </a:p>
          <a:p>
            <a:r>
              <a:rPr lang="ru-RU" sz="2800" dirty="0" smtClean="0"/>
              <a:t>4. Познакомиться со знаменитостями, которых тоже зовут Виолетта.</a:t>
            </a:r>
          </a:p>
          <a:p>
            <a:endParaRPr lang="ru-RU"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690336"/>
            <a:ext cx="9286940" cy="2554545"/>
          </a:xfrm>
          <a:prstGeom prst="rect">
            <a:avLst/>
          </a:prstGeom>
        </p:spPr>
        <p:txBody>
          <a:bodyPr wrap="square">
            <a:spAutoFit/>
          </a:bodyPr>
          <a:lstStyle/>
          <a:p>
            <a:pPr algn="ctr"/>
            <a:r>
              <a:rPr lang="ru-RU" sz="4400" dirty="0" smtClean="0">
                <a:solidFill>
                  <a:srgbClr val="7030A0"/>
                </a:solidFill>
                <a:latin typeface="Times New Roman" pitchFamily="18" charset="0"/>
                <a:cs typeface="Times New Roman" pitchFamily="18" charset="0"/>
              </a:rPr>
              <a:t>Гипотеза:</a:t>
            </a:r>
          </a:p>
          <a:p>
            <a:pPr algn="ctr"/>
            <a:r>
              <a:rPr lang="ru-RU" sz="4400" dirty="0" smtClean="0">
                <a:solidFill>
                  <a:srgbClr val="7030A0"/>
                </a:solidFill>
                <a:latin typeface="Times New Roman" pitchFamily="18" charset="0"/>
                <a:cs typeface="Times New Roman" pitchFamily="18" charset="0"/>
              </a:rPr>
              <a:t>Мы думаем, что имя человека возникло не случайно</a:t>
            </a:r>
            <a:r>
              <a:rPr lang="ru-RU" sz="2800" dirty="0" smtClean="0">
                <a:latin typeface="Times New Roman" pitchFamily="18" charset="0"/>
                <a:cs typeface="Times New Roman" pitchFamily="18" charset="0"/>
              </a:rPr>
              <a:t>.</a:t>
            </a:r>
          </a:p>
          <a:p>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997839"/>
            <a:ext cx="7715304" cy="4524315"/>
          </a:xfrm>
          <a:prstGeom prst="rect">
            <a:avLst/>
          </a:prstGeom>
        </p:spPr>
        <p:txBody>
          <a:bodyPr wrap="square">
            <a:spAutoFit/>
          </a:bodyPr>
          <a:lstStyle/>
          <a:p>
            <a:r>
              <a:rPr lang="ru-RU" sz="3200" u="sng" dirty="0" smtClean="0">
                <a:solidFill>
                  <a:schemeClr val="accent6">
                    <a:lumMod val="75000"/>
                  </a:schemeClr>
                </a:solidFill>
                <a:latin typeface="Times New Roman" pitchFamily="18" charset="0"/>
                <a:cs typeface="Times New Roman" pitchFamily="18" charset="0"/>
              </a:rPr>
              <a:t>Предмет исследования </a:t>
            </a:r>
            <a:r>
              <a:rPr lang="ru-RU" sz="3200" u="sng" dirty="0" smtClean="0">
                <a:latin typeface="Times New Roman" pitchFamily="18" charset="0"/>
                <a:cs typeface="Times New Roman" pitchFamily="18" charset="0"/>
              </a:rPr>
              <a:t>: имена  обучающихся 3  класса.</a:t>
            </a:r>
            <a:endParaRPr lang="ru-RU" sz="3200" dirty="0" smtClean="0">
              <a:latin typeface="Times New Roman" pitchFamily="18" charset="0"/>
              <a:cs typeface="Times New Roman" pitchFamily="18" charset="0"/>
            </a:endParaRPr>
          </a:p>
          <a:p>
            <a:r>
              <a:rPr lang="ru-RU" sz="3200" u="sng" dirty="0" smtClean="0">
                <a:solidFill>
                  <a:srgbClr val="0070C0"/>
                </a:solidFill>
                <a:latin typeface="Times New Roman" pitchFamily="18" charset="0"/>
                <a:cs typeface="Times New Roman" pitchFamily="18" charset="0"/>
              </a:rPr>
              <a:t>Объект исследования</a:t>
            </a:r>
            <a:r>
              <a:rPr lang="ru-RU" sz="3200" dirty="0" smtClean="0">
                <a:latin typeface="Times New Roman" pitchFamily="18" charset="0"/>
                <a:cs typeface="Times New Roman" pitchFamily="18" charset="0"/>
              </a:rPr>
              <a:t>: имена</a:t>
            </a:r>
          </a:p>
          <a:p>
            <a:r>
              <a:rPr lang="ru-RU" sz="3200" u="sng" dirty="0" smtClean="0">
                <a:solidFill>
                  <a:srgbClr val="7030A0"/>
                </a:solidFill>
                <a:latin typeface="Times New Roman" pitchFamily="18" charset="0"/>
                <a:cs typeface="Times New Roman" pitchFamily="18" charset="0"/>
              </a:rPr>
              <a:t>Методы исследования</a:t>
            </a:r>
            <a:r>
              <a:rPr lang="ru-RU" sz="3200" u="sng" dirty="0" smtClean="0">
                <a:latin typeface="Times New Roman" pitchFamily="18" charset="0"/>
                <a:cs typeface="Times New Roman" pitchFamily="18" charset="0"/>
              </a:rPr>
              <a:t>:</a:t>
            </a:r>
            <a:endParaRPr lang="ru-RU" sz="32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 изучение литературы;</a:t>
            </a:r>
          </a:p>
          <a:p>
            <a:r>
              <a:rPr lang="ru-RU" sz="3200" dirty="0" smtClean="0">
                <a:latin typeface="Times New Roman" pitchFamily="18" charset="0"/>
                <a:cs typeface="Times New Roman" pitchFamily="18" charset="0"/>
              </a:rPr>
              <a:t>- анкетирование;</a:t>
            </a:r>
          </a:p>
          <a:p>
            <a:r>
              <a:rPr lang="ru-RU" sz="3200" dirty="0" smtClean="0">
                <a:latin typeface="Times New Roman" pitchFamily="18" charset="0"/>
                <a:cs typeface="Times New Roman" pitchFamily="18" charset="0"/>
              </a:rPr>
              <a:t>- беседа с родителями;</a:t>
            </a:r>
          </a:p>
          <a:p>
            <a:r>
              <a:rPr lang="ru-RU" sz="3200" dirty="0" smtClean="0">
                <a:latin typeface="Times New Roman" pitchFamily="18" charset="0"/>
                <a:cs typeface="Times New Roman" pitchFamily="18" charset="0"/>
              </a:rPr>
              <a:t>- поиск информации в Интернете;</a:t>
            </a:r>
          </a:p>
          <a:p>
            <a:r>
              <a:rPr lang="ru-RU" sz="3200" dirty="0" smtClean="0">
                <a:latin typeface="Times New Roman" pitchFamily="18" charset="0"/>
                <a:cs typeface="Times New Roman" pitchFamily="18" charset="0"/>
              </a:rPr>
              <a:t>- собственные наблюдения.</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3674839"/>
          </a:xfrm>
        </p:spPr>
        <p:txBody>
          <a:bodyPr/>
          <a:lstStyle/>
          <a:p>
            <a:r>
              <a:rPr lang="ru-RU" b="1" dirty="0" smtClean="0"/>
              <a:t>Актуальность:</a:t>
            </a:r>
            <a:r>
              <a:rPr lang="ru-RU" dirty="0" smtClean="0"/>
              <a:t> Человеческое имя с древнейших времен обладает огромнейшей силой, является объектом различных теорий и исследований</a:t>
            </a:r>
            <a:endParaRPr lang="ru-RU" dirty="0"/>
          </a:p>
        </p:txBody>
      </p:sp>
    </p:spTree>
    <p:extLst>
      <p:ext uri="{BB962C8B-B14F-4D97-AF65-F5344CB8AC3E}">
        <p14:creationId xmlns:p14="http://schemas.microsoft.com/office/powerpoint/2010/main" val="3285699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875002"/>
            <a:ext cx="7776864" cy="1815882"/>
          </a:xfrm>
          <a:prstGeom prst="rect">
            <a:avLst/>
          </a:prstGeom>
        </p:spPr>
        <p:txBody>
          <a:bodyPr wrap="square">
            <a:spAutoFit/>
          </a:bodyPr>
          <a:lstStyle/>
          <a:p>
            <a:pPr algn="ctr" eaLnBrk="1" hangingPunct="1">
              <a:buFont typeface="Wingdings 2" pitchFamily="18" charset="2"/>
              <a:buNone/>
            </a:pPr>
            <a:r>
              <a:rPr lang="ru-RU" sz="2800" b="1" i="1" dirty="0" smtClean="0">
                <a:solidFill>
                  <a:schemeClr val="accent1"/>
                </a:solidFill>
                <a:latin typeface="Times New Roman" pitchFamily="18" charset="0"/>
              </a:rPr>
              <a:t>По словарю В.И. Даля:    </a:t>
            </a:r>
          </a:p>
          <a:p>
            <a:pPr algn="ctr" eaLnBrk="1" hangingPunct="1">
              <a:buFont typeface="Wingdings 2" pitchFamily="18" charset="2"/>
              <a:buNone/>
            </a:pPr>
            <a:endParaRPr lang="ru-RU" sz="2800" b="1" i="1" dirty="0" smtClean="0">
              <a:solidFill>
                <a:schemeClr val="accent1"/>
              </a:solidFill>
              <a:latin typeface="Times New Roman" pitchFamily="18" charset="0"/>
            </a:endParaRPr>
          </a:p>
          <a:p>
            <a:pPr algn="ctr" eaLnBrk="1" hangingPunct="1">
              <a:buFont typeface="Wingdings 2" pitchFamily="18" charset="2"/>
              <a:buNone/>
            </a:pPr>
            <a:r>
              <a:rPr lang="ru-RU" sz="2800" dirty="0" smtClean="0">
                <a:solidFill>
                  <a:schemeClr val="folHlink"/>
                </a:solidFill>
              </a:rPr>
              <a:t>«</a:t>
            </a:r>
            <a:r>
              <a:rPr lang="ru-RU" sz="2800" b="1" dirty="0" smtClean="0">
                <a:solidFill>
                  <a:schemeClr val="folHlink"/>
                </a:solidFill>
                <a:latin typeface="Times New Roman" pitchFamily="18" charset="0"/>
              </a:rPr>
              <a:t>Имя - </a:t>
            </a:r>
            <a:r>
              <a:rPr lang="ru-RU" sz="2800" b="1" dirty="0" smtClean="0">
                <a:latin typeface="Times New Roman" pitchFamily="18" charset="0"/>
              </a:rPr>
              <a:t>это слово, которым зовут,   </a:t>
            </a:r>
          </a:p>
          <a:p>
            <a:pPr algn="ctr" eaLnBrk="1" hangingPunct="1">
              <a:buFont typeface="Wingdings 2" pitchFamily="18" charset="2"/>
              <a:buNone/>
            </a:pPr>
            <a:r>
              <a:rPr lang="ru-RU" sz="2800" b="1" dirty="0" smtClean="0">
                <a:latin typeface="Times New Roman" pitchFamily="18" charset="0"/>
              </a:rPr>
              <a:t>           означают особь, личность</a:t>
            </a:r>
            <a:r>
              <a:rPr lang="ru-RU" sz="2800" b="1" dirty="0" smtClean="0"/>
              <a:t>»</a:t>
            </a:r>
            <a:endParaRPr lang="ru-RU" sz="28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2136339"/>
            <a:ext cx="6192688" cy="2923877"/>
          </a:xfrm>
          <a:prstGeom prst="rect">
            <a:avLst/>
          </a:prstGeom>
        </p:spPr>
        <p:txBody>
          <a:bodyPr wrap="square">
            <a:spAutoFit/>
          </a:bodyPr>
          <a:lstStyle/>
          <a:p>
            <a:pPr algn="ctr"/>
            <a:r>
              <a:rPr lang="ru-RU" sz="6000" i="1" dirty="0" smtClean="0">
                <a:solidFill>
                  <a:srgbClr val="7030A0"/>
                </a:solidFill>
              </a:rPr>
              <a:t>Происхождение имени</a:t>
            </a:r>
          </a:p>
          <a:p>
            <a:endParaRPr lang="ru-RU" sz="3200" i="1" dirty="0" smtClean="0"/>
          </a:p>
          <a:p>
            <a:endParaRPr lang="ru-RU" sz="3200" i="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Шаблон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2</Template>
  <TotalTime>256</TotalTime>
  <Words>508</Words>
  <Application>Microsoft Office PowerPoint</Application>
  <PresentationFormat>Экран (4:3)</PresentationFormat>
  <Paragraphs>63</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Шаблон 2</vt:lpstr>
      <vt:lpstr>Проект по русскому языку «Тайна имени»</vt:lpstr>
      <vt:lpstr>Презентация PowerPoint</vt:lpstr>
      <vt:lpstr>Презентация PowerPoint</vt:lpstr>
      <vt:lpstr>Презентация PowerPoint</vt:lpstr>
      <vt:lpstr>Презентация PowerPoint</vt:lpstr>
      <vt:lpstr>Презентация PowerPoint</vt:lpstr>
      <vt:lpstr>Актуальность: Человеческое имя с древнейших времен обладает огромнейшей силой, является объектом различных теорий и исследований</vt:lpstr>
      <vt:lpstr>Презентация PowerPoint</vt:lpstr>
      <vt:lpstr>Презентация PowerPoint</vt:lpstr>
      <vt:lpstr>Виолетта.</vt:lpstr>
      <vt:lpstr>Виолетта-это трудолюбие, общительность, воля и интеллект. Виолетта имеет немного холерический темперамент, но в то же время способна на глубокое сопереживание и жертвенность. У Виолетты хорошо развита интуиция, однако пользуется она ей редко. Виолетта самостоятельна и упряма. Учеба дается Виолетте легко, благодаря отличной памяти, сообразительности и упорству, хотя с дисциплиной у нее часто бывают проблемы. Отчасти, это объясняется тем, что она весьма непоседлива, быстро устает от монотонности, всегда ищет новых впечатлений, проявляя при этом большую решительность.  Влияние имени на характер ребенка. Маленькая Виолетта наделена нескончаемым позитивом. Она вечная оптимистка, всегда радостна, всегда полна новыми идеями. Ей нравится быть в центре внимания, организовывать друзей на интересные игры. Родителям часто тяжело воспитывать Виолетту, так как она с раннего детства проявляет непослушание и упрямство. Очень часто Виолетта выбирает себе творческие профессии. </vt:lpstr>
      <vt:lpstr>Великие люди с именем Виолетта</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Имя у тебя одно. Навсегда оно дано. Жизнь длинна, и оттого Ты побереги его”. </vt:lpstr>
      <vt:lpstr>ВЫВОД.</vt:lpstr>
      <vt:lpstr>Спасибо за внимание!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по русскому языку «Тайна имени»</dc:title>
  <dc:creator>ДНС</dc:creator>
  <cp:lastModifiedBy>099</cp:lastModifiedBy>
  <cp:revision>26</cp:revision>
  <dcterms:created xsi:type="dcterms:W3CDTF">2016-03-08T10:28:30Z</dcterms:created>
  <dcterms:modified xsi:type="dcterms:W3CDTF">2019-11-09T12:23:30Z</dcterms:modified>
</cp:coreProperties>
</file>