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0"/>
  </p:notesMasterIdLst>
  <p:sldIdLst>
    <p:sldId id="301" r:id="rId2"/>
    <p:sldId id="271" r:id="rId3"/>
    <p:sldId id="273" r:id="rId4"/>
    <p:sldId id="275" r:id="rId5"/>
    <p:sldId id="264" r:id="rId6"/>
    <p:sldId id="258" r:id="rId7"/>
    <p:sldId id="261" r:id="rId8"/>
    <p:sldId id="259" r:id="rId9"/>
    <p:sldId id="288" r:id="rId10"/>
    <p:sldId id="289" r:id="rId11"/>
    <p:sldId id="294" r:id="rId12"/>
    <p:sldId id="295" r:id="rId13"/>
    <p:sldId id="292" r:id="rId14"/>
    <p:sldId id="290" r:id="rId15"/>
    <p:sldId id="291" r:id="rId16"/>
    <p:sldId id="297" r:id="rId17"/>
    <p:sldId id="299" r:id="rId18"/>
    <p:sldId id="272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00"/>
    <a:srgbClr val="DD9F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>
        <p:scale>
          <a:sx n="73" d="100"/>
          <a:sy n="73" d="100"/>
        </p:scale>
        <p:origin x="-39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74C59E-A032-4454-AB89-FC14831897FD}" type="datetimeFigureOut">
              <a:rPr lang="ru-RU" smtClean="0"/>
              <a:t>11.01.2020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31F2AC-CAAD-41BF-B7D0-4E2BDD94FB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33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31F2AC-CAAD-41BF-B7D0-4E2BDD94FBF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22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CF3B7F1-5D4A-459A-8036-B887AAE9686F}" type="datetimeFigureOut">
              <a:rPr lang="ru-RU" smtClean="0"/>
              <a:t>11.01.2020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4FB0CE4-9C70-435D-882F-F26CA5893015}" type="slidenum">
              <a:rPr lang="ru-RU" smtClean="0"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3B7F1-5D4A-459A-8036-B887AAE9686F}" type="datetimeFigureOut">
              <a:rPr lang="ru-RU" smtClean="0"/>
              <a:t>11.01.2020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B0CE4-9C70-435D-882F-F26CA5893015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3B7F1-5D4A-459A-8036-B887AAE9686F}" type="datetimeFigureOut">
              <a:rPr lang="ru-RU" smtClean="0"/>
              <a:t>11.01.2020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B0CE4-9C70-435D-882F-F26CA5893015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3B7F1-5D4A-459A-8036-B887AAE9686F}" type="datetimeFigureOut">
              <a:rPr lang="ru-RU" smtClean="0"/>
              <a:t>11.01.2020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B0CE4-9C70-435D-882F-F26CA5893015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3B7F1-5D4A-459A-8036-B887AAE9686F}" type="datetimeFigureOut">
              <a:rPr lang="ru-RU" smtClean="0"/>
              <a:t>11.01.2020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B0CE4-9C70-435D-882F-F26CA5893015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3B7F1-5D4A-459A-8036-B887AAE9686F}" type="datetimeFigureOut">
              <a:rPr lang="ru-RU" smtClean="0"/>
              <a:t>11.01.2020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B0CE4-9C70-435D-882F-F26CA5893015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3B7F1-5D4A-459A-8036-B887AAE9686F}" type="datetimeFigureOut">
              <a:rPr lang="ru-RU" smtClean="0"/>
              <a:t>11.01.2020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B0CE4-9C70-435D-882F-F26CA5893015}" type="slidenum">
              <a:rPr lang="ru-RU" smtClean="0"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3B7F1-5D4A-459A-8036-B887AAE9686F}" type="datetimeFigureOut">
              <a:rPr lang="ru-RU" smtClean="0"/>
              <a:t>11.01.2020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B0CE4-9C70-435D-882F-F26CA5893015}" type="slidenum">
              <a:rPr lang="ru-RU" smtClean="0"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3B7F1-5D4A-459A-8036-B887AAE9686F}" type="datetimeFigureOut">
              <a:rPr lang="ru-RU" smtClean="0"/>
              <a:t>11.01.2020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B0CE4-9C70-435D-882F-F26CA589301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3B7F1-5D4A-459A-8036-B887AAE9686F}" type="datetimeFigureOut">
              <a:rPr lang="ru-RU" smtClean="0"/>
              <a:t>11.01.2020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B0CE4-9C70-435D-882F-F26CA589301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3B7F1-5D4A-459A-8036-B887AAE9686F}" type="datetimeFigureOut">
              <a:rPr lang="ru-RU" smtClean="0"/>
              <a:t>11.01.2020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B0CE4-9C70-435D-882F-F26CA589301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ECF3B7F1-5D4A-459A-8036-B887AAE9686F}" type="datetimeFigureOut">
              <a:rPr lang="ru-RU" smtClean="0"/>
              <a:t>11.01.2020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4FB0CE4-9C70-435D-882F-F26CA589301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Горизонтальный свиток 2"/>
          <p:cNvSpPr/>
          <p:nvPr/>
        </p:nvSpPr>
        <p:spPr>
          <a:xfrm>
            <a:off x="827584" y="2420888"/>
            <a:ext cx="7704856" cy="1872208"/>
          </a:xfrm>
          <a:prstGeom prst="horizontalScroll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Презентация для детей</a:t>
            </a:r>
            <a:b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</a:b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« Маша о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шоколаде»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4" name="Вертикальный свиток 3"/>
          <p:cNvSpPr/>
          <p:nvPr/>
        </p:nvSpPr>
        <p:spPr>
          <a:xfrm>
            <a:off x="4656605" y="5173805"/>
            <a:ext cx="4309636" cy="847483"/>
          </a:xfrm>
          <a:prstGeom prst="verticalScroll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Выполнила :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Журавлева А.П.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68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ds02.infourok.ru/uploads/ex/0c58/0001f49f-3be64b5c/img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7" t="9899" r="51959" b="46667"/>
          <a:stretch/>
        </p:blipFill>
        <p:spPr bwMode="auto">
          <a:xfrm>
            <a:off x="3559726" y="0"/>
            <a:ext cx="5584273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://www.storecalc.com/wp-content/uploads/2017/09/otkrytie_Ameriki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563888" cy="4695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ds03.infourok.ru/uploads/ex/0bf4/000255e3-ee61a45c/img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933055"/>
            <a:ext cx="5580112" cy="2994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Горизонтальный свиток 3"/>
          <p:cNvSpPr/>
          <p:nvPr/>
        </p:nvSpPr>
        <p:spPr>
          <a:xfrm>
            <a:off x="0" y="4044353"/>
            <a:ext cx="3559726" cy="2780928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DD9F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Христофор Колумб был первым европейцем, попробовавшим шоколад. В 16 в. он привез какао-бобы в Испанию.</a:t>
            </a:r>
          </a:p>
        </p:txBody>
      </p:sp>
    </p:spTree>
    <p:extLst>
      <p:ext uri="{BB962C8B-B14F-4D97-AF65-F5344CB8AC3E}">
        <p14:creationId xmlns:p14="http://schemas.microsoft.com/office/powerpoint/2010/main" val="315708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greencardamon.ru/_mod_files/ce_images/blog/a559dafe4d9a979a9b04734b5889cf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150" y="0"/>
            <a:ext cx="3995936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://rodoslovia.ru/img/18_2301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4" y="15668"/>
            <a:ext cx="5148064" cy="684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Горизонтальный свиток 2"/>
          <p:cNvSpPr/>
          <p:nvPr/>
        </p:nvSpPr>
        <p:spPr>
          <a:xfrm>
            <a:off x="18548" y="5157192"/>
            <a:ext cx="7124569" cy="1700808"/>
          </a:xfrm>
          <a:prstGeom prst="horizontalScroll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В России шоколад появился при Екатерине Великой.</a:t>
            </a:r>
          </a:p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Только богатый и благородный мог позволить себе </a:t>
            </a:r>
            <a:endParaRPr lang="ru-RU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пить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шоколад,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так 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как он  был очень дорогой!</a:t>
            </a:r>
          </a:p>
        </p:txBody>
      </p:sp>
      <p:pic>
        <p:nvPicPr>
          <p:cNvPr id="7" name="Picture 6" descr="https://arhivurokov.ru/multiurok/html/2017/04/29/s_59046047b3577/619901_1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537858"/>
            <a:ext cx="2000882" cy="346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img1.picmix.com/output/stamp/normal/2/9/0/8/208092_be813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1" t="21335" r="12674" b="3737"/>
          <a:stretch/>
        </p:blipFill>
        <p:spPr bwMode="auto">
          <a:xfrm>
            <a:off x="6600335" y="4635802"/>
            <a:ext cx="2534033" cy="222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88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ds03.infourok.ru/uploads/ex/0bf4/000255e3-ee61a45c/img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23"/>
          <a:stretch/>
        </p:blipFill>
        <p:spPr bwMode="auto">
          <a:xfrm>
            <a:off x="15280" y="548680"/>
            <a:ext cx="9144000" cy="528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Горизонтальный свиток 4"/>
          <p:cNvSpPr/>
          <p:nvPr/>
        </p:nvSpPr>
        <p:spPr>
          <a:xfrm>
            <a:off x="15280" y="23872"/>
            <a:ext cx="9128720" cy="596815"/>
          </a:xfrm>
          <a:prstGeom prst="horizontalScroll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2">
                    <a:lumMod val="75000"/>
                  </a:schemeClr>
                </a:solidFill>
              </a:rPr>
              <a:t>НО ДО НАЧАЛА 19 ВЕКА ШОКОЛАД ОСТАВАЛСЯ НАПИТКОМ!!!</a:t>
            </a:r>
            <a:endParaRPr lang="ru-RU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Выноска-облако 10"/>
          <p:cNvSpPr/>
          <p:nvPr/>
        </p:nvSpPr>
        <p:spPr>
          <a:xfrm flipH="1">
            <a:off x="6228181" y="908721"/>
            <a:ext cx="2783481" cy="1440159"/>
          </a:xfrm>
          <a:prstGeom prst="cloudCallout">
            <a:avLst>
              <a:gd name="adj1" fmla="val -38855"/>
              <a:gd name="adj2" fmla="val 17776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Как же появилась первая плитка шоколада? </a:t>
            </a:r>
          </a:p>
        </p:txBody>
      </p:sp>
      <p:pic>
        <p:nvPicPr>
          <p:cNvPr id="22532" name="Picture 4" descr="https://sunveter.ru/uploads/posts/2015-07/1437413300_mm20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1" t="4782" r="13539"/>
          <a:stretch/>
        </p:blipFill>
        <p:spPr bwMode="auto">
          <a:xfrm>
            <a:off x="6804248" y="3527558"/>
            <a:ext cx="2339752" cy="333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http://www.playcast.ru/uploads/2014/07/11/9202234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03" b="35841"/>
          <a:stretch/>
        </p:blipFill>
        <p:spPr bwMode="auto">
          <a:xfrm>
            <a:off x="6588224" y="5572820"/>
            <a:ext cx="2119663" cy="1252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Горизонтальный свиток 11"/>
          <p:cNvSpPr/>
          <p:nvPr/>
        </p:nvSpPr>
        <p:spPr>
          <a:xfrm>
            <a:off x="0" y="5335815"/>
            <a:ext cx="6588224" cy="1522185"/>
          </a:xfrm>
          <a:prstGeom prst="horizontalScroll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В 1828 году голландцу Конраду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</a:rPr>
              <a:t>ван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Хоутену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удалось в чистом виде получить какао-масло. Он изобрел пресс благодаря которому шоколад стал твёрдым.</a:t>
            </a:r>
          </a:p>
        </p:txBody>
      </p:sp>
    </p:spTree>
    <p:extLst>
      <p:ext uri="{BB962C8B-B14F-4D97-AF65-F5344CB8AC3E}">
        <p14:creationId xmlns:p14="http://schemas.microsoft.com/office/powerpoint/2010/main" val="410235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presentacii.ru/documents_2/918c46d621081c521ae778874d906031/img2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182" t="551" r="50182" b="5023"/>
          <a:stretch/>
        </p:blipFill>
        <p:spPr bwMode="auto">
          <a:xfrm>
            <a:off x="-3079493" y="1737958"/>
            <a:ext cx="6832336" cy="483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Горизонтальный свиток 5"/>
          <p:cNvSpPr/>
          <p:nvPr/>
        </p:nvSpPr>
        <p:spPr>
          <a:xfrm>
            <a:off x="144712" y="0"/>
            <a:ext cx="8784976" cy="1484784"/>
          </a:xfrm>
          <a:prstGeom prst="horizontalScroll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Первая плитка! В середине 19 века, к юбилею королевы Виктории, фирма «Фрай и сыновья» выпустила первую шоколадную плитку: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3556" name="Picture 4" descr="http://999stories.com/wp-content/uploads/2017/07/Pervaya-shokoladnaya-plitk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79912" y="4120076"/>
            <a:ext cx="3440387" cy="24564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Вертикальный свиток 12"/>
          <p:cNvSpPr/>
          <p:nvPr/>
        </p:nvSpPr>
        <p:spPr>
          <a:xfrm>
            <a:off x="3225006" y="1773252"/>
            <a:ext cx="1584176" cy="2591852"/>
          </a:xfrm>
          <a:prstGeom prst="verticalScroll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Какао-бобы </a:t>
            </a:r>
            <a:endParaRPr lang="ru-RU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Сахар </a:t>
            </a:r>
          </a:p>
          <a:p>
            <a:pPr algn="ctr"/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Масло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какао </a:t>
            </a:r>
          </a:p>
        </p:txBody>
      </p:sp>
      <p:pic>
        <p:nvPicPr>
          <p:cNvPr id="15" name="Picture 6" descr="http://www.youloveit.ru/uploads/gallery/main/613/masha_bear10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09974" y="2067743"/>
            <a:ext cx="3054514" cy="4769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Выноска-облако 15"/>
          <p:cNvSpPr/>
          <p:nvPr/>
        </p:nvSpPr>
        <p:spPr>
          <a:xfrm>
            <a:off x="4591449" y="1418927"/>
            <a:ext cx="3004887" cy="1728192"/>
          </a:xfrm>
          <a:prstGeom prst="cloudCallout">
            <a:avLst>
              <a:gd name="adj1" fmla="val 12169"/>
              <a:gd name="adj2" fmla="val 8181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Вот </a:t>
            </a:r>
            <a:endParaRPr lang="ru-RU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в такую форму заливали первый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твердый шоколад</a:t>
            </a:r>
          </a:p>
        </p:txBody>
      </p:sp>
    </p:spTree>
    <p:extLst>
      <p:ext uri="{BB962C8B-B14F-4D97-AF65-F5344CB8AC3E}">
        <p14:creationId xmlns:p14="http://schemas.microsoft.com/office/powerpoint/2010/main" val="228233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https://i.ytimg.com/vi/Gol6DSWayUU/maxres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04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Выноска-облако 1"/>
          <p:cNvSpPr/>
          <p:nvPr/>
        </p:nvSpPr>
        <p:spPr>
          <a:xfrm>
            <a:off x="0" y="0"/>
            <a:ext cx="3923928" cy="2889520"/>
          </a:xfrm>
          <a:prstGeom prst="cloudCallout">
            <a:avLst>
              <a:gd name="adj1" fmla="val 43300"/>
              <a:gd name="adj2" fmla="val 68112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1"/>
                </a:solidFill>
              </a:rPr>
              <a:t>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Ребята, а как вы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думаете, 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что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добавляли, чтоб шоколад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стал молочным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574341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8" name="Picture 12" descr="https://storage.googleapis.com/multi-static-content/previews/artage-io-thumb-5a24f9452463666be30119fc0ab2ece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710" y="221599"/>
            <a:ext cx="3642290" cy="291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0" name="Picture 14" descr="http://bipbap.ru/wp-content/uploads/2017/08/1446490442_oboi-raznoe-02-11-2015-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pngimg.com/uploads/milk/milk_PNG12723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" t="-6966" r="-2148" b="9690"/>
          <a:stretch/>
        </p:blipFill>
        <p:spPr bwMode="auto">
          <a:xfrm>
            <a:off x="-76196" y="2254440"/>
            <a:ext cx="3149257" cy="457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Выноска-облако 14"/>
          <p:cNvSpPr/>
          <p:nvPr/>
        </p:nvSpPr>
        <p:spPr>
          <a:xfrm>
            <a:off x="137013" y="692695"/>
            <a:ext cx="5443099" cy="2448763"/>
          </a:xfrm>
          <a:prstGeom prst="cloudCallout">
            <a:avLst>
              <a:gd name="adj1" fmla="val -15582"/>
              <a:gd name="adj2" fmla="val 75522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Правильно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!!!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МОЛОКО!  </a:t>
            </a:r>
            <a:endParaRPr lang="ru-RU" sz="2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И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посмотрите ,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какой разный молочный шоколад!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6" name="Picture 2" descr="http://galerey-room.ru/images/075036_139002063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943" y="2636912"/>
            <a:ext cx="3145057" cy="436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33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https://static-eu.insales.ru/images/products/1/3731/118124179/pl008_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1" t="10388" r="5017" b="16434"/>
          <a:stretch/>
        </p:blipFill>
        <p:spPr bwMode="auto">
          <a:xfrm>
            <a:off x="-84023" y="0"/>
            <a:ext cx="922802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galerey-room.ru/images/075036_139002063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122" y="2132856"/>
            <a:ext cx="3531119" cy="490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http://ecx.images-amazon.com/images/I/41LWMqtuSt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60" y="2541827"/>
            <a:ext cx="6102228" cy="43161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Выноска-облако 5"/>
          <p:cNvSpPr/>
          <p:nvPr/>
        </p:nvSpPr>
        <p:spPr>
          <a:xfrm flipH="1">
            <a:off x="251516" y="116632"/>
            <a:ext cx="6572361" cy="2931368"/>
          </a:xfrm>
          <a:prstGeom prst="cloudCallout">
            <a:avLst>
              <a:gd name="adj1" fmla="val -48192"/>
              <a:gd name="adj2" fmla="val 87858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1"/>
                </a:solidFill>
              </a:rPr>
              <a:t> </a:t>
            </a:r>
            <a:r>
              <a:rPr lang="ru-RU" sz="2000" b="1" dirty="0" smtClean="0">
                <a:solidFill>
                  <a:schemeClr val="accent1"/>
                </a:solidFill>
              </a:rPr>
              <a:t>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А вот Б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елый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шоколад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появился недавно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Он белый, потому что в него</a:t>
            </a:r>
          </a:p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не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добавляют какао-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порошок 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Зато в нем есть какао-масло, 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сухое молоко, ванилин и сахар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1835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2" name="Picture 6" descr="https://www.okeydostavka.ru/wcsstore/OKMarketCAS/cat_entries/520422/520422_fullimag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0" t="23100" r="8191" b="20330"/>
          <a:stretch/>
        </p:blipFill>
        <p:spPr bwMode="auto">
          <a:xfrm>
            <a:off x="-10396" y="5013176"/>
            <a:ext cx="4199589" cy="182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6" name="Picture 10" descr="http://www.advertiser-school.ru/assets/images/news/72/masha_box_bi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303"/>
            <a:ext cx="8117015" cy="4906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://i6.otzovik.com/2018/03/30/6277965/img/65956160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4" t="18262" r="15423" b="16824"/>
          <a:stretch/>
        </p:blipFill>
        <p:spPr bwMode="auto">
          <a:xfrm>
            <a:off x="7452320" y="404664"/>
            <a:ext cx="1691680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img.votonia.ru/products/590084994d4b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0" t="11365" r="33876" b="5693"/>
          <a:stretch/>
        </p:blipFill>
        <p:spPr bwMode="auto">
          <a:xfrm>
            <a:off x="2267744" y="419930"/>
            <a:ext cx="1368152" cy="279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8" name="Picture 12" descr="http://www.podarkiperm.ru/upload/iblock/20a/20a28be3a4cb60c01550cc95a3409e3a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2" t="3599" r="5397" b="2932"/>
          <a:stretch/>
        </p:blipFill>
        <p:spPr bwMode="auto">
          <a:xfrm rot="20584045">
            <a:off x="349227" y="1913497"/>
            <a:ext cx="1353003" cy="259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vezunchik.net/u/product/246504_big_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8" t="4388" r="35043" b="4090"/>
          <a:stretch/>
        </p:blipFill>
        <p:spPr bwMode="auto">
          <a:xfrm rot="764963">
            <a:off x="3735754" y="3723568"/>
            <a:ext cx="1374406" cy="301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0" name="Picture 14" descr="http://www.stickpng.com/assets/images/5a3147c8cb9a85480a628f2e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05"/>
          <a:stretch/>
        </p:blipFill>
        <p:spPr bwMode="auto">
          <a:xfrm>
            <a:off x="4210402" y="2759522"/>
            <a:ext cx="5079801" cy="4103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Выноска-облако 2"/>
          <p:cNvSpPr/>
          <p:nvPr/>
        </p:nvSpPr>
        <p:spPr>
          <a:xfrm>
            <a:off x="1025728" y="4005064"/>
            <a:ext cx="4194344" cy="1116704"/>
          </a:xfrm>
          <a:prstGeom prst="cloudCallout">
            <a:avLst>
              <a:gd name="adj1" fmla="val 47358"/>
              <a:gd name="adj2" fmla="val 714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Даже у нас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 Мишкой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есть свой шоколад</a:t>
            </a:r>
          </a:p>
        </p:txBody>
      </p:sp>
    </p:spTree>
    <p:extLst>
      <p:ext uri="{BB962C8B-B14F-4D97-AF65-F5344CB8AC3E}">
        <p14:creationId xmlns:p14="http://schemas.microsoft.com/office/powerpoint/2010/main" val="20551957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https://newsbuzz.ru/wp-content/uploads/2017/10/4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6" y="23697"/>
            <a:ext cx="9112534" cy="683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pozdravka.com/_ph/193/28615668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93"/>
          <a:stretch/>
        </p:blipFill>
        <p:spPr bwMode="auto">
          <a:xfrm>
            <a:off x="904030" y="170410"/>
            <a:ext cx="7212868" cy="65408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effects1.ru/png/kartinka/food_eda/sladosti/shokolad/shokolad_18-32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503653"/>
            <a:ext cx="3549961" cy="22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06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krimchel.ru/images/news/2017/7/12/%D0%92%D1%81%D0%B5%D0%BC%D0%B8%D1%80%D0%BD%D1%8B%D0%B9_%D0%B4%D0%B5%D0%BD%D1%8C_%D1%88%D0%BE%D0%BA%D0%BE%D0%BB%D0%B0%D0%B4%D0%B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1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www.vkusdostavka.ru/upload/iblock/b8b/b8bc15e454bd2a7845dd2d9104b0c912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1" t="7822" r="28032" b="6023"/>
          <a:stretch/>
        </p:blipFill>
        <p:spPr bwMode="auto">
          <a:xfrm rot="20103288">
            <a:off x="566762" y="3796149"/>
            <a:ext cx="1486102" cy="284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25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http://zoyuncak.com/wp-content/uploads/2018/03/youloveit_ru_masha_and_the_bear1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6" t="11111" r="15606"/>
          <a:stretch/>
        </p:blipFill>
        <p:spPr bwMode="auto">
          <a:xfrm>
            <a:off x="0" y="-13837"/>
            <a:ext cx="9144000" cy="6887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Выноска-облако 1"/>
          <p:cNvSpPr/>
          <p:nvPr/>
        </p:nvSpPr>
        <p:spPr>
          <a:xfrm rot="1114091">
            <a:off x="5535608" y="41801"/>
            <a:ext cx="3123596" cy="2492426"/>
          </a:xfrm>
          <a:prstGeom prst="cloudCallout">
            <a:avLst>
              <a:gd name="adj1" fmla="val -24184"/>
              <a:gd name="adj2" fmla="val 7047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</a:rPr>
              <a:t>Здравствуйте ребята! </a:t>
            </a:r>
          </a:p>
          <a:p>
            <a:pPr algn="ctr"/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</a:rPr>
              <a:t>А вы знаете, откуда взялся шоколад?</a:t>
            </a:r>
            <a:endParaRPr lang="ru-RU" sz="2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6390" name="Picture 6" descr="http://www.sostav.ru/articles/rus/2010/12.10/news/images/masha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5" t="3248" r="8255" b="4194"/>
          <a:stretch/>
        </p:blipFill>
        <p:spPr bwMode="auto">
          <a:xfrm rot="20002581">
            <a:off x="1146942" y="3185322"/>
            <a:ext cx="1561403" cy="315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02741" y="6021288"/>
            <a:ext cx="457200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В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едь история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шоколада началась очень давно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Примерно 1500 лет до нашей эры</a:t>
            </a:r>
          </a:p>
        </p:txBody>
      </p:sp>
    </p:spTree>
    <p:extLst>
      <p:ext uri="{BB962C8B-B14F-4D97-AF65-F5344CB8AC3E}">
        <p14:creationId xmlns:p14="http://schemas.microsoft.com/office/powerpoint/2010/main" val="91627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https://ancientcivs.ru/_bd/0/273518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8"/>
            <a:ext cx="7848872" cy="660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s://mashabear.com/upload/medialibrary/bdb/kniga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0" t="7384" r="5679" b="2477"/>
          <a:stretch/>
        </p:blipFill>
        <p:spPr bwMode="auto">
          <a:xfrm flipH="1">
            <a:off x="-1" y="3068960"/>
            <a:ext cx="2465335" cy="289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5934670"/>
            <a:ext cx="9112308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История возникновения шоколада для детей берёт своё начало с незапамятных времён, когда племена ацтеков и майя изобрели магический напиток «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ксокоатль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», который они готовили из плодов какао . </a:t>
            </a:r>
          </a:p>
        </p:txBody>
      </p:sp>
    </p:spTree>
    <p:extLst>
      <p:ext uri="{BB962C8B-B14F-4D97-AF65-F5344CB8AC3E}">
        <p14:creationId xmlns:p14="http://schemas.microsoft.com/office/powerpoint/2010/main" val="345900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2" name="Picture 10" descr="http://importmaslo.ru/wp-content/uploads/2016/01/cacao-1024x89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010"/>
            <a:ext cx="9144000" cy="689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www.youloveit.ru/uploads/gallery/main/613/masha_bear10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1"/>
          <a:stretch/>
        </p:blipFill>
        <p:spPr bwMode="auto">
          <a:xfrm>
            <a:off x="323528" y="2966022"/>
            <a:ext cx="2304256" cy="3891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Горизонтальный свиток 1"/>
          <p:cNvSpPr/>
          <p:nvPr/>
        </p:nvSpPr>
        <p:spPr>
          <a:xfrm>
            <a:off x="2123728" y="5301208"/>
            <a:ext cx="6624736" cy="1393312"/>
          </a:xfrm>
          <a:prstGeom prst="horizontalScroll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 Плод дерева похож на лимон , а внутри какао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бобы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Шоколад изготавливают из какао-бобов, которые растут на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какао-деревьях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Плоды дерева какао называют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какао-стручками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85034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img0.liveinternet.ru/images/attach/c/2/82/935/82935594_large_fr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0"/>
            <a:ext cx="59284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ds03.infourok.ru/uploads/ex/0bf4/000255e3-ee61a45c/img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847" b="44295"/>
          <a:stretch/>
        </p:blipFill>
        <p:spPr bwMode="auto">
          <a:xfrm>
            <a:off x="1" y="0"/>
            <a:ext cx="3779911" cy="383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beautyufa.ru/wp-content/uploads/2016/03/ws_Cocoa_Beans_1024x768-1024x76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56" b="9759"/>
          <a:stretch/>
        </p:blipFill>
        <p:spPr bwMode="auto">
          <a:xfrm>
            <a:off x="1" y="3837709"/>
            <a:ext cx="3779911" cy="302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Горизонтальный свиток 1"/>
          <p:cNvSpPr/>
          <p:nvPr/>
        </p:nvSpPr>
        <p:spPr>
          <a:xfrm>
            <a:off x="3779912" y="0"/>
            <a:ext cx="5364088" cy="1033272"/>
          </a:xfrm>
          <a:prstGeom prst="horizontalScroll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Вот так выглядит будущий шоколад </a:t>
            </a:r>
          </a:p>
        </p:txBody>
      </p:sp>
    </p:spTree>
    <p:extLst>
      <p:ext uri="{BB962C8B-B14F-4D97-AF65-F5344CB8AC3E}">
        <p14:creationId xmlns:p14="http://schemas.microsoft.com/office/powerpoint/2010/main" val="282449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ds03.infourok.ru/uploads/ex/0bf4/000255e3-ee61a45c/img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426039" y="484117"/>
            <a:ext cx="1633767" cy="624786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1"/>
                </a:solidFill>
              </a:rPr>
              <a:t> 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</a:rPr>
              <a:t>Какао-дерево древними индейцами почиталось как божественное. Они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поклонялись</a:t>
            </a:r>
          </a:p>
          <a:p>
            <a:pPr algn="ctr"/>
            <a:r>
              <a:rPr lang="ru-RU" sz="1600" b="1" dirty="0">
                <a:solidFill>
                  <a:schemeClr val="accent2">
                    <a:lumMod val="75000"/>
                  </a:schemeClr>
                </a:solidFill>
              </a:rPr>
              <a:t> шоколадному дереву. </a:t>
            </a:r>
            <a:endParaRPr lang="ru-RU" sz="1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Какао-бобы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</a:rPr>
              <a:t>использовали также вместо денег. </a:t>
            </a:r>
            <a:endParaRPr lang="ru-RU" sz="1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Индейцы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</a:rPr>
              <a:t>уже тогда заметили, что после чашки крепкого </a:t>
            </a:r>
            <a:endParaRPr lang="ru-RU" sz="1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шоколада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</a:rPr>
              <a:t> </a:t>
            </a:r>
            <a:endParaRPr lang="ru-RU" sz="1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быстрее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</a:rPr>
              <a:t>затягивались раны, пропадала усталость. 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5808651"/>
            <a:ext cx="7128792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Изначально шоколад употреблялся только как напиток.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С языка индейцев слово «шоколад» переводится как </a:t>
            </a:r>
            <a:endParaRPr lang="ru-RU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«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горькая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вода»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или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«вода и пена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».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40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s://s1.babiki.ru/uploads/images/01/12/59/2013/06/08/2b88eb396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" b="10041"/>
          <a:stretch/>
        </p:blipFill>
        <p:spPr bwMode="auto">
          <a:xfrm>
            <a:off x="4752350" y="607208"/>
            <a:ext cx="4391891" cy="625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megatopof.ru/files/2017/samvkus-shokolad-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4537"/>
            <a:ext cx="4749016" cy="395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092" y="7044"/>
            <a:ext cx="9140907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 Шоколад долгое время был исключительно напитком. </a:t>
            </a:r>
            <a:endParaRPr lang="ru-RU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Он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употреблялся в холодном виде – обжаренные какао-бобы, которые сами по себе имеют горький вкус, смешивались с водой, а затем в эту смесь добавлялся перец чили.</a:t>
            </a:r>
          </a:p>
        </p:txBody>
      </p:sp>
      <p:pic>
        <p:nvPicPr>
          <p:cNvPr id="2062" name="Picture 14" descr="https://i.ytimg.com/vi/kdA-TAQtPdk/maxresdefaul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85" y="4509120"/>
            <a:ext cx="4777435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29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sibzaimka.ru/proxy.php?image=http%3A%2F%2Fwww.pics.ru%2Fwp-content%2Fuploads%2F2015%2F05%2Fmonte.jpg&amp;hash=eb03907445552e417b79c00e4a24a0a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136"/>
            <a:ext cx="6008812" cy="660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-13005"/>
            <a:ext cx="914400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Пожалуй самым большим любителем шоколада был король ацтеков Монтесума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6316943"/>
            <a:ext cx="9144000" cy="52322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В течении дня король выпивал до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50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чашек шоколадного напитка</a:t>
            </a:r>
          </a:p>
        </p:txBody>
      </p:sp>
      <p:pic>
        <p:nvPicPr>
          <p:cNvPr id="18436" name="Picture 4" descr="https://sunveter.ru/uploads/posts/2015-07/1437413300_mm2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6" r="13778"/>
          <a:stretch/>
        </p:blipFill>
        <p:spPr bwMode="auto">
          <a:xfrm>
            <a:off x="6293416" y="1715730"/>
            <a:ext cx="2850584" cy="460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Выноска-облако 4"/>
          <p:cNvSpPr/>
          <p:nvPr/>
        </p:nvSpPr>
        <p:spPr>
          <a:xfrm>
            <a:off x="5508104" y="1032977"/>
            <a:ext cx="2664296" cy="1096178"/>
          </a:xfrm>
          <a:prstGeom prst="cloudCallout">
            <a:avLst>
              <a:gd name="adj1" fmla="val 2423"/>
              <a:gd name="adj2" fmla="val 130342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50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чашек  шоколада!</a:t>
            </a:r>
          </a:p>
        </p:txBody>
      </p:sp>
    </p:spTree>
    <p:extLst>
      <p:ext uri="{BB962C8B-B14F-4D97-AF65-F5344CB8AC3E}">
        <p14:creationId xmlns:p14="http://schemas.microsoft.com/office/powerpoint/2010/main" val="291633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1328</TotalTime>
  <Words>305</Words>
  <Application>Microsoft Office PowerPoint</Application>
  <PresentationFormat>Экран (4:3)</PresentationFormat>
  <Paragraphs>50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Твердый переплет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Lenovo</cp:lastModifiedBy>
  <cp:revision>60</cp:revision>
  <dcterms:created xsi:type="dcterms:W3CDTF">2018-07-08T19:17:16Z</dcterms:created>
  <dcterms:modified xsi:type="dcterms:W3CDTF">2020-01-11T18:29:43Z</dcterms:modified>
</cp:coreProperties>
</file>