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69" r:id="rId3"/>
    <p:sldId id="262" r:id="rId4"/>
    <p:sldId id="259" r:id="rId5"/>
    <p:sldId id="257" r:id="rId6"/>
    <p:sldId id="258" r:id="rId7"/>
    <p:sldId id="261" r:id="rId8"/>
    <p:sldId id="263" r:id="rId9"/>
    <p:sldId id="264" r:id="rId10"/>
    <p:sldId id="265" r:id="rId11"/>
    <p:sldId id="268" r:id="rId12"/>
    <p:sldId id="267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69" d="100"/>
          <a:sy n="69" d="100"/>
        </p:scale>
        <p:origin x="78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10/26/2020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10/26/2020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10/26/2020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10/26/2020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10/26/2020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10/26/2020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10/26/2020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7" Type="http://schemas.openxmlformats.org/officeDocument/2006/relationships/image" Target="../media/image6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0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3.png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Определение производной, ее геометрический и механический смысл.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992722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Прямоугольник 1"/>
              <p:cNvSpPr/>
              <p:nvPr/>
            </p:nvSpPr>
            <p:spPr>
              <a:xfrm>
                <a:off x="1177637" y="1717963"/>
                <a:ext cx="8104909" cy="292528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ru-RU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Из рассмотренных задач мы получаем, что скорость прямолинейного движения материальной точки в момент времени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sz="28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  <m:sub>
                        <m:r>
                          <a:rPr lang="ru-RU" sz="2800" i="1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</m:oMath>
                </a14:m>
                <a:r>
                  <a:rPr lang="ru-RU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есть производная от пути по времени</a:t>
                </a:r>
              </a:p>
              <a:p>
                <a:pPr algn="ctr"/>
                <a:r>
                  <a:rPr lang="ru-RU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800" b="1" i="1">
                        <a:latin typeface="Cambria Math" panose="02040503050406030204" pitchFamily="18" charset="0"/>
                      </a:rPr>
                      <m:t>𝑽</m:t>
                    </m:r>
                    <m:r>
                      <a:rPr lang="ru-RU" sz="2800" b="1" i="1">
                        <a:latin typeface="Cambria Math" panose="02040503050406030204" pitchFamily="18" charset="0"/>
                      </a:rPr>
                      <m:t>(</m:t>
                    </m:r>
                    <m:sSub>
                      <m:sSubPr>
                        <m:ctrlPr>
                          <a:rPr lang="ru-RU" sz="28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  <m:sub>
                        <m:r>
                          <a:rPr lang="ru-RU" sz="2800" i="1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lang="ru-RU" sz="2800" b="1" i="1">
                        <a:latin typeface="Cambria Math" panose="02040503050406030204" pitchFamily="18" charset="0"/>
                      </a:rPr>
                      <m:t>)=</m:t>
                    </m:r>
                    <m:func>
                      <m:funcPr>
                        <m:ctrlPr>
                          <a:rPr lang="ru-RU" sz="2800" b="1" i="1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limLow>
                          <m:limLowPr>
                            <m:ctrlPr>
                              <a:rPr lang="ru-RU" sz="2800" b="1" i="1">
                                <a:latin typeface="Cambria Math" panose="02040503050406030204" pitchFamily="18" charset="0"/>
                              </a:rPr>
                            </m:ctrlPr>
                          </m:limLowPr>
                          <m:e>
                            <m:r>
                              <a:rPr lang="ru-RU" sz="2800" b="1" i="1">
                                <a:latin typeface="Cambria Math" panose="02040503050406030204" pitchFamily="18" charset="0"/>
                              </a:rPr>
                              <m:t>𝐥𝐢𝐦</m:t>
                            </m:r>
                          </m:e>
                          <m:lim>
                            <m:r>
                              <a:rPr lang="ru-RU" sz="2800" b="1" i="1">
                                <a:latin typeface="Cambria Math" panose="02040503050406030204" pitchFamily="18" charset="0"/>
                              </a:rPr>
                              <m:t>∆ </m:t>
                            </m:r>
                            <m:r>
                              <a:rPr lang="en-US" sz="2800" b="1" i="1">
                                <a:latin typeface="Cambria Math" panose="02040503050406030204" pitchFamily="18" charset="0"/>
                              </a:rPr>
                              <m:t>𝒕</m:t>
                            </m:r>
                            <m:r>
                              <a:rPr lang="ru-RU" sz="2800" b="1" i="1">
                                <a:latin typeface="Cambria Math" panose="02040503050406030204" pitchFamily="18" charset="0"/>
                              </a:rPr>
                              <m:t>→</m:t>
                            </m:r>
                            <m:r>
                              <a:rPr lang="ru-RU" sz="2800" b="1" i="1">
                                <a:latin typeface="Cambria Math" panose="02040503050406030204" pitchFamily="18" charset="0"/>
                              </a:rPr>
                              <m:t>𝟎</m:t>
                            </m:r>
                          </m:lim>
                        </m:limLow>
                      </m:fName>
                      <m:e>
                        <m:r>
                          <a:rPr lang="ru-RU" sz="2800" b="1" i="1">
                            <a:latin typeface="Cambria Math" panose="02040503050406030204" pitchFamily="18" charset="0"/>
                          </a:rPr>
                          <m:t>(</m:t>
                        </m:r>
                        <m:f>
                          <m:fPr>
                            <m:ctrlPr>
                              <a:rPr lang="ru-RU" sz="2800" b="1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ru-RU" sz="2800" b="1" i="1"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sz="2800" b="1" i="1">
                                <a:latin typeface="Cambria Math" panose="02040503050406030204" pitchFamily="18" charset="0"/>
                              </a:rPr>
                              <m:t>𝑺</m:t>
                            </m:r>
                            <m:d>
                              <m:dPr>
                                <m:ctrlPr>
                                  <a:rPr lang="ru-RU" sz="2800" b="1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sSub>
                                  <m:sSubPr>
                                    <m:ctrlPr>
                                      <a:rPr lang="ru-RU" sz="2800" b="1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ru-RU" sz="2800" b="1" i="1">
                                        <a:latin typeface="Cambria Math" panose="02040503050406030204" pitchFamily="18" charset="0"/>
                                      </a:rPr>
                                      <m:t>𝒕</m:t>
                                    </m:r>
                                  </m:e>
                                  <m:sub>
                                    <m:r>
                                      <a:rPr lang="ru-RU" sz="2800" b="1" i="1">
                                        <a:latin typeface="Cambria Math" panose="02040503050406030204" pitchFamily="18" charset="0"/>
                                      </a:rPr>
                                      <m:t>𝟎</m:t>
                                    </m:r>
                                    <m:r>
                                      <a:rPr lang="ru-RU" sz="2800" b="1" i="1">
                                        <a:latin typeface="Cambria Math" panose="02040503050406030204" pitchFamily="18" charset="0"/>
                                      </a:rPr>
                                      <m:t> </m:t>
                                    </m:r>
                                  </m:sub>
                                </m:sSub>
                                <m:r>
                                  <a:rPr lang="ru-RU" sz="2800" b="1" i="1">
                                    <a:latin typeface="Cambria Math" panose="02040503050406030204" pitchFamily="18" charset="0"/>
                                  </a:rPr>
                                  <m:t>+∆ </m:t>
                                </m:r>
                                <m:r>
                                  <a:rPr lang="ru-RU" sz="2800" b="1" i="1">
                                    <a:latin typeface="Cambria Math" panose="02040503050406030204" pitchFamily="18" charset="0"/>
                                  </a:rPr>
                                  <m:t>𝒕</m:t>
                                </m:r>
                              </m:e>
                            </m:d>
                            <m:r>
                              <a:rPr lang="ru-RU" sz="2800" b="1" i="1"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en-US" sz="2800" b="1" i="1">
                                <a:latin typeface="Cambria Math" panose="02040503050406030204" pitchFamily="18" charset="0"/>
                              </a:rPr>
                              <m:t>𝒇</m:t>
                            </m:r>
                            <m:d>
                              <m:dPr>
                                <m:ctrlPr>
                                  <a:rPr lang="ru-RU" sz="2800" b="1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sSub>
                                  <m:sSubPr>
                                    <m:ctrlPr>
                                      <a:rPr lang="ru-RU" sz="2800" b="1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ru-RU" sz="2800" b="1" i="1">
                                        <a:latin typeface="Cambria Math" panose="02040503050406030204" pitchFamily="18" charset="0"/>
                                      </a:rPr>
                                      <m:t>𝒕</m:t>
                                    </m:r>
                                  </m:e>
                                  <m:sub>
                                    <m:r>
                                      <a:rPr lang="ru-RU" sz="2800" b="1" i="1">
                                        <a:latin typeface="Cambria Math" panose="02040503050406030204" pitchFamily="18" charset="0"/>
                                      </a:rPr>
                                      <m:t>𝟎</m:t>
                                    </m:r>
                                  </m:sub>
                                </m:sSub>
                              </m:e>
                            </m:d>
                          </m:num>
                          <m:den>
                            <m:r>
                              <a:rPr lang="ru-RU" sz="2800" b="1" i="1">
                                <a:latin typeface="Cambria Math" panose="02040503050406030204" pitchFamily="18" charset="0"/>
                              </a:rPr>
                              <m:t>∆ х</m:t>
                            </m:r>
                          </m:den>
                        </m:f>
                        <m:r>
                          <a:rPr lang="ru-RU" sz="2800" b="1" i="1">
                            <a:latin typeface="Cambria Math" panose="02040503050406030204" pitchFamily="18" charset="0"/>
                          </a:rPr>
                          <m:t>)</m:t>
                        </m:r>
                      </m:e>
                    </m:func>
                  </m:oMath>
                </a14:m>
                <a:r>
                  <a:rPr lang="ru-RU" sz="28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2800" b="1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800" b="1" i="1">
                            <a:latin typeface="Cambria Math" panose="02040503050406030204" pitchFamily="18" charset="0"/>
                          </a:rPr>
                          <m:t>𝑺</m:t>
                        </m:r>
                      </m:e>
                      <m:sup>
                        <m:r>
                          <a:rPr lang="ru-RU" sz="2800" b="1" i="1">
                            <a:latin typeface="Cambria Math" panose="02040503050406030204" pitchFamily="18" charset="0"/>
                          </a:rPr>
                          <m:t>′ </m:t>
                        </m:r>
                      </m:sup>
                    </m:sSup>
                    <m:r>
                      <a:rPr lang="ru-RU" sz="2800" b="1" i="1">
                        <a:latin typeface="Cambria Math" panose="02040503050406030204" pitchFamily="18" charset="0"/>
                      </a:rPr>
                      <m:t>(</m:t>
                    </m:r>
                    <m:sSub>
                      <m:sSubPr>
                        <m:ctrlPr>
                          <a:rPr lang="ru-RU" sz="2800" b="1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ru-RU" sz="2800" b="1" i="1">
                            <a:latin typeface="Cambria Math" panose="02040503050406030204" pitchFamily="18" charset="0"/>
                          </a:rPr>
                          <m:t>𝒕</m:t>
                        </m:r>
                      </m:e>
                      <m:sub>
                        <m:r>
                          <a:rPr lang="ru-RU" sz="2800" b="1" i="1">
                            <a:latin typeface="Cambria Math" panose="02040503050406030204" pitchFamily="18" charset="0"/>
                          </a:rPr>
                          <m:t>𝟎</m:t>
                        </m:r>
                        <m:r>
                          <a:rPr lang="ru-RU" sz="2800" b="1" i="1">
                            <a:latin typeface="Cambria Math" panose="02040503050406030204" pitchFamily="18" charset="0"/>
                          </a:rPr>
                          <m:t> </m:t>
                        </m:r>
                      </m:sub>
                    </m:sSub>
                    <m:r>
                      <a:rPr lang="ru-RU" sz="2800" b="1" i="1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ru-RU" sz="28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</a:t>
                </a:r>
                <a:endParaRPr lang="ru-RU" sz="28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r>
                  <a:rPr lang="ru-RU" sz="2800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В этом состоит механический смысл производной</a:t>
                </a:r>
                <a:r>
                  <a:rPr lang="ru-RU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 </a:t>
                </a:r>
              </a:p>
            </p:txBody>
          </p:sp>
        </mc:Choice>
        <mc:Fallback xmlns="">
          <p:sp>
            <p:nvSpPr>
              <p:cNvPr id="2" name="Прямоугольник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77637" y="1717963"/>
                <a:ext cx="8104909" cy="2925288"/>
              </a:xfrm>
              <a:prstGeom prst="rect">
                <a:avLst/>
              </a:prstGeom>
              <a:blipFill>
                <a:blip r:embed="rId2"/>
                <a:stretch>
                  <a:fillRect l="-1504" t="-2292" r="-2406" b="-500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88322861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2" name="Прямоугольник 1"/>
              <p:cNvSpPr/>
              <p:nvPr/>
            </p:nvSpPr>
            <p:spPr>
              <a:xfrm>
                <a:off x="568036" y="762000"/>
                <a:ext cx="8575964" cy="408829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ru-RU" sz="2800" dirty="0">
                    <a:solidFill>
                      <a:srgbClr val="FF000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Вторая задача привела нас к геометрическому смыслу производной. </a:t>
                </a:r>
                <a:endParaRPr lang="en-US" sz="2800" dirty="0" smtClean="0">
                  <a:solidFill>
                    <a:srgbClr val="FF0000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ctr"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ru-RU" sz="2800" dirty="0" smtClean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Мы </a:t>
                </a:r>
                <a:r>
                  <a:rPr lang="ru-RU" sz="2800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получили , что угловой коэффициент касательной </a:t>
                </a:r>
                <a:r>
                  <a:rPr lang="ru-RU" sz="2800" dirty="0">
                    <a:solidFill>
                      <a:srgbClr val="FF000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у=</a:t>
                </a:r>
                <a:r>
                  <a:rPr lang="en-US" sz="2800" dirty="0">
                    <a:solidFill>
                      <a:srgbClr val="FF000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k</a:t>
                </a:r>
                <a:r>
                  <a:rPr lang="ru-RU" sz="2800" dirty="0">
                    <a:solidFill>
                      <a:srgbClr val="FF000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·</a:t>
                </a:r>
                <a:r>
                  <a:rPr lang="en-US" sz="2800" dirty="0">
                    <a:solidFill>
                      <a:srgbClr val="FF000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x</a:t>
                </a:r>
                <a:r>
                  <a:rPr lang="ru-RU" sz="2800" dirty="0">
                    <a:solidFill>
                      <a:srgbClr val="FF000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+ </a:t>
                </a:r>
                <a:r>
                  <a:rPr lang="en-US" sz="2800" dirty="0">
                    <a:solidFill>
                      <a:srgbClr val="FF000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b </a:t>
                </a:r>
                <a:r>
                  <a:rPr lang="ru-RU" sz="2800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к кривой проведенной в точке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sz="2800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ru-RU" sz="2800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М</m:t>
                        </m:r>
                      </m:e>
                      <m:sub>
                        <m:r>
                          <a:rPr lang="ru-RU" sz="2800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0</m:t>
                        </m:r>
                      </m:sub>
                    </m:sSub>
                  </m:oMath>
                </a14:m>
                <a:r>
                  <a:rPr lang="ru-RU" sz="2800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sz="2800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ru-RU" sz="2800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х</m:t>
                        </m:r>
                      </m:e>
                      <m:sub>
                        <m:r>
                          <a:rPr lang="ru-RU" sz="2800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0</m:t>
                        </m:r>
                      </m:sub>
                    </m:sSub>
                  </m:oMath>
                </a14:m>
                <a:r>
                  <a:rPr lang="ru-RU" sz="2800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;</a:t>
                </a:r>
                <a14:m>
                  <m:oMath xmlns:m="http://schemas.openxmlformats.org/officeDocument/2006/math">
                    <m:r>
                      <a:rPr lang="ru-RU" sz="2800" i="1"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 </m:t>
                    </m:r>
                    <m:sSub>
                      <m:sSubPr>
                        <m:ctrlPr>
                          <a:rPr lang="ru-RU" sz="2800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ru-RU" sz="2800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у</m:t>
                        </m:r>
                      </m:e>
                      <m:sub>
                        <m:r>
                          <a:rPr lang="ru-RU" sz="2800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0</m:t>
                        </m:r>
                      </m:sub>
                    </m:sSub>
                  </m:oMath>
                </a14:m>
                <a:r>
                  <a:rPr lang="ru-RU" sz="2800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), есть</a:t>
                </a:r>
                <a:r>
                  <a:rPr lang="ru-RU" sz="2800" dirty="0" smtClean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:</a:t>
                </a:r>
                <a:r>
                  <a:rPr lang="en-US" sz="2800" dirty="0" smtClean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  </a:t>
                </a:r>
                <a:r>
                  <a:rPr lang="en-US" sz="2800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k</a:t>
                </a:r>
                <a:r>
                  <a:rPr lang="ru-RU" sz="2800" dirty="0">
                    <a:solidFill>
                      <a:srgbClr val="FF000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= </a:t>
                </a:r>
                <a:r>
                  <a:rPr lang="en-US" sz="2800" dirty="0" err="1">
                    <a:solidFill>
                      <a:srgbClr val="FF000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tg</a:t>
                </a:r>
                <a:r>
                  <a:rPr lang="en-US" sz="2800" dirty="0">
                    <a:solidFill>
                      <a:srgbClr val="FF000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α</a:t>
                </a:r>
                <a:r>
                  <a:rPr lang="ru-RU" sz="2800" dirty="0">
                    <a:solidFill>
                      <a:srgbClr val="FF000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=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2800" b="1" i="1">
                            <a:solidFill>
                              <a:srgbClr val="FF0000"/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 sz="2800" b="1" i="1">
                            <a:solidFill>
                              <a:srgbClr val="FF0000"/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𝒇</m:t>
                        </m:r>
                      </m:e>
                      <m:sup>
                        <m:r>
                          <a:rPr lang="ru-RU" sz="2800" b="1" i="1">
                            <a:solidFill>
                              <a:srgbClr val="FF0000"/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′ </m:t>
                        </m:r>
                      </m:sup>
                    </m:sSup>
                    <m:r>
                      <a:rPr lang="ru-RU" sz="2800" b="1" i="1">
                        <a:solidFill>
                          <a:srgbClr val="FF0000"/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(</m:t>
                    </m:r>
                    <m:sSub>
                      <m:sSubPr>
                        <m:ctrlPr>
                          <a:rPr lang="ru-RU" sz="28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ru-RU" sz="28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х</m:t>
                        </m:r>
                      </m:e>
                      <m:sub>
                        <m:r>
                          <a:rPr lang="ru-RU" sz="28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0</m:t>
                        </m:r>
                      </m:sub>
                    </m:sSub>
                  </m:oMath>
                </a14:m>
                <a:r>
                  <a:rPr lang="ru-RU" sz="2800" dirty="0">
                    <a:solidFill>
                      <a:srgbClr val="FF000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). </a:t>
                </a:r>
                <a:endParaRPr lang="en-US" sz="2800" dirty="0" smtClean="0">
                  <a:solidFill>
                    <a:srgbClr val="FF0000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ctr"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ru-RU" sz="2800" dirty="0" smtClean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Поэтому </a:t>
                </a:r>
                <a:r>
                  <a:rPr lang="ru-RU" sz="2800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уравнение касательной к графику в точке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sz="2800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ru-RU" sz="2800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М</m:t>
                        </m:r>
                      </m:e>
                      <m:sub>
                        <m:r>
                          <a:rPr lang="ru-RU" sz="2800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0</m:t>
                        </m:r>
                      </m:sub>
                    </m:sSub>
                    <m:r>
                      <a:rPr lang="ru-RU" sz="2800" i="1"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 </m:t>
                    </m:r>
                  </m:oMath>
                </a14:m>
                <a:r>
                  <a:rPr lang="ru-RU" sz="2800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будет иметь вид:</a:t>
                </a:r>
                <a:endParaRPr lang="ru-RU" sz="2800" dirty="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algn="ctr"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ru-RU" sz="2800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У </a:t>
                </a:r>
                <a:r>
                  <a:rPr lang="en-US" sz="2800" dirty="0">
                    <a:solidFill>
                      <a:srgbClr val="FF000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=  f(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sz="28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ru-RU" sz="28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х</m:t>
                        </m:r>
                      </m:e>
                      <m:sub>
                        <m:r>
                          <a:rPr lang="ru-RU" sz="28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0</m:t>
                        </m:r>
                      </m:sub>
                    </m:sSub>
                    <m:r>
                      <a:rPr lang="en-US" sz="2800" i="1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)+  </m:t>
                    </m:r>
                    <m:sSup>
                      <m:sSupPr>
                        <m:ctrlPr>
                          <a:rPr lang="ru-RU" sz="2800" b="1" i="1">
                            <a:solidFill>
                              <a:srgbClr val="FF0000"/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 sz="2800" b="1" i="1">
                            <a:solidFill>
                              <a:srgbClr val="FF0000"/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𝒇</m:t>
                        </m:r>
                      </m:e>
                      <m:sup>
                        <m:r>
                          <a:rPr lang="ru-RU" sz="2800" b="1" i="1">
                            <a:solidFill>
                              <a:srgbClr val="FF0000"/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′ </m:t>
                        </m:r>
                      </m:sup>
                    </m:sSup>
                    <m:r>
                      <a:rPr lang="ru-RU" sz="2800" b="1" i="1">
                        <a:solidFill>
                          <a:srgbClr val="FF0000"/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(</m:t>
                    </m:r>
                    <m:sSub>
                      <m:sSubPr>
                        <m:ctrlPr>
                          <a:rPr lang="ru-RU" sz="28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ru-RU" sz="28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х</m:t>
                        </m:r>
                      </m:e>
                      <m:sub>
                        <m:r>
                          <a:rPr lang="ru-RU" sz="28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0</m:t>
                        </m:r>
                      </m:sub>
                    </m:sSub>
                    <m:r>
                      <a:rPr lang="ru-RU" sz="2800" i="1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)</m:t>
                    </m:r>
                  </m:oMath>
                </a14:m>
                <a:r>
                  <a:rPr lang="ru-RU" sz="2800" dirty="0">
                    <a:solidFill>
                      <a:srgbClr val="FF000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(</a:t>
                </a:r>
                <a14:m>
                  <m:oMath xmlns:m="http://schemas.openxmlformats.org/officeDocument/2006/math">
                    <m:r>
                      <a:rPr lang="ru-RU" sz="2800" b="1" i="1">
                        <a:solidFill>
                          <a:srgbClr val="FF0000"/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 х</m:t>
                    </m:r>
                  </m:oMath>
                </a14:m>
                <a:r>
                  <a:rPr lang="ru-RU" sz="2800" b="1" dirty="0">
                    <a:solidFill>
                      <a:srgbClr val="FF000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-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sz="2800" b="1" i="1">
                            <a:solidFill>
                              <a:srgbClr val="FF0000"/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ru-RU" sz="2800" b="1" i="1">
                            <a:solidFill>
                              <a:srgbClr val="FF0000"/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х</m:t>
                        </m:r>
                      </m:e>
                      <m:sub>
                        <m:r>
                          <a:rPr lang="ru-RU" sz="2800" b="1" i="1">
                            <a:solidFill>
                              <a:srgbClr val="FF0000"/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𝟎</m:t>
                        </m:r>
                        <m:r>
                          <a:rPr lang="ru-RU" sz="2800" b="1" i="1">
                            <a:solidFill>
                              <a:srgbClr val="FF0000"/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 </m:t>
                        </m:r>
                      </m:sub>
                    </m:sSub>
                    <m:r>
                      <a:rPr lang="ru-RU" sz="2800" b="1" i="1">
                        <a:solidFill>
                          <a:srgbClr val="FF0000"/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)</m:t>
                    </m:r>
                  </m:oMath>
                </a14:m>
                <a:r>
                  <a:rPr lang="ru-RU" sz="2800" b="1" dirty="0">
                    <a:solidFill>
                      <a:srgbClr val="FF000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.</a:t>
                </a:r>
                <a:endParaRPr lang="ru-RU" sz="2800" dirty="0">
                  <a:solidFill>
                    <a:srgbClr val="FF0000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2" name="Прямоугольник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8036" y="762000"/>
                <a:ext cx="8575964" cy="4088299"/>
              </a:xfrm>
              <a:prstGeom prst="rect">
                <a:avLst/>
              </a:prstGeom>
              <a:blipFill>
                <a:blip r:embed="rId2"/>
                <a:stretch>
                  <a:fillRect l="-284" t="-1490" r="-1493" b="-238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04764040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2" name="Прямоугольник 1"/>
              <p:cNvSpPr/>
              <p:nvPr/>
            </p:nvSpPr>
            <p:spPr>
              <a:xfrm>
                <a:off x="1316182" y="678874"/>
                <a:ext cx="7827818" cy="492750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lnSpc>
                    <a:spcPct val="107000"/>
                  </a:lnSpc>
                  <a:spcAft>
                    <a:spcPts val="750"/>
                  </a:spcAft>
                </a:pPr>
                <a:r>
                  <a:rPr lang="ru-RU" sz="2400" b="1" i="1" dirty="0" smtClean="0">
                    <a:solidFill>
                      <a:srgbClr val="00000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Алгоритм нахождения производной функции у = f(x)</a:t>
                </a:r>
                <a:endParaRPr lang="ru-RU" sz="2400" b="1" dirty="0" smtClean="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lvl="0">
                  <a:lnSpc>
                    <a:spcPct val="107000"/>
                  </a:lnSpc>
                  <a:spcAft>
                    <a:spcPts val="0"/>
                  </a:spcAft>
                </a:pPr>
                <a:r>
                  <a:rPr lang="ru-RU" i="1" dirty="0" smtClean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          </a:t>
                </a:r>
                <a:r>
                  <a:rPr lang="ru-RU" sz="2000" i="1" dirty="0" smtClean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1 шаг.  Найти f(x).</a:t>
                </a:r>
                <a:endParaRPr lang="ru-RU" sz="2000" dirty="0" smtClean="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lvl="0">
                  <a:lnSpc>
                    <a:spcPct val="107000"/>
                  </a:lnSpc>
                  <a:spcAft>
                    <a:spcPts val="0"/>
                  </a:spcAft>
                </a:pPr>
                <a:r>
                  <a:rPr lang="ru-RU" sz="2000" i="1" dirty="0" smtClean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          2 шаг</a:t>
                </a:r>
                <a:r>
                  <a:rPr lang="ru-RU" sz="2000" i="1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. </a:t>
                </a:r>
                <a:r>
                  <a:rPr lang="ru-RU" sz="2000" i="1" dirty="0" smtClean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Найти </a:t>
                </a:r>
                <a:r>
                  <a:rPr lang="ru-RU" sz="2000" i="1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f(x + </a:t>
                </a:r>
                <a:r>
                  <a:rPr lang="ru-RU" sz="2000" i="1" dirty="0" err="1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Δх</a:t>
                </a:r>
                <a:r>
                  <a:rPr lang="ru-RU" sz="2000" i="1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).</a:t>
                </a:r>
                <a:endParaRPr lang="ru-RU" sz="2000" dirty="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lvl="0">
                  <a:lnSpc>
                    <a:spcPct val="107000"/>
                  </a:lnSpc>
                  <a:spcAft>
                    <a:spcPts val="0"/>
                  </a:spcAft>
                </a:pPr>
                <a:r>
                  <a:rPr lang="ru-RU" sz="2000" i="1" dirty="0" smtClean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          3 шаг</a:t>
                </a:r>
                <a:r>
                  <a:rPr lang="ru-RU" sz="2000" i="1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. </a:t>
                </a:r>
                <a:r>
                  <a:rPr lang="ru-RU" sz="2000" i="1" dirty="0" smtClean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Найти </a:t>
                </a:r>
                <a:r>
                  <a:rPr lang="ru-RU" sz="2000" i="1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приращение функции </a:t>
                </a:r>
                <a:r>
                  <a:rPr lang="ru-RU" sz="2000" i="1" dirty="0" err="1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Δу</a:t>
                </a:r>
                <a:r>
                  <a:rPr lang="ru-RU" sz="2000" i="1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= f(x + </a:t>
                </a:r>
                <a:r>
                  <a:rPr lang="ru-RU" sz="2000" i="1" dirty="0" err="1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Δх</a:t>
                </a:r>
                <a:r>
                  <a:rPr lang="ru-RU" sz="2000" i="1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) - f(x).</a:t>
                </a:r>
                <a:endParaRPr lang="ru-RU" sz="2000" dirty="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lvl="0">
                  <a:lnSpc>
                    <a:spcPct val="107000"/>
                  </a:lnSpc>
                  <a:spcAft>
                    <a:spcPts val="0"/>
                  </a:spcAft>
                </a:pPr>
                <a:r>
                  <a:rPr lang="ru-RU" sz="2000" i="1" dirty="0" smtClean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         4 шаг</a:t>
                </a:r>
                <a:r>
                  <a:rPr lang="ru-RU" sz="2000" i="1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. </a:t>
                </a:r>
                <a:r>
                  <a:rPr lang="ru-RU" sz="2000" i="1" dirty="0" smtClean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Составить </a:t>
                </a:r>
                <a:r>
                  <a:rPr lang="ru-RU" sz="2000" i="1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разностное отношение </a:t>
                </a:r>
                <a:endParaRPr lang="ru-RU" sz="2000" dirty="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457200">
                  <a:lnSpc>
                    <a:spcPct val="107000"/>
                  </a:lnSpc>
                  <a:spcAft>
                    <a:spcPts val="0"/>
                  </a:spcAft>
                </a:pPr>
                <a:r>
                  <a:rPr lang="ru-RU" sz="2000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 </a:t>
                </a:r>
                <a:endParaRPr lang="ru-RU" sz="2000" dirty="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457200">
                  <a:lnSpc>
                    <a:spcPct val="200000"/>
                  </a:lnSpc>
                  <a:spcAft>
                    <a:spcPts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sz="2000" i="1" smtClean="0"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ru-RU" sz="2000" i="1"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𝑓</m:t>
                          </m:r>
                          <m:r>
                            <a:rPr lang="ru-RU" sz="2000" i="1"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(</m:t>
                          </m:r>
                          <m:r>
                            <a:rPr lang="ru-RU" sz="2000" i="1"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𝑥</m:t>
                          </m:r>
                          <m:r>
                            <a:rPr lang="ru-RU" sz="2000" i="1"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 + </m:t>
                          </m:r>
                          <m:r>
                            <a:rPr lang="ru-RU" sz="2000" i="1"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𝛥</m:t>
                          </m:r>
                          <m:r>
                            <a:rPr lang="ru-RU" sz="2000" i="1"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х) − </m:t>
                          </m:r>
                          <m:r>
                            <a:rPr lang="ru-RU" sz="2000" i="1"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𝑓</m:t>
                          </m:r>
                          <m:r>
                            <a:rPr lang="ru-RU" sz="2000" i="1"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(</m:t>
                          </m:r>
                          <m:r>
                            <a:rPr lang="ru-RU" sz="2000" i="1"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𝑥</m:t>
                          </m:r>
                          <m:r>
                            <a:rPr lang="ru-RU" sz="2000" i="1"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)</m:t>
                          </m:r>
                        </m:num>
                        <m:den>
                          <m:r>
                            <a:rPr lang="ru-RU" sz="2000" i="1"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𝛥</m:t>
                          </m:r>
                          <m:r>
                            <a:rPr lang="ru-RU" sz="2000" i="1"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х</m:t>
                          </m:r>
                        </m:den>
                      </m:f>
                    </m:oMath>
                  </m:oMathPara>
                </a14:m>
                <a:endParaRPr lang="ru-RU" sz="2000" i="1" dirty="0" smtClean="0"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457200">
                  <a:lnSpc>
                    <a:spcPct val="200000"/>
                  </a:lnSpc>
                  <a:spcAft>
                    <a:spcPts val="0"/>
                  </a:spcAft>
                </a:pPr>
                <a:r>
                  <a:rPr lang="ru-RU" sz="2000" i="1" dirty="0" smtClean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 5 шаг</a:t>
                </a:r>
                <a:r>
                  <a:rPr lang="ru-RU" sz="2000" i="1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.  Вычислить </a:t>
                </a:r>
                <a14:m>
                  <m:oMath xmlns:m="http://schemas.openxmlformats.org/officeDocument/2006/math">
                    <m:limLow>
                      <m:limLowPr>
                        <m:ctrlPr>
                          <a:rPr lang="ru-RU" sz="2000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limLowPr>
                      <m:e>
                        <m:r>
                          <m:rPr>
                            <m:sty m:val="p"/>
                          </m:rPr>
                          <a:rPr lang="ru-RU" sz="2000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lim</m:t>
                        </m:r>
                      </m:e>
                      <m:lim>
                        <m:r>
                          <a:rPr lang="ru-RU" sz="2000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∆</m:t>
                        </m:r>
                        <m:r>
                          <a:rPr lang="ru-RU" sz="20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 </m:t>
                        </m:r>
                        <m:r>
                          <a:rPr lang="en-US" sz="20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𝑥</m:t>
                        </m:r>
                        <m:r>
                          <a:rPr lang="ru-RU" sz="20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→</m:t>
                        </m:r>
                        <m:r>
                          <a:rPr lang="ru-RU" sz="20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0</m:t>
                        </m:r>
                      </m:lim>
                    </m:limLow>
                    <m:f>
                      <m:fPr>
                        <m:ctrlPr>
                          <a:rPr lang="ru-RU" sz="2000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ru-RU" sz="2000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𝑓</m:t>
                        </m:r>
                        <m:r>
                          <a:rPr lang="ru-RU" sz="2000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(</m:t>
                        </m:r>
                        <m:r>
                          <a:rPr lang="ru-RU" sz="2000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𝑥</m:t>
                        </m:r>
                        <m:r>
                          <a:rPr lang="ru-RU" sz="2000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 + </m:t>
                        </m:r>
                        <m:r>
                          <a:rPr lang="ru-RU" sz="2000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𝛥</m:t>
                        </m:r>
                        <m:r>
                          <a:rPr lang="ru-RU" sz="2000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х) − </m:t>
                        </m:r>
                        <m:r>
                          <a:rPr lang="ru-RU" sz="2000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𝑓</m:t>
                        </m:r>
                        <m:r>
                          <a:rPr lang="ru-RU" sz="2000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(</m:t>
                        </m:r>
                        <m:r>
                          <a:rPr lang="ru-RU" sz="2000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𝑥</m:t>
                        </m:r>
                        <m:r>
                          <a:rPr lang="ru-RU" sz="2000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)</m:t>
                        </m:r>
                      </m:num>
                      <m:den>
                        <m:r>
                          <a:rPr lang="ru-RU" sz="2000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𝛥</m:t>
                        </m:r>
                        <m:r>
                          <a:rPr lang="ru-RU" sz="2000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х</m:t>
                        </m:r>
                      </m:den>
                    </m:f>
                  </m:oMath>
                </a14:m>
                <a:endParaRPr lang="ru-RU" sz="2000" dirty="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457200">
                  <a:lnSpc>
                    <a:spcPct val="107000"/>
                  </a:lnSpc>
                  <a:spcAft>
                    <a:spcPts val="0"/>
                  </a:spcAft>
                </a:pPr>
                <a:r>
                  <a:rPr lang="ru-RU" sz="1050" i="1" dirty="0"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 </a:t>
                </a:r>
                <a:endParaRPr lang="ru-RU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457200" algn="ctr"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ru-RU" sz="2400" b="1" i="1" dirty="0">
                    <a:solidFill>
                      <a:srgbClr val="FF000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Этот предел и есть f’(x).</a:t>
                </a:r>
                <a:endParaRPr lang="ru-RU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2" name="Прямоугольник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16182" y="678874"/>
                <a:ext cx="7827818" cy="4927503"/>
              </a:xfrm>
              <a:prstGeom prst="rect">
                <a:avLst/>
              </a:prstGeom>
              <a:blipFill>
                <a:blip r:embed="rId2"/>
                <a:stretch>
                  <a:fillRect l="-1246" t="-989" b="-123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8121578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900545" y="928255"/>
            <a:ext cx="8243455" cy="39718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ru-RU" sz="24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Ход урока.</a:t>
            </a:r>
            <a:endParaRPr lang="ru-RU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24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1.</a:t>
            </a:r>
            <a:r>
              <a:rPr lang="ru-RU" sz="2400" b="1" dirty="0">
                <a:solidFill>
                  <a:srgbClr val="21212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Задача о вычислении мгновенной скорости.</a:t>
            </a:r>
            <a:endParaRPr lang="ru-RU" sz="2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24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2. Задачи, приводящие к понятию производной:</a:t>
            </a:r>
            <a:endParaRPr lang="ru-RU" sz="2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24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Задача 1 (о скорости движения)</a:t>
            </a:r>
            <a:r>
              <a:rPr lang="ru-RU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  <a:endParaRPr lang="ru-RU" sz="2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24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Задача 2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r>
              <a:rPr lang="ru-RU" sz="24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 о касательной к графику функции ).</a:t>
            </a:r>
            <a:endParaRPr lang="ru-RU" sz="2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24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3. Определение производной.</a:t>
            </a:r>
            <a:endParaRPr lang="ru-RU" sz="2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24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4. Физический и геометрический смысл производной.</a:t>
            </a:r>
            <a:endParaRPr lang="ru-RU" sz="2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750"/>
              </a:spcAft>
            </a:pPr>
            <a:r>
              <a:rPr lang="ru-RU" sz="24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5.</a:t>
            </a:r>
            <a:r>
              <a:rPr lang="ru-RU" sz="2400" i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Алгоритм нахождения производной функции у = f(x).</a:t>
            </a:r>
            <a:endParaRPr lang="ru-RU" sz="24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228156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065719" y="611969"/>
            <a:ext cx="640431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>
                <a:solidFill>
                  <a:srgbClr val="21212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Задача о вычислении мгновенной скорости .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Прямоугольник 2"/>
              <p:cNvSpPr/>
              <p:nvPr/>
            </p:nvSpPr>
            <p:spPr>
              <a:xfrm>
                <a:off x="706582" y="1731818"/>
                <a:ext cx="8437418" cy="507574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ru-RU" sz="2400" dirty="0" smtClean="0">
                    <a:solidFill>
                      <a:srgbClr val="212121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Задача о вычислении мгновенной скорости s ( t ) = 2 t² - это закон движения материальной точки по прямой </a:t>
                </a:r>
                <a:r>
                  <a:rPr lang="en-US" sz="2400" dirty="0" smtClean="0">
                    <a:solidFill>
                      <a:srgbClr val="212121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ru-RU" sz="2400" dirty="0" smtClean="0">
                    <a:solidFill>
                      <a:srgbClr val="212121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  </a:t>
                </a:r>
                <a:r>
                  <a:rPr lang="ru-RU" sz="2400" dirty="0" smtClean="0">
                    <a:solidFill>
                      <a:srgbClr val="212121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-   </a:t>
                </a:r>
                <a:r>
                  <a:rPr lang="ru-RU" sz="2400" dirty="0">
                    <a:solidFill>
                      <a:srgbClr val="212121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путь, пройденный за время t (t ≥ 0</a:t>
                </a:r>
                <a:r>
                  <a:rPr lang="ru-RU" sz="2400" dirty="0" smtClean="0">
                    <a:solidFill>
                      <a:srgbClr val="212121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). Вычислим </a:t>
                </a:r>
                <a:r>
                  <a:rPr lang="ru-RU" sz="2400" dirty="0">
                    <a:solidFill>
                      <a:srgbClr val="212121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среднюю скорость точки за промежуток времени от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sz="2400" b="1">
                            <a:solidFill>
                              <a:srgbClr val="212121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Helvetica" panose="020B0604020202020204" pitchFamily="34" charset="0"/>
                          </a:rPr>
                        </m:ctrlPr>
                      </m:sSubPr>
                      <m:e>
                        <m:r>
                          <a:rPr lang="ru-RU" sz="2400" b="1" i="0">
                            <a:solidFill>
                              <a:srgbClr val="212121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Helvetica" panose="020B0604020202020204" pitchFamily="34" charset="0"/>
                          </a:rPr>
                          <m:t>𝐭</m:t>
                        </m:r>
                      </m:e>
                      <m:sub>
                        <m:r>
                          <a:rPr lang="ru-RU" sz="2400" b="1" i="0">
                            <a:solidFill>
                              <a:srgbClr val="212121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Helvetica" panose="020B0604020202020204" pitchFamily="34" charset="0"/>
                          </a:rPr>
                          <m:t>𝟏</m:t>
                        </m:r>
                      </m:sub>
                    </m:sSub>
                  </m:oMath>
                </a14:m>
                <a:r>
                  <a:rPr lang="ru-RU" sz="2400" b="1" dirty="0">
                    <a:solidFill>
                      <a:srgbClr val="212121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= 3 до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sz="2400" b="1">
                            <a:solidFill>
                              <a:srgbClr val="212121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Helvetica" panose="020B0604020202020204" pitchFamily="34" charset="0"/>
                          </a:rPr>
                        </m:ctrlPr>
                      </m:sSubPr>
                      <m:e>
                        <m:r>
                          <a:rPr lang="ru-RU" sz="2400" b="1" i="0">
                            <a:solidFill>
                              <a:srgbClr val="212121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Helvetica" panose="020B0604020202020204" pitchFamily="34" charset="0"/>
                          </a:rPr>
                          <m:t>𝐭</m:t>
                        </m:r>
                      </m:e>
                      <m:sub>
                        <m:r>
                          <a:rPr lang="ru-RU" sz="2400" b="1" i="0">
                            <a:solidFill>
                              <a:srgbClr val="212121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Helvetica" panose="020B0604020202020204" pitchFamily="34" charset="0"/>
                          </a:rPr>
                          <m:t>𝟐</m:t>
                        </m:r>
                      </m:sub>
                    </m:sSub>
                  </m:oMath>
                </a14:m>
                <a:r>
                  <a:rPr lang="ru-RU" sz="2400" b="1" dirty="0">
                    <a:solidFill>
                      <a:srgbClr val="212121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= </a:t>
                </a:r>
                <a:r>
                  <a:rPr lang="ru-RU" sz="2400" b="1" dirty="0" smtClean="0">
                    <a:solidFill>
                      <a:srgbClr val="212121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5.</a:t>
                </a:r>
              </a:p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ru-RU" sz="2400" dirty="0" smtClean="0">
                    <a:solidFill>
                      <a:srgbClr val="212121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ru-RU" sz="2400" b="1" dirty="0">
                    <a:solidFill>
                      <a:srgbClr val="212121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 (3) </a:t>
                </a:r>
                <a:r>
                  <a:rPr lang="ru-RU" sz="2400" b="1" dirty="0" smtClean="0">
                    <a:solidFill>
                      <a:srgbClr val="212121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=2 </a:t>
                </a:r>
                <a:r>
                  <a:rPr lang="ru-RU" sz="2400" b="1" dirty="0">
                    <a:solidFill>
                      <a:srgbClr val="212121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· 3² </a:t>
                </a:r>
                <a:r>
                  <a:rPr lang="ru-RU" sz="2400" b="1" dirty="0" smtClean="0">
                    <a:solidFill>
                      <a:srgbClr val="212121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=18;     </a:t>
                </a:r>
                <a:r>
                  <a:rPr lang="ru-RU" sz="2400" b="1" dirty="0">
                    <a:solidFill>
                      <a:srgbClr val="212121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 </a:t>
                </a:r>
                <a:r>
                  <a:rPr lang="ru-RU" sz="2400" b="1" dirty="0" smtClean="0">
                    <a:solidFill>
                      <a:srgbClr val="212121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(5) =2 </a:t>
                </a:r>
                <a:r>
                  <a:rPr lang="ru-RU" sz="2400" b="1" dirty="0">
                    <a:solidFill>
                      <a:srgbClr val="212121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· </a:t>
                </a:r>
                <a:r>
                  <a:rPr lang="ru-RU" sz="2400" b="1" dirty="0" smtClean="0">
                    <a:solidFill>
                      <a:srgbClr val="212121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5² </a:t>
                </a:r>
                <a:r>
                  <a:rPr lang="ru-RU" sz="2400" b="1" dirty="0">
                    <a:solidFill>
                      <a:srgbClr val="212121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= 5</a:t>
                </a:r>
                <a:r>
                  <a:rPr lang="ru-RU" sz="2400" b="1" dirty="0" smtClean="0">
                    <a:solidFill>
                      <a:srgbClr val="212121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0</a:t>
                </a:r>
                <a:r>
                  <a:rPr lang="ru-RU" sz="2400" b="1" dirty="0">
                    <a:solidFill>
                      <a:srgbClr val="212121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; </a:t>
                </a:r>
                <a:r>
                  <a:rPr lang="ru-RU" sz="2400" b="1" dirty="0" smtClean="0">
                    <a:solidFill>
                      <a:srgbClr val="212121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 </a:t>
                </a:r>
              </a:p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ru-RU" sz="2400" b="1" dirty="0" smtClean="0">
                    <a:solidFill>
                      <a:srgbClr val="212121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s (5)  </a:t>
                </a:r>
                <a:r>
                  <a:rPr lang="ru-RU" sz="2400" b="1" dirty="0">
                    <a:solidFill>
                      <a:srgbClr val="212121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̶ </a:t>
                </a:r>
                <a:r>
                  <a:rPr lang="ru-RU" sz="2400" b="1" dirty="0" smtClean="0">
                    <a:solidFill>
                      <a:srgbClr val="212121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s </a:t>
                </a:r>
                <a:r>
                  <a:rPr lang="ru-RU" sz="2400" b="1" dirty="0">
                    <a:solidFill>
                      <a:srgbClr val="212121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(3) </a:t>
                </a:r>
                <a:r>
                  <a:rPr lang="ru-RU" sz="2400" b="1" dirty="0" smtClean="0">
                    <a:solidFill>
                      <a:srgbClr val="212121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=50 </a:t>
                </a:r>
                <a:r>
                  <a:rPr lang="ru-RU" sz="2400" b="1" dirty="0">
                    <a:solidFill>
                      <a:srgbClr val="212121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– </a:t>
                </a:r>
                <a:r>
                  <a:rPr lang="ru-RU" sz="2400" b="1" dirty="0" smtClean="0">
                    <a:solidFill>
                      <a:srgbClr val="212121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18 </a:t>
                </a:r>
                <a:r>
                  <a:rPr lang="ru-RU" sz="2400" b="1" dirty="0">
                    <a:solidFill>
                      <a:srgbClr val="212121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= </a:t>
                </a:r>
                <a:r>
                  <a:rPr lang="ru-RU" sz="2400" b="1" dirty="0" smtClean="0">
                    <a:solidFill>
                      <a:srgbClr val="212121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32 ;</a:t>
                </a:r>
              </a:p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ru-RU" sz="2400" b="1">
                            <a:solidFill>
                              <a:srgbClr val="212121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Helvetica" panose="020B0604020202020204" pitchFamily="34" charset="0"/>
                          </a:rPr>
                        </m:ctrlPr>
                      </m:sSubPr>
                      <m:e>
                        <m:r>
                          <a:rPr lang="ru-RU" sz="2400" b="1" i="0" smtClean="0">
                            <a:solidFill>
                              <a:srgbClr val="212121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Helvetica" panose="020B0604020202020204" pitchFamily="34" charset="0"/>
                          </a:rPr>
                          <m:t>  </m:t>
                        </m:r>
                        <m:r>
                          <a:rPr lang="ru-RU" sz="2400" b="1" i="0">
                            <a:solidFill>
                              <a:srgbClr val="212121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Helvetica" panose="020B0604020202020204" pitchFamily="34" charset="0"/>
                          </a:rPr>
                          <m:t>𝐭</m:t>
                        </m:r>
                      </m:e>
                      <m:sub>
                        <m:r>
                          <a:rPr lang="ru-RU" sz="2400" b="1" i="0">
                            <a:solidFill>
                              <a:srgbClr val="212121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Helvetica" panose="020B0604020202020204" pitchFamily="34" charset="0"/>
                          </a:rPr>
                          <m:t>𝟐</m:t>
                        </m:r>
                      </m:sub>
                    </m:sSub>
                  </m:oMath>
                </a14:m>
                <a:r>
                  <a:rPr lang="ru-RU" sz="2400" b="1" dirty="0">
                    <a:solidFill>
                      <a:srgbClr val="212121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-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sz="2400" b="1">
                            <a:solidFill>
                              <a:srgbClr val="212121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Helvetica" panose="020B0604020202020204" pitchFamily="34" charset="0"/>
                          </a:rPr>
                        </m:ctrlPr>
                      </m:sSubPr>
                      <m:e>
                        <m:r>
                          <a:rPr lang="ru-RU" sz="2400" b="1" i="0">
                            <a:solidFill>
                              <a:srgbClr val="212121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Helvetica" panose="020B0604020202020204" pitchFamily="34" charset="0"/>
                          </a:rPr>
                          <m:t>𝐭</m:t>
                        </m:r>
                      </m:e>
                      <m:sub>
                        <m:r>
                          <a:rPr lang="ru-RU" sz="2400" b="1" i="0">
                            <a:solidFill>
                              <a:srgbClr val="212121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Helvetica" panose="020B0604020202020204" pitchFamily="34" charset="0"/>
                          </a:rPr>
                          <m:t>𝟏</m:t>
                        </m:r>
                      </m:sub>
                    </m:sSub>
                  </m:oMath>
                </a14:m>
                <a:r>
                  <a:rPr lang="ru-RU" sz="2400" b="1" dirty="0">
                    <a:solidFill>
                      <a:srgbClr val="212121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= </a:t>
                </a:r>
                <a:r>
                  <a:rPr lang="ru-RU" sz="2400" b="1" dirty="0" smtClean="0">
                    <a:solidFill>
                      <a:srgbClr val="212121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5-3=2.</a:t>
                </a:r>
              </a:p>
              <a:p>
                <a:pPr algn="ctr">
                  <a:lnSpc>
                    <a:spcPct val="107000"/>
                  </a:lnSpc>
                  <a:spcAft>
                    <a:spcPts val="800"/>
                  </a:spcAft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ru-RU" sz="2400" b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2400" b="1" i="0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𝐕</m:t>
                        </m:r>
                      </m:e>
                      <m:sub>
                        <m:r>
                          <a:rPr lang="ru-RU" sz="2400" b="1" i="0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ср</m:t>
                        </m:r>
                      </m:sub>
                    </m:sSub>
                  </m:oMath>
                </a14:m>
                <a:r>
                  <a:rPr lang="ru-RU" sz="24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</a:t>
                </a:r>
                <a:r>
                  <a:rPr lang="en-US" sz="24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2400" b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2400" b="1" i="0">
                            <a:latin typeface="Cambria Math" panose="02040503050406030204" pitchFamily="18" charset="0"/>
                          </a:rPr>
                          <m:t>𝐬</m:t>
                        </m:r>
                        <m:r>
                          <a:rPr lang="ru-RU" sz="2400" b="1" i="0">
                            <a:latin typeface="Cambria Math" panose="02040503050406030204" pitchFamily="18" charset="0"/>
                          </a:rPr>
                          <m:t> </m:t>
                        </m:r>
                        <m:d>
                          <m:dPr>
                            <m:ctrlPr>
                              <a:rPr lang="ru-RU" sz="2400" b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ru-RU" sz="2400" b="1" i="0" smtClean="0">
                                <a:latin typeface="Cambria Math" panose="02040503050406030204" pitchFamily="18" charset="0"/>
                              </a:rPr>
                              <m:t>𝟓</m:t>
                            </m:r>
                          </m:e>
                        </m:d>
                        <m:r>
                          <a:rPr lang="ru-RU" sz="2400" b="1" i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ru-RU" sz="2400" b="1" i="0">
                            <a:latin typeface="Cambria Math" panose="02040503050406030204" pitchFamily="18" charset="0"/>
                          </a:rPr>
                          <m:t>𝐬</m:t>
                        </m:r>
                        <m:r>
                          <a:rPr lang="ru-RU" sz="2400" b="1" i="0">
                            <a:latin typeface="Cambria Math" panose="02040503050406030204" pitchFamily="18" charset="0"/>
                          </a:rPr>
                          <m:t> (</m:t>
                        </m:r>
                        <m:r>
                          <a:rPr lang="ru-RU" sz="2400" b="1" i="0">
                            <a:latin typeface="Cambria Math" panose="02040503050406030204" pitchFamily="18" charset="0"/>
                          </a:rPr>
                          <m:t>𝟑</m:t>
                        </m:r>
                        <m:r>
                          <a:rPr lang="ru-RU" sz="2400" b="1" i="0">
                            <a:latin typeface="Cambria Math" panose="02040503050406030204" pitchFamily="18" charset="0"/>
                          </a:rPr>
                          <m:t>)</m:t>
                        </m:r>
                      </m:num>
                      <m:den>
                        <m:r>
                          <a:rPr lang="ru-RU" sz="2400" b="1" i="0" smtClean="0">
                            <a:latin typeface="Cambria Math" panose="02040503050406030204" pitchFamily="18" charset="0"/>
                          </a:rPr>
                          <m:t>𝟓</m:t>
                        </m:r>
                        <m:r>
                          <a:rPr lang="ru-RU" sz="2400" b="1" i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ru-RU" sz="2400" b="1" i="0">
                            <a:latin typeface="Cambria Math" panose="02040503050406030204" pitchFamily="18" charset="0"/>
                          </a:rPr>
                          <m:t>𝟑</m:t>
                        </m:r>
                      </m:den>
                    </m:f>
                  </m:oMath>
                </a14:m>
                <a:r>
                  <a:rPr lang="ru-RU" sz="24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24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2400" b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2400" b="1" i="0" smtClean="0">
                            <a:latin typeface="Cambria Math" panose="02040503050406030204" pitchFamily="18" charset="0"/>
                          </a:rPr>
                          <m:t>𝟓𝟎</m:t>
                        </m:r>
                        <m:r>
                          <a:rPr lang="ru-RU" sz="2400" b="1" i="0" smtClean="0">
                            <a:latin typeface="Cambria Math" panose="02040503050406030204" pitchFamily="18" charset="0"/>
                          </a:rPr>
                          <m:t> </m:t>
                        </m:r>
                      </m:num>
                      <m:den>
                        <m:r>
                          <a:rPr lang="ru-RU" sz="2400" b="1" i="0" smtClean="0">
                            <a:latin typeface="Cambria Math" panose="02040503050406030204" pitchFamily="18" charset="0"/>
                          </a:rPr>
                          <m:t>𝟐</m:t>
                        </m:r>
                      </m:den>
                    </m:f>
                  </m:oMath>
                </a14:m>
                <a:r>
                  <a:rPr lang="ru-RU" sz="24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</a:t>
                </a:r>
                <a:r>
                  <a:rPr lang="en-US" sz="24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25</a:t>
                </a:r>
                <a:endParaRPr lang="ru-RU" sz="2400" b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:endParaRPr lang="ru-RU" sz="2400" b="1" i="1" dirty="0" smtClean="0">
                  <a:solidFill>
                    <a:srgbClr val="212121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:endParaRPr lang="ru-RU" sz="1600" b="1" dirty="0">
                  <a:solidFill>
                    <a:srgbClr val="212121"/>
                  </a:solidFill>
                  <a:effectLst/>
                  <a:latin typeface="Helvetica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:endParaRPr lang="ru-RU" sz="1600" b="1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3" name="Прямоугольник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6582" y="1731818"/>
                <a:ext cx="8437418" cy="5075748"/>
              </a:xfrm>
              <a:prstGeom prst="rect">
                <a:avLst/>
              </a:prstGeom>
              <a:blipFill>
                <a:blip r:embed="rId2"/>
                <a:stretch>
                  <a:fillRect l="-1156" t="-96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95444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560742" y="703326"/>
            <a:ext cx="2362838" cy="4680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ru-RU" sz="24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Задача 1.</a:t>
            </a:r>
            <a:r>
              <a:rPr lang="ru-RU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ru-RU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Прямоугольник 2"/>
              <p:cNvSpPr/>
              <p:nvPr/>
            </p:nvSpPr>
            <p:spPr>
              <a:xfrm>
                <a:off x="581892" y="3539144"/>
                <a:ext cx="9019308" cy="319042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ru-RU" sz="2000" dirty="0" smtClean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Пусть материальная точка движется по прямой в одном направлении. Обозначим </a:t>
                </a:r>
                <a:r>
                  <a:rPr lang="en-US" sz="2000" dirty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</a:t>
                </a:r>
                <a:r>
                  <a:rPr lang="ru-RU" sz="2000" dirty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- путь, пройденный точкой, а </a:t>
                </a:r>
                <a:r>
                  <a:rPr lang="en-US" sz="2000" dirty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 </a:t>
                </a:r>
                <a:r>
                  <a:rPr lang="ru-RU" sz="2000" dirty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– время. Путь, пройденный за время </a:t>
                </a:r>
                <a:r>
                  <a:rPr lang="en-US" sz="2000" dirty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</a:t>
                </a:r>
                <a:r>
                  <a:rPr lang="ru-RU" sz="2000" dirty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, зависит от </a:t>
                </a:r>
                <a:r>
                  <a:rPr lang="en-US" sz="2000" dirty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</a:t>
                </a:r>
                <a:r>
                  <a:rPr lang="ru-RU" sz="2000" dirty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и изменяется по закону </a:t>
                </a:r>
                <a:r>
                  <a:rPr lang="en-US" sz="2000" dirty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</a:t>
                </a:r>
                <a:r>
                  <a:rPr lang="ru-RU" sz="2000" dirty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=</a:t>
                </a:r>
                <a:r>
                  <a:rPr lang="en-US" sz="2000" dirty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</a:t>
                </a:r>
                <a:r>
                  <a:rPr lang="ru-RU" sz="2000" dirty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(</a:t>
                </a:r>
                <a:r>
                  <a:rPr lang="en-US" sz="2000" dirty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</a:t>
                </a:r>
                <a:r>
                  <a:rPr lang="ru-RU" sz="2000" dirty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). Отметим некоторый момент времени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sz="20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20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𝑡</m:t>
                        </m:r>
                      </m:e>
                      <m:sub>
                        <m:r>
                          <a:rPr lang="ru-RU" sz="20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0</m:t>
                        </m:r>
                      </m:sub>
                    </m:sSub>
                  </m:oMath>
                </a14:m>
                <a:r>
                  <a:rPr lang="ru-RU" sz="2000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, и поставим задачу определить скорость материальной точки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sz="2000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2000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𝑉</m:t>
                        </m:r>
                      </m:e>
                      <m:sub>
                        <m:r>
                          <a:rPr lang="ru-RU" sz="2000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0</m:t>
                        </m:r>
                      </m:sub>
                    </m:sSub>
                  </m:oMath>
                </a14:m>
                <a:r>
                  <a:rPr lang="ru-RU" sz="2000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в момент времени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sz="20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20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𝑡</m:t>
                        </m:r>
                      </m:e>
                      <m:sub>
                        <m:r>
                          <a:rPr lang="ru-RU" sz="20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0</m:t>
                        </m:r>
                      </m:sub>
                    </m:sSub>
                    <m:r>
                      <a:rPr lang="ru-RU" sz="2000" i="1"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.</m:t>
                    </m:r>
                  </m:oMath>
                </a14:m>
                <a:r>
                  <a:rPr lang="ru-RU" sz="2000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Для это рассмотрим другой момент времени по прошествии отрезка </a:t>
                </a:r>
                <a14:m>
                  <m:oMath xmlns:m="http://schemas.openxmlformats.org/officeDocument/2006/math">
                    <m:r>
                      <a:rPr lang="ru-RU" sz="2000" i="1"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∆</m:t>
                    </m:r>
                    <m:r>
                      <a:rPr lang="ru-RU" sz="2000"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sz="2000"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t</m:t>
                    </m:r>
                    <m:r>
                      <a:rPr lang="en-US" sz="2000"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 </m:t>
                    </m:r>
                  </m:oMath>
                </a14:m>
                <a:r>
                  <a:rPr lang="ru-RU" sz="2000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, т.е. момент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sz="20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20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𝑡</m:t>
                        </m:r>
                      </m:e>
                      <m:sub>
                        <m:r>
                          <a:rPr lang="ru-RU" sz="20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0</m:t>
                        </m:r>
                      </m:sub>
                    </m:sSub>
                  </m:oMath>
                </a14:m>
                <a:r>
                  <a:rPr lang="ru-RU" sz="2000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+</a:t>
                </a:r>
                <a14:m>
                  <m:oMath xmlns:m="http://schemas.openxmlformats.org/officeDocument/2006/math">
                    <m:r>
                      <a:rPr lang="ru-RU" sz="2000" i="1"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∆</m:t>
                    </m:r>
                    <m:r>
                      <a:rPr lang="ru-RU" sz="2000"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sz="2000"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t</m:t>
                    </m:r>
                  </m:oMath>
                </a14:m>
                <a:r>
                  <a:rPr lang="ru-RU" sz="2000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. К моменту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sz="20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20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𝑡</m:t>
                        </m:r>
                      </m:e>
                      <m:sub>
                        <m:r>
                          <a:rPr lang="ru-RU" sz="20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0</m:t>
                        </m:r>
                      </m:sub>
                    </m:sSub>
                  </m:oMath>
                </a14:m>
                <a:r>
                  <a:rPr lang="ru-RU" sz="2000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, путь пройденный точкой, составит </a:t>
                </a:r>
                <a14:m>
                  <m:oMath xmlns:m="http://schemas.openxmlformats.org/officeDocument/2006/math">
                    <m:r>
                      <a:rPr lang="en-US" sz="2000" i="1"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𝑆</m:t>
                    </m:r>
                    <m:d>
                      <m:dPr>
                        <m:ctrlPr>
                          <a:rPr lang="ru-RU" sz="2000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ru-RU" sz="2000" i="1" smtClean="0"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en-US" sz="2000" i="1"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m:t>𝑡</m:t>
                            </m:r>
                          </m:e>
                          <m:sub>
                            <m:r>
                              <a:rPr lang="ru-RU" sz="2000" i="1"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m:t>0</m:t>
                            </m:r>
                            <m:r>
                              <a:rPr lang="ru-RU" sz="2000" b="0" i="1" smtClean="0"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m:t> </m:t>
                            </m:r>
                          </m:sub>
                        </m:sSub>
                      </m:e>
                    </m:d>
                    <m:r>
                      <a:rPr lang="ru-RU" sz="2000" b="0" i="1" smtClean="0"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,</m:t>
                    </m:r>
                  </m:oMath>
                </a14:m>
                <a:r>
                  <a:rPr lang="ru-RU" sz="2000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в момент времени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sz="20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20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𝑡</m:t>
                        </m:r>
                      </m:e>
                      <m:sub>
                        <m:r>
                          <a:rPr lang="ru-RU" sz="20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0</m:t>
                        </m:r>
                      </m:sub>
                    </m:sSub>
                  </m:oMath>
                </a14:m>
                <a:r>
                  <a:rPr lang="ru-RU" sz="2000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+</a:t>
                </a:r>
                <a14:m>
                  <m:oMath xmlns:m="http://schemas.openxmlformats.org/officeDocument/2006/math">
                    <m:r>
                      <a:rPr lang="ru-RU" sz="2000" i="1"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∆</m:t>
                    </m:r>
                    <m:r>
                      <a:rPr lang="ru-RU" sz="2000"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sz="2000"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t</m:t>
                    </m:r>
                  </m:oMath>
                </a14:m>
                <a:r>
                  <a:rPr lang="ru-RU" sz="2000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будем иметь путь </a:t>
                </a:r>
                <a:r>
                  <a:rPr lang="en-US" sz="2000" dirty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</a:t>
                </a:r>
                <a:r>
                  <a:rPr lang="ru-RU" sz="2000" dirty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sz="20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20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𝑡</m:t>
                        </m:r>
                      </m:e>
                      <m:sub>
                        <m:r>
                          <a:rPr lang="ru-RU" sz="20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0</m:t>
                        </m:r>
                      </m:sub>
                    </m:sSub>
                  </m:oMath>
                </a14:m>
                <a:r>
                  <a:rPr lang="ru-RU" sz="2000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+</a:t>
                </a:r>
                <a14:m>
                  <m:oMath xmlns:m="http://schemas.openxmlformats.org/officeDocument/2006/math">
                    <m:r>
                      <a:rPr lang="ru-RU" sz="2000" i="1"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∆</m:t>
                    </m:r>
                    <m:r>
                      <a:rPr lang="ru-RU" sz="2000"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sz="2000"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t</m:t>
                    </m:r>
                  </m:oMath>
                </a14:m>
                <a:r>
                  <a:rPr lang="ru-RU" sz="2000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). За промежуток времени </a:t>
                </a:r>
                <a14:m>
                  <m:oMath xmlns:m="http://schemas.openxmlformats.org/officeDocument/2006/math">
                    <m:r>
                      <a:rPr lang="ru-RU" sz="2000" i="1"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∆</m:t>
                    </m:r>
                    <m:r>
                      <a:rPr lang="ru-RU" sz="2000"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sz="2000"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t</m:t>
                    </m:r>
                  </m:oMath>
                </a14:m>
                <a:r>
                  <a:rPr lang="ru-RU" sz="2000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точка прошла путь </a:t>
                </a:r>
                <a14:m>
                  <m:oMath xmlns:m="http://schemas.openxmlformats.org/officeDocument/2006/math">
                    <m:r>
                      <a:rPr lang="ru-RU" sz="2000" i="1"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∆</m:t>
                    </m:r>
                  </m:oMath>
                </a14:m>
                <a:r>
                  <a:rPr lang="ru-RU" sz="2000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000" dirty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</a:t>
                </a:r>
                <a:r>
                  <a:rPr lang="ru-RU" sz="2000" dirty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= </a:t>
                </a:r>
                <a:r>
                  <a:rPr lang="en-US" sz="2000" dirty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</a:t>
                </a:r>
                <a:r>
                  <a:rPr lang="ru-RU" sz="2000" dirty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sz="20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20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𝑡</m:t>
                        </m:r>
                      </m:e>
                      <m:sub>
                        <m:r>
                          <a:rPr lang="ru-RU" sz="20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0</m:t>
                        </m:r>
                      </m:sub>
                    </m:sSub>
                  </m:oMath>
                </a14:m>
                <a:r>
                  <a:rPr lang="ru-RU" sz="2000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+</a:t>
                </a:r>
                <a14:m>
                  <m:oMath xmlns:m="http://schemas.openxmlformats.org/officeDocument/2006/math">
                    <m:r>
                      <a:rPr lang="ru-RU" sz="2000" i="1"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∆</m:t>
                    </m:r>
                    <m:r>
                      <a:rPr lang="ru-RU" sz="2000"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sz="2000"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t</m:t>
                    </m:r>
                  </m:oMath>
                </a14:m>
                <a:r>
                  <a:rPr lang="ru-RU" sz="2000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) - </a:t>
                </a:r>
                <a14:m>
                  <m:oMath xmlns:m="http://schemas.openxmlformats.org/officeDocument/2006/math">
                    <m:r>
                      <a:rPr lang="en-US" sz="2000" i="1"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𝑆</m:t>
                    </m:r>
                    <m:r>
                      <a:rPr lang="ru-RU" sz="2000" i="1"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(</m:t>
                    </m:r>
                    <m:sSub>
                      <m:sSubPr>
                        <m:ctrlPr>
                          <a:rPr lang="ru-RU" sz="20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20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𝑡</m:t>
                        </m:r>
                      </m:e>
                      <m:sub>
                        <m:r>
                          <a:rPr lang="ru-RU" sz="20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0), </m:t>
                        </m:r>
                      </m:sub>
                    </m:sSub>
                    <m:r>
                      <a:rPr lang="ru-RU" sz="2000" i="1"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.</m:t>
                    </m:r>
                  </m:oMath>
                </a14:m>
                <a:endParaRPr lang="ru-RU" sz="2000" dirty="0" smtClean="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:endParaRPr lang="ru-RU" sz="2000" dirty="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3" name="Прямоугольник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1892" y="3539144"/>
                <a:ext cx="9019308" cy="3190425"/>
              </a:xfrm>
              <a:prstGeom prst="rect">
                <a:avLst/>
              </a:prstGeom>
              <a:blipFill>
                <a:blip r:embed="rId2"/>
                <a:stretch>
                  <a:fillRect l="-676" t="-1147" r="-128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9" name="Прямая со стрелкой 8"/>
          <p:cNvCxnSpPr/>
          <p:nvPr/>
        </p:nvCxnSpPr>
        <p:spPr>
          <a:xfrm flipV="1">
            <a:off x="1510145" y="2355273"/>
            <a:ext cx="7675419" cy="0"/>
          </a:xfrm>
          <a:prstGeom prst="straightConnector1">
            <a:avLst/>
          </a:prstGeom>
          <a:ln>
            <a:headEnd type="none" w="med" len="med"/>
            <a:tailEnd type="arrow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Прямоугольник 9"/>
              <p:cNvSpPr/>
              <p:nvPr/>
            </p:nvSpPr>
            <p:spPr>
              <a:xfrm>
                <a:off x="3981279" y="1760145"/>
                <a:ext cx="554895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sz="2400" b="1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ru-RU" sz="2400" b="1" i="1">
                              <a:latin typeface="Cambria Math" panose="02040503050406030204" pitchFamily="18" charset="0"/>
                            </a:rPr>
                            <m:t>𝒕</m:t>
                          </m:r>
                        </m:e>
                        <m:sub>
                          <m:r>
                            <a:rPr lang="ru-RU" sz="2400" b="1" i="0">
                              <a:latin typeface="Cambria Math" panose="02040503050406030204" pitchFamily="18" charset="0"/>
                            </a:rPr>
                            <m:t>𝟎</m:t>
                          </m:r>
                        </m:sub>
                      </m:sSub>
                    </m:oMath>
                  </m:oMathPara>
                </a14:m>
                <a:endParaRPr lang="ru-RU" sz="2400" b="1" dirty="0"/>
              </a:p>
            </p:txBody>
          </p:sp>
        </mc:Choice>
        <mc:Fallback xmlns="">
          <p:sp>
            <p:nvSpPr>
              <p:cNvPr id="10" name="Прямоугольник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81279" y="1760145"/>
                <a:ext cx="554895" cy="461665"/>
              </a:xfrm>
              <a:prstGeom prst="rect">
                <a:avLst/>
              </a:prstGeom>
              <a:blipFill>
                <a:blip r:embed="rId3"/>
                <a:stretch>
                  <a:fillRect b="-533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Прямоугольник 11"/>
          <p:cNvSpPr/>
          <p:nvPr/>
        </p:nvSpPr>
        <p:spPr>
          <a:xfrm>
            <a:off x="2303542" y="1746290"/>
            <a:ext cx="28725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</a:t>
            </a:r>
            <a:endParaRPr lang="ru-RU" sz="2400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Прямоугольник 12"/>
              <p:cNvSpPr/>
              <p:nvPr/>
            </p:nvSpPr>
            <p:spPr>
              <a:xfrm>
                <a:off x="6177148" y="1761898"/>
                <a:ext cx="1080680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ru-RU" sz="2400" b="1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2400" b="1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𝒕</m:t>
                        </m:r>
                      </m:e>
                      <m:sub>
                        <m:r>
                          <a:rPr lang="ru-RU" sz="2400" b="1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𝟎</m:t>
                        </m:r>
                      </m:sub>
                    </m:sSub>
                  </m:oMath>
                </a14:m>
                <a:r>
                  <a:rPr lang="ru-RU" sz="2400" b="1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+</a:t>
                </a:r>
                <a14:m>
                  <m:oMath xmlns:m="http://schemas.openxmlformats.org/officeDocument/2006/math">
                    <m:r>
                      <a:rPr lang="ru-RU" sz="2400" b="1" i="1"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∆</m:t>
                    </m:r>
                    <m:r>
                      <a:rPr lang="ru-RU" sz="2400" b="1"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 </m:t>
                    </m:r>
                    <m:r>
                      <a:rPr lang="en-US" sz="2400" b="1" i="1"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𝐭</m:t>
                    </m:r>
                  </m:oMath>
                </a14:m>
                <a:r>
                  <a:rPr lang="ru-RU" sz="2400" b="1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endParaRPr lang="ru-RU" sz="2400" b="1" dirty="0"/>
              </a:p>
            </p:txBody>
          </p:sp>
        </mc:Choice>
        <mc:Fallback xmlns="">
          <p:sp>
            <p:nvSpPr>
              <p:cNvPr id="13" name="Прямоугольник 1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77148" y="1761898"/>
                <a:ext cx="1080680" cy="461665"/>
              </a:xfrm>
              <a:prstGeom prst="rect">
                <a:avLst/>
              </a:prstGeom>
              <a:blipFill>
                <a:blip r:embed="rId4"/>
                <a:stretch>
                  <a:fillRect l="-562" t="-10526" b="-2894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7" name="Овал 16"/>
          <p:cNvSpPr/>
          <p:nvPr/>
        </p:nvSpPr>
        <p:spPr>
          <a:xfrm>
            <a:off x="2340306" y="2223563"/>
            <a:ext cx="250494" cy="29094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Овал 18"/>
          <p:cNvSpPr/>
          <p:nvPr/>
        </p:nvSpPr>
        <p:spPr>
          <a:xfrm>
            <a:off x="4133480" y="2211646"/>
            <a:ext cx="250494" cy="29094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Овал 19"/>
          <p:cNvSpPr/>
          <p:nvPr/>
        </p:nvSpPr>
        <p:spPr>
          <a:xfrm>
            <a:off x="6592241" y="2197791"/>
            <a:ext cx="250494" cy="29094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24" name="Прямая соединительная линия 23"/>
          <p:cNvCxnSpPr/>
          <p:nvPr/>
        </p:nvCxnSpPr>
        <p:spPr>
          <a:xfrm flipV="1">
            <a:off x="4258727" y="2853665"/>
            <a:ext cx="2458761" cy="0"/>
          </a:xfrm>
          <a:prstGeom prst="line">
            <a:avLst/>
          </a:prstGeom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30" name="Прямая соединительная линия 29"/>
          <p:cNvCxnSpPr/>
          <p:nvPr/>
        </p:nvCxnSpPr>
        <p:spPr>
          <a:xfrm flipV="1">
            <a:off x="4258727" y="2369036"/>
            <a:ext cx="0" cy="468000"/>
          </a:xfrm>
          <a:prstGeom prst="line">
            <a:avLst/>
          </a:prstGeom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31" name="Прямая соединительная линия 30"/>
          <p:cNvCxnSpPr/>
          <p:nvPr/>
        </p:nvCxnSpPr>
        <p:spPr>
          <a:xfrm flipV="1">
            <a:off x="6717488" y="2369036"/>
            <a:ext cx="0" cy="468000"/>
          </a:xfrm>
          <a:prstGeom prst="line">
            <a:avLst/>
          </a:prstGeom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2" name="Прямоугольник 31"/>
              <p:cNvSpPr/>
              <p:nvPr/>
            </p:nvSpPr>
            <p:spPr>
              <a:xfrm>
                <a:off x="5128073" y="2383819"/>
                <a:ext cx="720069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2800" b="1" i="1"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∆</m:t>
                      </m:r>
                      <m:r>
                        <a:rPr lang="ru-RU" sz="2800" b="1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 </m:t>
                      </m:r>
                      <m:r>
                        <a:rPr lang="en-US" sz="2800" b="1" i="1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𝐭</m:t>
                      </m:r>
                    </m:oMath>
                  </m:oMathPara>
                </a14:m>
                <a:endParaRPr lang="ru-RU" sz="2800" b="1" dirty="0"/>
              </a:p>
            </p:txBody>
          </p:sp>
        </mc:Choice>
        <mc:Fallback xmlns="">
          <p:sp>
            <p:nvSpPr>
              <p:cNvPr id="32" name="Прямоугольник 3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28073" y="2383819"/>
                <a:ext cx="720069" cy="523220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4" name="Прямоугольник 33"/>
              <p:cNvSpPr/>
              <p:nvPr/>
            </p:nvSpPr>
            <p:spPr>
              <a:xfrm>
                <a:off x="3671706" y="2926499"/>
                <a:ext cx="1174039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𝑺</m:t>
                      </m:r>
                      <m:d>
                        <m:dPr>
                          <m:ctrlPr>
                            <a:rPr lang="ru-RU" sz="2800" b="1" i="1"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ru-RU" sz="2800" b="1" i="1"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b="1" i="1"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𝒕</m:t>
                              </m:r>
                            </m:e>
                            <m:sub>
                              <m:r>
                                <a:rPr lang="ru-RU" sz="2800" b="1" i="1"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𝟎</m:t>
                              </m:r>
                              <m:r>
                                <a:rPr lang="ru-RU" sz="2800" b="1" i="1"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 </m:t>
                              </m:r>
                            </m:sub>
                          </m:sSub>
                        </m:e>
                      </m:d>
                    </m:oMath>
                  </m:oMathPara>
                </a14:m>
                <a:endParaRPr lang="ru-RU" sz="2800" b="1" dirty="0"/>
              </a:p>
            </p:txBody>
          </p:sp>
        </mc:Choice>
        <mc:Fallback xmlns="">
          <p:sp>
            <p:nvSpPr>
              <p:cNvPr id="34" name="Прямоугольник 3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71706" y="2926499"/>
                <a:ext cx="1174039" cy="523220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5" name="Прямоугольник 34"/>
              <p:cNvSpPr/>
              <p:nvPr/>
            </p:nvSpPr>
            <p:spPr>
              <a:xfrm>
                <a:off x="5992729" y="2926499"/>
                <a:ext cx="1544012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800" dirty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</a:t>
                </a:r>
                <a:r>
                  <a:rPr lang="ru-RU" sz="2800" dirty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sz="28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28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𝑡</m:t>
                        </m:r>
                      </m:e>
                      <m:sub>
                        <m:r>
                          <a:rPr lang="ru-RU" sz="28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0</m:t>
                        </m:r>
                      </m:sub>
                    </m:sSub>
                  </m:oMath>
                </a14:m>
                <a:r>
                  <a:rPr lang="ru-RU" sz="2800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+</a:t>
                </a:r>
                <a14:m>
                  <m:oMath xmlns:m="http://schemas.openxmlformats.org/officeDocument/2006/math">
                    <m:r>
                      <a:rPr lang="ru-RU" sz="2800" i="1"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∆</m:t>
                    </m:r>
                    <m:r>
                      <a:rPr lang="ru-RU" sz="2800"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sz="2800"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t</m:t>
                    </m:r>
                  </m:oMath>
                </a14:m>
                <a:r>
                  <a:rPr lang="ru-RU" sz="2800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)</a:t>
                </a:r>
                <a:endParaRPr lang="ru-RU" sz="2800" dirty="0"/>
              </a:p>
            </p:txBody>
          </p:sp>
        </mc:Choice>
        <mc:Fallback xmlns="">
          <p:sp>
            <p:nvSpPr>
              <p:cNvPr id="35" name="Прямоугольник 3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92729" y="2926499"/>
                <a:ext cx="1544012" cy="523220"/>
              </a:xfrm>
              <a:prstGeom prst="rect">
                <a:avLst/>
              </a:prstGeom>
              <a:blipFill>
                <a:blip r:embed="rId7"/>
                <a:stretch>
                  <a:fillRect l="-7905" t="-11628" r="-6719" b="-3139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Прямоугольник 3"/>
          <p:cNvSpPr/>
          <p:nvPr/>
        </p:nvSpPr>
        <p:spPr>
          <a:xfrm>
            <a:off x="437304" y="182920"/>
            <a:ext cx="8609714" cy="3886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Рассмотрим две задачи, приводящие к </a:t>
            </a:r>
            <a:r>
              <a:rPr lang="ru-RU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понятие производной </a:t>
            </a:r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функции.</a:t>
            </a:r>
            <a:endParaRPr lang="ru-RU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641282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2" name="Прямоугольник 1"/>
              <p:cNvSpPr/>
              <p:nvPr/>
            </p:nvSpPr>
            <p:spPr>
              <a:xfrm>
                <a:off x="374073" y="1608822"/>
                <a:ext cx="8769927" cy="401911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ru-RU" sz="2200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Средняя скорость движения за время </a:t>
                </a:r>
                <a14:m>
                  <m:oMath xmlns:m="http://schemas.openxmlformats.org/officeDocument/2006/math">
                    <m:r>
                      <a:rPr lang="ru-RU" sz="2200" i="1"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∆</m:t>
                    </m:r>
                    <m:r>
                      <a:rPr lang="ru-RU" sz="2200"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sz="2200"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t</m:t>
                    </m:r>
                    <m:r>
                      <a:rPr lang="en-US" sz="2200"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 </m:t>
                    </m:r>
                  </m:oMath>
                </a14:m>
                <a:r>
                  <a:rPr lang="ru-RU" sz="2200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составит отношение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sz="2200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2200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𝑉</m:t>
                        </m:r>
                      </m:e>
                      <m:sub>
                        <m:r>
                          <a:rPr lang="ru-RU" sz="2200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ср </m:t>
                        </m:r>
                      </m:sub>
                    </m:sSub>
                  </m:oMath>
                </a14:m>
                <a:r>
                  <a:rPr lang="ru-RU" sz="2200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=</a:t>
                </a:r>
                <a14:m>
                  <m:oMath xmlns:m="http://schemas.openxmlformats.org/officeDocument/2006/math">
                    <m:r>
                      <a:rPr lang="ru-RU" sz="2200" i="1"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 </m:t>
                    </m:r>
                    <m:f>
                      <m:fPr>
                        <m:ctrlPr>
                          <a:rPr lang="ru-RU" sz="2200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ru-RU" sz="2200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∆</m:t>
                        </m:r>
                        <m:r>
                          <a:rPr lang="ru-RU" sz="220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 </m:t>
                        </m:r>
                        <m:r>
                          <m:rPr>
                            <m:sty m:val="p"/>
                          </m:rPr>
                          <a:rPr lang="en-US" sz="2200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S</m:t>
                        </m:r>
                      </m:num>
                      <m:den>
                        <m:r>
                          <a:rPr lang="ru-RU" sz="220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 </m:t>
                        </m:r>
                        <m:r>
                          <a:rPr lang="ru-RU" sz="2200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∆</m:t>
                        </m:r>
                        <m:r>
                          <a:rPr lang="ru-RU" sz="2200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 </m:t>
                        </m:r>
                        <m:r>
                          <m:rPr>
                            <m:sty m:val="p"/>
                          </m:rPr>
                          <a:rPr lang="en-US" sz="2200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t</m:t>
                        </m:r>
                      </m:den>
                    </m:f>
                  </m:oMath>
                </a14:m>
                <a:r>
                  <a:rPr lang="ru-RU" sz="2200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. Эта средняя скорость отличается от мгновенной скорости в момент времени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sz="22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22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𝑡</m:t>
                        </m:r>
                      </m:e>
                      <m:sub>
                        <m:r>
                          <a:rPr lang="ru-RU" sz="22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0</m:t>
                        </m:r>
                      </m:sub>
                    </m:sSub>
                  </m:oMath>
                </a14:m>
                <a:r>
                  <a:rPr lang="ru-RU" sz="2200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, тем ближе величина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sz="2200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2200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𝑉</m:t>
                        </m:r>
                      </m:e>
                      <m:sub>
                        <m:r>
                          <a:rPr lang="ru-RU" sz="2200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ср </m:t>
                        </m:r>
                      </m:sub>
                    </m:sSub>
                  </m:oMath>
                </a14:m>
                <a:r>
                  <a:rPr lang="ru-RU" sz="2200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к скорости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sz="2200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2200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𝑉</m:t>
                        </m:r>
                      </m:e>
                      <m:sub>
                        <m:r>
                          <a:rPr lang="ru-RU" sz="2200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0</m:t>
                        </m:r>
                      </m:sub>
                    </m:sSub>
                  </m:oMath>
                </a14:m>
                <a:r>
                  <a:rPr lang="ru-RU" sz="2200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, чем меньше промежуток </a:t>
                </a:r>
                <a14:m>
                  <m:oMath xmlns:m="http://schemas.openxmlformats.org/officeDocument/2006/math">
                    <m:r>
                      <a:rPr lang="ru-RU" sz="2200" i="1"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∆</m:t>
                    </m:r>
                    <m:r>
                      <a:rPr lang="ru-RU" sz="2200"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sz="2200"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t</m:t>
                    </m:r>
                  </m:oMath>
                </a14:m>
                <a:r>
                  <a:rPr lang="ru-RU" sz="2200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. Устремим</a:t>
                </a:r>
                <a14:m>
                  <m:oMath xmlns:m="http://schemas.openxmlformats.org/officeDocument/2006/math">
                    <m:r>
                      <a:rPr lang="ru-RU" sz="2200" i="1"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 ∆</m:t>
                    </m:r>
                    <m:r>
                      <a:rPr lang="ru-RU" sz="2200"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sz="2200"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t</m:t>
                    </m:r>
                  </m:oMath>
                </a14:m>
                <a:r>
                  <a:rPr lang="ru-RU" sz="2200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к нулю ( пишут </a:t>
                </a:r>
                <a14:m>
                  <m:oMath xmlns:m="http://schemas.openxmlformats.org/officeDocument/2006/math">
                    <m:r>
                      <a:rPr lang="ru-RU" sz="2200" i="1"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∆</m:t>
                    </m:r>
                    <m:r>
                      <a:rPr lang="ru-RU" sz="2200"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sz="2200"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t</m:t>
                    </m:r>
                    <m:r>
                      <a:rPr lang="ru-RU" sz="2200"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→</m:t>
                    </m:r>
                  </m:oMath>
                </a14:m>
                <a:r>
                  <a:rPr lang="ru-RU" sz="2200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0), тогда предел, к которому стремиться средняя скорость , и является скоростью нашей точки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sz="2200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2200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𝑉</m:t>
                        </m:r>
                      </m:e>
                      <m:sub>
                        <m:r>
                          <a:rPr lang="ru-RU" sz="2200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0</m:t>
                        </m:r>
                      </m:sub>
                    </m:sSub>
                  </m:oMath>
                </a14:m>
                <a:r>
                  <a:rPr lang="ru-RU" sz="2200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в момент времени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sz="22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22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𝑡</m:t>
                        </m:r>
                      </m:e>
                      <m:sub>
                        <m:r>
                          <a:rPr lang="ru-RU" sz="22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0</m:t>
                        </m:r>
                      </m:sub>
                    </m:sSub>
                  </m:oMath>
                </a14:m>
                <a:r>
                  <a:rPr lang="ru-RU" sz="2200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. 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sz="22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22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𝑽</m:t>
                        </m:r>
                      </m:e>
                      <m:sub>
                        <m:r>
                          <a:rPr lang="ru-RU" sz="22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𝟎</m:t>
                        </m:r>
                      </m:sub>
                    </m:sSub>
                    <m:r>
                      <a:rPr lang="ru-RU" sz="2200" b="1" i="1"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=</m:t>
                    </m:r>
                    <m:func>
                      <m:funcPr>
                        <m:ctrlPr>
                          <a:rPr lang="ru-RU" sz="2200" b="1" i="1" smtClean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funcPr>
                      <m:fName>
                        <m:limLow>
                          <m:limLowPr>
                            <m:ctrlPr>
                              <a:rPr lang="ru-RU" sz="2200" b="1" i="1"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</m:ctrlPr>
                          </m:limLowPr>
                          <m:e>
                            <m:r>
                              <a:rPr lang="ru-RU" sz="2200" b="1" i="1"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m:t>𝒍𝒊𝒎</m:t>
                            </m:r>
                          </m:e>
                          <m:lim>
                            <m:r>
                              <a:rPr lang="ru-RU" sz="2200" b="1" i="1"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∆</m:t>
                            </m:r>
                            <m:r>
                              <a:rPr lang="ru-RU" sz="2200" b="1"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m:t> </m:t>
                            </m:r>
                            <m:r>
                              <a:rPr lang="en-US" sz="2200" b="1" i="1"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m:t>𝒕</m:t>
                            </m:r>
                            <m:r>
                              <a:rPr lang="ru-RU" sz="2200" b="1"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m:t>→</m:t>
                            </m:r>
                            <m:r>
                              <a:rPr lang="ru-RU" sz="2200" b="1" i="1"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m:t>𝟎</m:t>
                            </m:r>
                          </m:lim>
                        </m:limLow>
                      </m:fName>
                      <m:e>
                        <m:sSup>
                          <m:sSupPr>
                            <m:ctrlPr>
                              <a:rPr lang="ru-RU" sz="2200" b="1" i="1"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ru-RU" sz="2200" b="1" i="1"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</m:ctrlPr>
                              </m:dPr>
                              <m:e>
                                <m:f>
                                  <m:fPr>
                                    <m:ctrlPr>
                                      <a:rPr lang="ru-RU" sz="2200" b="1" i="1"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  <a:cs typeface="Times New Roman" panose="020206030504050203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ru-RU" sz="2200" b="1" i="1"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  <a:cs typeface="Times New Roman" panose="02020603050405020304" pitchFamily="18" charset="0"/>
                                      </a:rPr>
                                      <m:t>∆</m:t>
                                    </m:r>
                                    <m:r>
                                      <a:rPr lang="ru-RU" sz="2200" b="1"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  <a:cs typeface="Times New Roman" panose="02020603050405020304" pitchFamily="18" charset="0"/>
                                      </a:rPr>
                                      <m:t> </m:t>
                                    </m:r>
                                    <m:r>
                                      <a:rPr lang="en-US" sz="2200" b="1" i="1">
                                        <a:latin typeface="Cambria Math" panose="02040503050406030204" pitchFamily="18" charset="0"/>
                                        <a:ea typeface="Calibri" panose="020F0502020204030204" pitchFamily="34" charset="0"/>
                                        <a:cs typeface="Times New Roman" panose="02020603050405020304" pitchFamily="18" charset="0"/>
                                      </a:rPr>
                                      <m:t>𝑺</m:t>
                                    </m:r>
                                  </m:num>
                                  <m:den>
                                    <m:r>
                                      <a:rPr lang="ru-RU" sz="2200" b="1"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  <a:cs typeface="Times New Roman" panose="02020603050405020304" pitchFamily="18" charset="0"/>
                                      </a:rPr>
                                      <m:t> </m:t>
                                    </m:r>
                                    <m:r>
                                      <a:rPr lang="ru-RU" sz="2200" b="1" i="1"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  <a:cs typeface="Times New Roman" panose="02020603050405020304" pitchFamily="18" charset="0"/>
                                      </a:rPr>
                                      <m:t>∆</m:t>
                                    </m:r>
                                    <m:r>
                                      <a:rPr lang="ru-RU" sz="2200" b="1">
                                        <a:latin typeface="Cambria Math" panose="02040503050406030204" pitchFamily="18" charset="0"/>
                                        <a:ea typeface="Calibri" panose="020F0502020204030204" pitchFamily="34" charset="0"/>
                                        <a:cs typeface="Times New Roman" panose="02020603050405020304" pitchFamily="18" charset="0"/>
                                      </a:rPr>
                                      <m:t> </m:t>
                                    </m:r>
                                    <m:r>
                                      <a:rPr lang="en-US" sz="2200" b="1" i="1">
                                        <a:latin typeface="Cambria Math" panose="02040503050406030204" pitchFamily="18" charset="0"/>
                                        <a:ea typeface="Calibri" panose="020F0502020204030204" pitchFamily="34" charset="0"/>
                                        <a:cs typeface="Times New Roman" panose="02020603050405020304" pitchFamily="18" charset="0"/>
                                      </a:rPr>
                                      <m:t>𝒕</m:t>
                                    </m:r>
                                  </m:den>
                                </m:f>
                              </m:e>
                            </m:d>
                            <m:r>
                              <a:rPr lang="ru-RU" sz="2200" b="1" i="1"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=</m:t>
                            </m:r>
                            <m:limLow>
                              <m:limLowPr>
                                <m:ctrlPr>
                                  <a:rPr lang="ru-RU" sz="2200" b="1" i="1"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</m:ctrlPr>
                              </m:limLowPr>
                              <m:e>
                                <m:r>
                                  <a:rPr lang="ru-RU" sz="2200" b="1" i="1"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  <a:cs typeface="Times New Roman" panose="02020603050405020304" pitchFamily="18" charset="0"/>
                                  </a:rPr>
                                  <m:t>𝒍𝒊𝒎</m:t>
                                </m:r>
                                <m:r>
                                  <a:rPr lang="ru-RU" sz="2200" b="1"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  <a:cs typeface="Times New Roman" panose="02020603050405020304" pitchFamily="18" charset="0"/>
                                  </a:rPr>
                                  <m:t>⁡(</m:t>
                                </m:r>
                              </m:e>
                              <m:lim>
                                <m:r>
                                  <a:rPr lang="ru-RU" sz="2200" b="1" i="1"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  <m:t>∆</m:t>
                                </m:r>
                                <m:r>
                                  <a:rPr lang="ru-RU" sz="2200" b="1"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  <a:cs typeface="Times New Roman" panose="02020603050405020304" pitchFamily="18" charset="0"/>
                                  </a:rPr>
                                  <m:t> </m:t>
                                </m:r>
                                <m:r>
                                  <a:rPr lang="en-US" sz="2200" b="1" i="1"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  <a:cs typeface="Times New Roman" panose="02020603050405020304" pitchFamily="18" charset="0"/>
                                  </a:rPr>
                                  <m:t>𝒕</m:t>
                                </m:r>
                                <m:r>
                                  <a:rPr lang="ru-RU" sz="2200" b="1"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  <a:cs typeface="Times New Roman" panose="02020603050405020304" pitchFamily="18" charset="0"/>
                                  </a:rPr>
                                  <m:t>→</m:t>
                                </m:r>
                                <m:r>
                                  <a:rPr lang="ru-RU" sz="2200" b="1" i="1"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  <a:cs typeface="Times New Roman" panose="02020603050405020304" pitchFamily="18" charset="0"/>
                                  </a:rPr>
                                  <m:t>𝟎</m:t>
                                </m:r>
                              </m:lim>
                            </m:limLow>
                            <m:f>
                              <m:fPr>
                                <m:ctrlPr>
                                  <a:rPr lang="ru-RU" sz="2200" b="1" i="1"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US" sz="2200" b="1" i="1"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  <a:cs typeface="Times New Roman" panose="02020603050405020304" pitchFamily="18" charset="0"/>
                                  </a:rPr>
                                  <m:t>𝑺</m:t>
                                </m:r>
                                <m:r>
                                  <a:rPr lang="ru-RU" sz="2200" b="1"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  <a:cs typeface="Times New Roman" panose="02020603050405020304" pitchFamily="18" charset="0"/>
                                  </a:rPr>
                                  <m:t>(</m:t>
                                </m:r>
                                <m:sSub>
                                  <m:sSubPr>
                                    <m:ctrlPr>
                                      <a:rPr lang="ru-RU" sz="2200" b="1" i="1">
                                        <a:latin typeface="Cambria Math" panose="02040503050406030204" pitchFamily="18" charset="0"/>
                                        <a:ea typeface="Calibri" panose="020F0502020204030204" pitchFamily="34" charset="0"/>
                                        <a:cs typeface="Times New Roman" panose="020206030504050203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2200" b="1" i="1">
                                        <a:latin typeface="Cambria Math" panose="02040503050406030204" pitchFamily="18" charset="0"/>
                                        <a:ea typeface="Calibri" panose="020F0502020204030204" pitchFamily="34" charset="0"/>
                                        <a:cs typeface="Times New Roman" panose="02020603050405020304" pitchFamily="18" charset="0"/>
                                      </a:rPr>
                                      <m:t>𝒕</m:t>
                                    </m:r>
                                  </m:e>
                                  <m:sub>
                                    <m:r>
                                      <a:rPr lang="ru-RU" sz="2200" b="1" i="1">
                                        <a:latin typeface="Cambria Math" panose="02040503050406030204" pitchFamily="18" charset="0"/>
                                        <a:ea typeface="Calibri" panose="020F0502020204030204" pitchFamily="34" charset="0"/>
                                        <a:cs typeface="Times New Roman" panose="02020603050405020304" pitchFamily="18" charset="0"/>
                                      </a:rPr>
                                      <m:t>𝟎</m:t>
                                    </m:r>
                                  </m:sub>
                                </m:sSub>
                                <m:r>
                                  <a:rPr lang="ru-RU" sz="2200" b="1"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  <m:t>+</m:t>
                                </m:r>
                                <m:r>
                                  <a:rPr lang="ru-RU" sz="2200" b="1" i="1"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  <m:t>∆</m:t>
                                </m:r>
                                <m:r>
                                  <a:rPr lang="ru-RU" sz="2200" b="1"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  <a:cs typeface="Times New Roman" panose="02020603050405020304" pitchFamily="18" charset="0"/>
                                  </a:rPr>
                                  <m:t> </m:t>
                                </m:r>
                                <m:r>
                                  <a:rPr lang="en-US" sz="2200" b="1" i="1"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  <a:cs typeface="Times New Roman" panose="02020603050405020304" pitchFamily="18" charset="0"/>
                                  </a:rPr>
                                  <m:t>𝒕</m:t>
                                </m:r>
                                <m:r>
                                  <a:rPr lang="ru-RU" sz="2200" b="1"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  <m:t>) </m:t>
                                </m:r>
                                <m:r>
                                  <a:rPr lang="ru-RU" sz="2200" b="1" i="1"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  <m:t>−</m:t>
                                </m:r>
                                <m:r>
                                  <a:rPr lang="ru-RU" sz="2200" b="1"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  <m:t> </m:t>
                                </m:r>
                                <m:r>
                                  <a:rPr lang="en-US" sz="2200" b="1" i="1"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  <m:t>𝑺</m:t>
                                </m:r>
                                <m:r>
                                  <a:rPr lang="ru-RU" sz="2200" b="1" i="1"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  <m:t>(</m:t>
                                </m:r>
                                <m:sSub>
                                  <m:sSubPr>
                                    <m:ctrlPr>
                                      <a:rPr lang="ru-RU" sz="2200" b="1" i="1">
                                        <a:latin typeface="Cambria Math" panose="02040503050406030204" pitchFamily="18" charset="0"/>
                                        <a:ea typeface="Calibri" panose="020F0502020204030204" pitchFamily="34" charset="0"/>
                                        <a:cs typeface="Times New Roman" panose="020206030504050203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2200" b="1" i="1">
                                        <a:latin typeface="Cambria Math" panose="02040503050406030204" pitchFamily="18" charset="0"/>
                                        <a:ea typeface="Calibri" panose="020F0502020204030204" pitchFamily="34" charset="0"/>
                                        <a:cs typeface="Times New Roman" panose="02020603050405020304" pitchFamily="18" charset="0"/>
                                      </a:rPr>
                                      <m:t>𝒕</m:t>
                                    </m:r>
                                  </m:e>
                                  <m:sub>
                                    <m:r>
                                      <a:rPr lang="ru-RU" sz="2200" b="1" i="1">
                                        <a:latin typeface="Cambria Math" panose="02040503050406030204" pitchFamily="18" charset="0"/>
                                        <a:ea typeface="Calibri" panose="020F0502020204030204" pitchFamily="34" charset="0"/>
                                        <a:cs typeface="Times New Roman" panose="02020603050405020304" pitchFamily="18" charset="0"/>
                                      </a:rPr>
                                      <m:t>𝟎</m:t>
                                    </m:r>
                                    <m:r>
                                      <a:rPr lang="ru-RU" sz="2200" b="1" i="1">
                                        <a:latin typeface="Cambria Math" panose="02040503050406030204" pitchFamily="18" charset="0"/>
                                        <a:ea typeface="Calibri" panose="020F0502020204030204" pitchFamily="34" charset="0"/>
                                        <a:cs typeface="Times New Roman" panose="02020603050405020304" pitchFamily="18" charset="0"/>
                                      </a:rPr>
                                      <m:t>) </m:t>
                                    </m:r>
                                  </m:sub>
                                </m:sSub>
                              </m:num>
                              <m:den>
                                <m:r>
                                  <a:rPr lang="ru-RU" sz="2200" b="1" i="1"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  <m:t>∆</m:t>
                                </m:r>
                                <m:r>
                                  <a:rPr lang="ru-RU" sz="2200" b="1"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  <a:cs typeface="Times New Roman" panose="02020603050405020304" pitchFamily="18" charset="0"/>
                                  </a:rPr>
                                  <m:t> </m:t>
                                </m:r>
                                <m:r>
                                  <a:rPr lang="en-US" sz="2200" b="1" i="1"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  <a:cs typeface="Times New Roman" panose="02020603050405020304" pitchFamily="18" charset="0"/>
                                  </a:rPr>
                                  <m:t>𝒕</m:t>
                                </m:r>
                              </m:den>
                            </m:f>
                          </m:e>
                          <m:sup/>
                        </m:sSup>
                      </m:e>
                    </m:func>
                  </m:oMath>
                </a14:m>
                <a:r>
                  <a:rPr lang="ru-RU" sz="2200" b="1" i="1" dirty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)</a:t>
                </a:r>
                <a:r>
                  <a:rPr lang="ru-RU" sz="2200" b="1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. </a:t>
                </a:r>
                <a:r>
                  <a:rPr lang="ru-RU" sz="2200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(</a:t>
                </a:r>
                <a:r>
                  <a:rPr lang="ru-RU" sz="2200" b="1" i="1" dirty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формула</a:t>
                </a:r>
                <a:r>
                  <a:rPr lang="ru-RU" sz="2200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1)</a:t>
                </a:r>
                <a:endParaRPr lang="ru-RU" sz="2200" dirty="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ru-RU" sz="2200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В формуле (1) рассматривается предел отношения приращения пути </a:t>
                </a:r>
                <a14:m>
                  <m:oMath xmlns:m="http://schemas.openxmlformats.org/officeDocument/2006/math">
                    <m:r>
                      <a:rPr lang="ru-RU" sz="2200" i="1"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∆</m:t>
                    </m:r>
                  </m:oMath>
                </a14:m>
                <a:r>
                  <a:rPr lang="ru-RU" sz="2200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200" dirty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</a:t>
                </a:r>
                <a:r>
                  <a:rPr lang="ru-RU" sz="2200" dirty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к приращению времени </a:t>
                </a:r>
                <a14:m>
                  <m:oMath xmlns:m="http://schemas.openxmlformats.org/officeDocument/2006/math">
                    <m:r>
                      <a:rPr lang="ru-RU" sz="2200" i="1"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∆</m:t>
                    </m:r>
                    <m:r>
                      <a:rPr lang="ru-RU" sz="2200"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sz="2200"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t</m:t>
                    </m:r>
                  </m:oMath>
                </a14:m>
                <a:r>
                  <a:rPr lang="ru-RU" sz="2200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.</a:t>
                </a:r>
                <a:endParaRPr lang="ru-RU" sz="2200" dirty="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2" name="Прямоугольник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4073" y="1608822"/>
                <a:ext cx="8769927" cy="4019114"/>
              </a:xfrm>
              <a:prstGeom prst="rect">
                <a:avLst/>
              </a:prstGeom>
              <a:blipFill>
                <a:blip r:embed="rId2"/>
                <a:stretch>
                  <a:fillRect l="-903" b="-212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5080235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resh.edu.ru/uploads/lesson_extract/4923/20190730114358/OEBPS/objects/c_matan_11_10_1/52d41cc9-58e0-4893-a52f-40027f38e249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0993" y="1337735"/>
            <a:ext cx="5386244" cy="46860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12" name="Прямоугольник 11"/>
              <p:cNvSpPr/>
              <p:nvPr/>
            </p:nvSpPr>
            <p:spPr>
              <a:xfrm>
                <a:off x="2787613" y="3634585"/>
                <a:ext cx="523623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sz="2400" b="1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ru-RU" sz="2400" b="1">
                              <a:latin typeface="Cambria Math" panose="02040503050406030204" pitchFamily="18" charset="0"/>
                            </a:rPr>
                            <m:t>М</m:t>
                          </m:r>
                        </m:e>
                        <m:sub>
                          <m:r>
                            <a:rPr lang="ru-RU" sz="2400" b="1" i="0">
                              <a:latin typeface="Cambria Math" panose="02040503050406030204" pitchFamily="18" charset="0"/>
                            </a:rPr>
                            <m:t>𝟎</m:t>
                          </m:r>
                        </m:sub>
                      </m:sSub>
                    </m:oMath>
                  </m:oMathPara>
                </a14:m>
                <a:endParaRPr lang="ru-RU" sz="2400" b="1" dirty="0"/>
              </a:p>
            </p:txBody>
          </p:sp>
        </mc:Choice>
        <mc:Fallback xmlns="">
          <p:sp>
            <p:nvSpPr>
              <p:cNvPr id="12" name="Прямоугольник 1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87613" y="3634585"/>
                <a:ext cx="523623" cy="461665"/>
              </a:xfrm>
              <a:prstGeom prst="rect">
                <a:avLst/>
              </a:prstGeom>
              <a:blipFill>
                <a:blip r:embed="rId3"/>
                <a:stretch>
                  <a:fillRect l="-2326" r="-5814" b="-526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Прямоугольник 12"/>
          <p:cNvSpPr/>
          <p:nvPr/>
        </p:nvSpPr>
        <p:spPr>
          <a:xfrm>
            <a:off x="3568313" y="2593171"/>
            <a:ext cx="50366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М</a:t>
            </a:r>
            <a:endParaRPr lang="ru-RU" sz="2800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4071977" y="339052"/>
            <a:ext cx="2874916" cy="4680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ru-RU" sz="24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Задача 2.</a:t>
            </a:r>
            <a:endParaRPr lang="ru-RU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5" name="Прямоугольник 14"/>
              <p:cNvSpPr/>
              <p:nvPr/>
            </p:nvSpPr>
            <p:spPr>
              <a:xfrm>
                <a:off x="5686799" y="1337735"/>
                <a:ext cx="4080655" cy="451790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ru-RU" sz="2200" dirty="0" smtClean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Рассмотрим график непрерывной функции у=</a:t>
                </a:r>
                <a:r>
                  <a:rPr lang="en-US" sz="2200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f</a:t>
                </a:r>
                <a:r>
                  <a:rPr lang="ru-RU" sz="2200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(x). Возьмем на этом графике точку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sz="2200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ru-RU" sz="2200" b="0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М</m:t>
                        </m:r>
                      </m:e>
                      <m:sub>
                        <m:r>
                          <a:rPr lang="ru-RU" sz="2200" b="0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0</m:t>
                        </m:r>
                      </m:sub>
                    </m:sSub>
                  </m:oMath>
                </a14:m>
                <a:r>
                  <a:rPr lang="ru-RU" sz="2200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и поставим задачу  написать уравнение касательной к прямой к графику функции у=</a:t>
                </a:r>
                <a:r>
                  <a:rPr lang="en-US" sz="2200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f</a:t>
                </a:r>
                <a:r>
                  <a:rPr lang="ru-RU" sz="2200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(x), проведенной в точке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sz="2200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ru-RU" sz="2200" b="0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М</m:t>
                        </m:r>
                      </m:e>
                      <m:sub>
                        <m:r>
                          <a:rPr lang="ru-RU" sz="2200" b="0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0</m:t>
                        </m:r>
                      </m:sub>
                    </m:sSub>
                    <m:r>
                      <a:rPr lang="ru-RU" sz="2200" b="0" i="1"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.</m:t>
                    </m:r>
                  </m:oMath>
                </a14:m>
                <a:endParaRPr lang="ru-RU" sz="2200" dirty="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ru-RU" sz="2200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     Точка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sz="2200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ru-RU" sz="2200" b="0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М</m:t>
                        </m:r>
                      </m:e>
                      <m:sub>
                        <m:r>
                          <a:rPr lang="ru-RU" sz="2200" b="0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0</m:t>
                        </m:r>
                      </m:sub>
                    </m:sSub>
                  </m:oMath>
                </a14:m>
                <a:r>
                  <a:rPr lang="ru-RU" sz="2200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имеет координаты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sz="2200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ru-RU" sz="2200" b="0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х</m:t>
                        </m:r>
                      </m:e>
                      <m:sub>
                        <m:r>
                          <a:rPr lang="ru-RU" sz="2200" b="0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0</m:t>
                        </m:r>
                      </m:sub>
                    </m:sSub>
                  </m:oMath>
                </a14:m>
                <a:r>
                  <a:rPr lang="ru-RU" sz="2200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sz="2200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ru-RU" sz="2200" b="0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у</m:t>
                        </m:r>
                      </m:e>
                      <m:sub>
                        <m:r>
                          <a:rPr lang="ru-RU" sz="2200" b="0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0</m:t>
                        </m:r>
                      </m:sub>
                    </m:sSub>
                  </m:oMath>
                </a14:m>
                <a:r>
                  <a:rPr lang="ru-RU" sz="2200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= </a:t>
                </a:r>
                <a:r>
                  <a:rPr lang="en-US" sz="2200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f</a:t>
                </a:r>
                <a:r>
                  <a:rPr lang="ru-RU" sz="2200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sz="2200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ru-RU" sz="2200" b="0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х</m:t>
                        </m:r>
                      </m:e>
                      <m:sub>
                        <m:r>
                          <a:rPr lang="ru-RU" sz="2200" b="0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0</m:t>
                        </m:r>
                      </m:sub>
                    </m:sSub>
                  </m:oMath>
                </a14:m>
                <a:r>
                  <a:rPr lang="ru-RU" sz="2200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); дадим переменной х приращение </a:t>
                </a:r>
                <a14:m>
                  <m:oMath xmlns:m="http://schemas.openxmlformats.org/officeDocument/2006/math">
                    <m:r>
                      <a:rPr lang="ru-RU" sz="2200" b="0" i="1"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∆</m:t>
                    </m:r>
                    <m:r>
                      <a:rPr lang="ru-RU" sz="2200" b="0"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 х</m:t>
                    </m:r>
                  </m:oMath>
                </a14:m>
                <a:r>
                  <a:rPr lang="ru-RU" sz="2200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и переместимся по графику из точки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sz="2200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ru-RU" sz="2200" b="0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М</m:t>
                        </m:r>
                      </m:e>
                      <m:sub>
                        <m:r>
                          <a:rPr lang="ru-RU" sz="2200" b="0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0</m:t>
                        </m:r>
                      </m:sub>
                    </m:sSub>
                  </m:oMath>
                </a14:m>
                <a:r>
                  <a:rPr lang="ru-RU" sz="2200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в точку М. </a:t>
                </a:r>
                <a:endParaRPr lang="ru-RU" sz="2200" dirty="0" smtClean="0"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15" name="Прямоугольник 1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86799" y="1337735"/>
                <a:ext cx="4080655" cy="4517903"/>
              </a:xfrm>
              <a:prstGeom prst="rect">
                <a:avLst/>
              </a:prstGeom>
              <a:blipFill>
                <a:blip r:embed="rId4"/>
                <a:stretch>
                  <a:fillRect l="-1943" t="-809" r="-1794" b="-175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9910214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2" name="Прямоугольник 1"/>
              <p:cNvSpPr/>
              <p:nvPr/>
            </p:nvSpPr>
            <p:spPr>
              <a:xfrm>
                <a:off x="734291" y="637309"/>
                <a:ext cx="8174181" cy="227267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ru-RU" sz="2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На сколько изменилось значение функции у=</a:t>
                </a:r>
                <a:r>
                  <a:rPr lang="en-US" sz="2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f</a:t>
                </a:r>
                <a:r>
                  <a:rPr lang="ru-RU" sz="2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(x) при перемещении из точки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sz="22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ru-RU" sz="2200" i="1">
                            <a:latin typeface="Cambria Math" panose="02040503050406030204" pitchFamily="18" charset="0"/>
                          </a:rPr>
                          <m:t>М</m:t>
                        </m:r>
                      </m:e>
                      <m:sub>
                        <m:r>
                          <a:rPr lang="ru-RU" sz="2200" i="1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</m:oMath>
                </a14:m>
                <a:r>
                  <a:rPr lang="ru-RU" sz="2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в точку М? Это изменение функции называется приращением функции, обозначается </a:t>
                </a:r>
                <a14:m>
                  <m:oMath xmlns:m="http://schemas.openxmlformats.org/officeDocument/2006/math">
                    <m:r>
                      <a:rPr lang="ru-RU" sz="2200" i="1">
                        <a:latin typeface="Cambria Math" panose="02040503050406030204" pitchFamily="18" charset="0"/>
                      </a:rPr>
                      <m:t>∆</m:t>
                    </m:r>
                  </m:oMath>
                </a14:m>
                <a:r>
                  <a:rPr lang="en-US" sz="2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y</a:t>
                </a:r>
                <a:r>
                  <a:rPr lang="ru-RU" sz="2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и вычисляется так: </a:t>
                </a:r>
                <a14:m>
                  <m:oMath xmlns:m="http://schemas.openxmlformats.org/officeDocument/2006/math">
                    <m:r>
                      <a:rPr lang="ru-RU" sz="2200" i="1">
                        <a:latin typeface="Cambria Math" panose="02040503050406030204" pitchFamily="18" charset="0"/>
                      </a:rPr>
                      <m:t>∆</m:t>
                    </m:r>
                  </m:oMath>
                </a14:m>
                <a:r>
                  <a:rPr lang="en-US" sz="2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y</a:t>
                </a:r>
                <a:r>
                  <a:rPr lang="ru-RU" sz="2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 </a:t>
                </a:r>
                <a:r>
                  <a:rPr lang="en-US" sz="2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f</a:t>
                </a:r>
                <a:r>
                  <a:rPr lang="ru-RU" sz="2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sz="22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ru-RU" sz="2200" i="1">
                            <a:latin typeface="Cambria Math" panose="02040503050406030204" pitchFamily="18" charset="0"/>
                          </a:rPr>
                          <m:t>х</m:t>
                        </m:r>
                      </m:e>
                      <m:sub>
                        <m:r>
                          <a:rPr lang="ru-RU" sz="2200" i="1">
                            <a:latin typeface="Cambria Math" panose="02040503050406030204" pitchFamily="18" charset="0"/>
                          </a:rPr>
                          <m:t>0</m:t>
                        </m:r>
                        <m:r>
                          <a:rPr lang="ru-RU" sz="2200" i="1">
                            <a:latin typeface="Cambria Math" panose="02040503050406030204" pitchFamily="18" charset="0"/>
                          </a:rPr>
                          <m:t> </m:t>
                        </m:r>
                      </m:sub>
                    </m:sSub>
                  </m:oMath>
                </a14:m>
                <a:r>
                  <a:rPr lang="ru-RU" sz="2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+</a:t>
                </a:r>
                <a14:m>
                  <m:oMath xmlns:m="http://schemas.openxmlformats.org/officeDocument/2006/math">
                    <m:r>
                      <a:rPr lang="ru-RU" sz="2200" i="1">
                        <a:latin typeface="Cambria Math" panose="02040503050406030204" pitchFamily="18" charset="0"/>
                      </a:rPr>
                      <m:t>∆</m:t>
                    </m:r>
                    <m:r>
                      <a:rPr lang="ru-RU" sz="2200">
                        <a:latin typeface="Cambria Math" panose="02040503050406030204" pitchFamily="18" charset="0"/>
                      </a:rPr>
                      <m:t> х)</m:t>
                    </m:r>
                    <m:r>
                      <a:rPr lang="ru-RU" sz="2200" i="1">
                        <a:latin typeface="Cambria Math" panose="02040503050406030204" pitchFamily="18" charset="0"/>
                      </a:rPr>
                      <m:t>−</m:t>
                    </m:r>
                    <m:r>
                      <m:rPr>
                        <m:sty m:val="p"/>
                      </m:rPr>
                      <a:rPr lang="en-US" sz="2200">
                        <a:latin typeface="Cambria Math" panose="02040503050406030204" pitchFamily="18" charset="0"/>
                      </a:rPr>
                      <m:t>f</m:t>
                    </m:r>
                    <m:r>
                      <a:rPr lang="ru-RU" sz="2200">
                        <a:latin typeface="Cambria Math" panose="02040503050406030204" pitchFamily="18" charset="0"/>
                      </a:rPr>
                      <m:t>(</m:t>
                    </m:r>
                    <m:sSub>
                      <m:sSubPr>
                        <m:ctrlPr>
                          <a:rPr lang="ru-RU" sz="22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ru-RU" sz="2200" i="1">
                            <a:latin typeface="Cambria Math" panose="02040503050406030204" pitchFamily="18" charset="0"/>
                          </a:rPr>
                          <m:t>х</m:t>
                        </m:r>
                      </m:e>
                      <m:sub>
                        <m:r>
                          <a:rPr lang="ru-RU" sz="2200" i="1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lang="ru-RU" sz="2200">
                        <a:latin typeface="Cambria Math" panose="02040503050406030204" pitchFamily="18" charset="0"/>
                      </a:rPr>
                      <m:t>) </m:t>
                    </m:r>
                  </m:oMath>
                </a14:m>
                <a:r>
                  <a:rPr lang="ru-RU" sz="2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; Прямая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sz="22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ru-RU" sz="2200" i="1">
                            <a:latin typeface="Cambria Math" panose="02040503050406030204" pitchFamily="18" charset="0"/>
                          </a:rPr>
                          <m:t>М</m:t>
                        </m:r>
                      </m:e>
                      <m:sub>
                        <m:r>
                          <a:rPr lang="ru-RU" sz="2200" i="1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lang="ru-RU" sz="2200" i="1">
                        <a:latin typeface="Cambria Math" panose="02040503050406030204" pitchFamily="18" charset="0"/>
                      </a:rPr>
                      <m:t>М</m:t>
                    </m:r>
                  </m:oMath>
                </a14:m>
                <a:r>
                  <a:rPr lang="ru-RU" sz="2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называется секущей и ее наклон к оси ОХ определяется тангенсом угла β. Угловой коэффициент секущей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sz="22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ru-RU" sz="2200" i="1">
                            <a:latin typeface="Cambria Math" panose="02040503050406030204" pitchFamily="18" charset="0"/>
                          </a:rPr>
                          <m:t>К</m:t>
                        </m:r>
                      </m:e>
                      <m:sub>
                        <m:r>
                          <a:rPr lang="ru-RU" sz="2200" i="1">
                            <a:latin typeface="Cambria Math" panose="02040503050406030204" pitchFamily="18" charset="0"/>
                          </a:rPr>
                          <m:t>сек</m:t>
                        </m:r>
                      </m:sub>
                    </m:sSub>
                  </m:oMath>
                </a14:m>
                <a:r>
                  <a:rPr lang="ru-RU" sz="2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 </a:t>
                </a:r>
                <a:r>
                  <a:rPr lang="en-US" sz="22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tg</a:t>
                </a:r>
                <a:r>
                  <a:rPr lang="en-US" sz="2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2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β=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22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2200" i="1">
                            <a:latin typeface="Cambria Math" panose="02040503050406030204" pitchFamily="18" charset="0"/>
                          </a:rPr>
                          <m:t>∆</m:t>
                        </m:r>
                        <m:r>
                          <a:rPr lang="ru-RU" sz="220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m:rPr>
                            <m:sty m:val="p"/>
                          </m:rPr>
                          <a:rPr lang="en-US" sz="2200">
                            <a:latin typeface="Cambria Math" panose="02040503050406030204" pitchFamily="18" charset="0"/>
                          </a:rPr>
                          <m:t>y</m:t>
                        </m:r>
                      </m:num>
                      <m:den>
                        <m:r>
                          <a:rPr lang="ru-RU" sz="220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ru-RU" sz="2200" i="1">
                            <a:latin typeface="Cambria Math" panose="02040503050406030204" pitchFamily="18" charset="0"/>
                          </a:rPr>
                          <m:t>∆</m:t>
                        </m:r>
                        <m:r>
                          <a:rPr lang="ru-RU" sz="220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ru-RU" sz="2200" i="1">
                            <a:latin typeface="Cambria Math" panose="02040503050406030204" pitchFamily="18" charset="0"/>
                          </a:rPr>
                          <m:t>х</m:t>
                        </m:r>
                      </m:den>
                    </m:f>
                  </m:oMath>
                </a14:m>
                <a:r>
                  <a:rPr lang="ru-RU" sz="2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</a:t>
                </a:r>
              </a:p>
            </p:txBody>
          </p:sp>
        </mc:Choice>
        <mc:Fallback>
          <p:sp>
            <p:nvSpPr>
              <p:cNvPr id="2" name="Прямоугольник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4291" y="637309"/>
                <a:ext cx="8174181" cy="2272673"/>
              </a:xfrm>
              <a:prstGeom prst="rect">
                <a:avLst/>
              </a:prstGeom>
              <a:blipFill>
                <a:blip r:embed="rId2"/>
                <a:stretch>
                  <a:fillRect l="-969" t="-1882" b="-134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3" name="Picture 2" descr="https://resh.edu.ru/uploads/lesson_extract/4923/20190730114358/OEBPS/objects/c_matan_11_10_1/52d41cc9-58e0-4893-a52f-40027f38e249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3670" y="3035035"/>
            <a:ext cx="4340388" cy="37761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5" name="Прямая соединительная линия 4"/>
          <p:cNvCxnSpPr/>
          <p:nvPr/>
        </p:nvCxnSpPr>
        <p:spPr>
          <a:xfrm flipH="1">
            <a:off x="1855548" y="3300457"/>
            <a:ext cx="2549236" cy="3338945"/>
          </a:xfrm>
          <a:prstGeom prst="line">
            <a:avLst/>
          </a:prstGeom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6" name="Прямоугольник 5"/>
              <p:cNvSpPr/>
              <p:nvPr/>
            </p:nvSpPr>
            <p:spPr>
              <a:xfrm>
                <a:off x="2528019" y="4829013"/>
                <a:ext cx="551689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b="1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ru-RU" b="1">
                              <a:latin typeface="Cambria Math" panose="02040503050406030204" pitchFamily="18" charset="0"/>
                            </a:rPr>
                            <m:t>М</m:t>
                          </m:r>
                        </m:e>
                        <m:sub>
                          <m:r>
                            <a:rPr lang="ru-RU" b="1">
                              <a:latin typeface="Cambria Math" panose="02040503050406030204" pitchFamily="18" charset="0"/>
                            </a:rPr>
                            <m:t>𝟎</m:t>
                          </m:r>
                        </m:sub>
                      </m:sSub>
                    </m:oMath>
                  </m:oMathPara>
                </a14:m>
                <a:endParaRPr lang="ru-RU" dirty="0"/>
              </a:p>
            </p:txBody>
          </p:sp>
        </mc:Choice>
        <mc:Fallback>
          <p:sp>
            <p:nvSpPr>
              <p:cNvPr id="6" name="Прямоугольник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28019" y="4829013"/>
                <a:ext cx="551689" cy="369332"/>
              </a:xfrm>
              <a:prstGeom prst="rect">
                <a:avLst/>
              </a:prstGeom>
              <a:blipFill>
                <a:blip r:embed="rId4"/>
                <a:stretch>
                  <a:fillRect b="-163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Прямоугольник 6"/>
          <p:cNvSpPr/>
          <p:nvPr/>
        </p:nvSpPr>
        <p:spPr>
          <a:xfrm>
            <a:off x="3202690" y="4059204"/>
            <a:ext cx="38985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М</a:t>
            </a:r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4187745" y="3332519"/>
            <a:ext cx="100335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секущая</a:t>
            </a:r>
            <a:endParaRPr lang="ru-RU" dirty="0">
              <a:solidFill>
                <a:srgbClr val="FF0000"/>
              </a:solidFill>
            </a:endParaRPr>
          </a:p>
        </p:txBody>
      </p:sp>
      <p:pic>
        <p:nvPicPr>
          <p:cNvPr id="15" name="Рисунок 1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986263" y="4819011"/>
            <a:ext cx="432854" cy="5364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38527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https://resh.edu.ru/uploads/lesson_extract/4923/20190730114358/OEBPS/objects/c_matan_11_10_1/52d41cc9-58e0-4893-a52f-40027f38e249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6491" y="720490"/>
            <a:ext cx="4340388" cy="37761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3" name="Прямая соединительная линия 2"/>
          <p:cNvCxnSpPr/>
          <p:nvPr/>
        </p:nvCxnSpPr>
        <p:spPr>
          <a:xfrm flipH="1">
            <a:off x="1205345" y="1399310"/>
            <a:ext cx="3031233" cy="2757054"/>
          </a:xfrm>
          <a:prstGeom prst="line">
            <a:avLst/>
          </a:prstGeom>
          <a:ln>
            <a:solidFill>
              <a:srgbClr val="0070C0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4" name="Прямоугольник 3"/>
          <p:cNvSpPr/>
          <p:nvPr/>
        </p:nvSpPr>
        <p:spPr>
          <a:xfrm>
            <a:off x="3519775" y="1029978"/>
            <a:ext cx="135466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касательная</a:t>
            </a:r>
            <a:endParaRPr lang="ru-RU" dirty="0">
              <a:solidFill>
                <a:srgbClr val="0070C0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5" name="Прямоугольник 4"/>
              <p:cNvSpPr/>
              <p:nvPr/>
            </p:nvSpPr>
            <p:spPr>
              <a:xfrm>
                <a:off x="4854167" y="757922"/>
                <a:ext cx="4982560" cy="528292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spcAft>
                    <a:spcPts val="800"/>
                  </a:spcAft>
                </a:pPr>
                <a:r>
                  <a:rPr lang="ru-RU" sz="2000" dirty="0" smtClean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Если теперь неограниченно уменьшать приращение </a:t>
                </a:r>
                <a14:m>
                  <m:oMath xmlns:m="http://schemas.openxmlformats.org/officeDocument/2006/math">
                    <m:r>
                      <a:rPr lang="ru-RU" sz="2000" i="1"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∆</m:t>
                    </m:r>
                    <m:r>
                      <a:rPr lang="ru-RU" sz="2000"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 х, </m:t>
                    </m:r>
                    <m:r>
                      <a:rPr lang="ru-RU" sz="2000" i="1"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∆</m:t>
                    </m:r>
                    <m:r>
                      <a:rPr lang="ru-RU" sz="2000"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 х</m:t>
                    </m:r>
                  </m:oMath>
                </a14:m>
                <a:r>
                  <a:rPr lang="ru-RU" sz="2000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ru-RU" sz="2000" i="1"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→0, то приращение </m:t>
                    </m:r>
                  </m:oMath>
                </a14:m>
                <a:endParaRPr lang="ru-RU" sz="2000" i="1" dirty="0" smtClean="0">
                  <a:latin typeface="Cambria Math" panose="02040503050406030204" pitchFamily="18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>
                  <a:spcAft>
                    <a:spcPts val="800"/>
                  </a:spcAft>
                </a:pPr>
                <a14:m>
                  <m:oMath xmlns:m="http://schemas.openxmlformats.org/officeDocument/2006/math">
                    <m:r>
                      <a:rPr lang="ru-RU" sz="2000" i="1"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∆</m:t>
                    </m:r>
                    <m:r>
                      <a:rPr lang="ru-RU" sz="2000"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 </m:t>
                    </m:r>
                    <m:r>
                      <a:rPr lang="ru-RU" sz="2000" i="1"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𝑦</m:t>
                    </m:r>
                    <m:r>
                      <a:rPr lang="ru-RU" sz="2000" i="1"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→0. При этом секущая </m:t>
                    </m:r>
                    <m:sSub>
                      <m:sSubPr>
                        <m:ctrlPr>
                          <a:rPr lang="ru-RU" sz="2000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ru-RU" sz="2000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М</m:t>
                        </m:r>
                      </m:e>
                      <m:sub>
                        <m:r>
                          <a:rPr lang="ru-RU" sz="2000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0</m:t>
                        </m:r>
                      </m:sub>
                    </m:sSub>
                    <m:r>
                      <a:rPr lang="ru-RU" sz="2000" i="1"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М</m:t>
                    </m:r>
                  </m:oMath>
                </a14:m>
                <a:r>
                  <a:rPr lang="ru-RU" sz="2000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неограниченно приближается к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sz="2000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ru-RU" sz="2000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М</m:t>
                        </m:r>
                      </m:e>
                      <m:sub>
                        <m:r>
                          <a:rPr lang="ru-RU" sz="2000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0</m:t>
                        </m:r>
                      </m:sub>
                    </m:sSub>
                    <m:r>
                      <a:rPr lang="ru-RU" sz="2000" i="1"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К.</m:t>
                    </m:r>
                  </m:oMath>
                </a14:m>
                <a:r>
                  <a:rPr lang="ru-RU" sz="2000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Это предельное положение секущей и есть прямая, которая является касательной к графику функции у=</a:t>
                </a:r>
                <a:r>
                  <a:rPr lang="en-US" sz="2000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f</a:t>
                </a:r>
                <a:r>
                  <a:rPr lang="ru-RU" sz="2000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(x) в  точке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sz="2000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ru-RU" sz="2000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М</m:t>
                        </m:r>
                      </m:e>
                      <m:sub>
                        <m:r>
                          <a:rPr lang="ru-RU" sz="2000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0</m:t>
                        </m:r>
                      </m:sub>
                    </m:sSub>
                  </m:oMath>
                </a14:m>
                <a:r>
                  <a:rPr lang="ru-RU" sz="2000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. Угол β наклона секущей к положительному направлению оси ОХ превратиться в угол наклона касательной. Тогда угловой коэффициент касательной прямой </a:t>
                </a:r>
                <a:r>
                  <a:rPr lang="en-US" sz="2000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k</a:t>
                </a:r>
                <a:r>
                  <a:rPr lang="ru-RU" sz="2000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равен : </a:t>
                </a:r>
                <a:r>
                  <a:rPr lang="en-US" sz="2000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k</a:t>
                </a:r>
                <a:r>
                  <a:rPr lang="ru-RU" sz="2000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=</a:t>
                </a:r>
                <a14:m>
                  <m:oMath xmlns:m="http://schemas.openxmlformats.org/officeDocument/2006/math">
                    <m:limLow>
                      <m:limLowPr>
                        <m:ctrlPr>
                          <a:rPr lang="ru-RU" sz="2000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limLowPr>
                      <m:e>
                        <m:r>
                          <m:rPr>
                            <m:sty m:val="p"/>
                          </m:rPr>
                          <a:rPr lang="ru-RU" sz="2000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lim</m:t>
                        </m:r>
                      </m:e>
                      <m:lim>
                        <m:r>
                          <a:rPr lang="ru-RU" sz="2000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∆</m:t>
                        </m:r>
                        <m:r>
                          <a:rPr lang="ru-RU" sz="2000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 х→0</m:t>
                        </m:r>
                      </m:lim>
                    </m:limLow>
                  </m:oMath>
                </a14:m>
                <a:r>
                  <a:rPr lang="ru-RU" sz="2000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000" dirty="0" err="1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tg</a:t>
                </a:r>
                <a:r>
                  <a:rPr lang="en-US" sz="2000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2000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β= </a:t>
                </a:r>
                <a:r>
                  <a:rPr lang="en-US" sz="2000" dirty="0" err="1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tg</a:t>
                </a:r>
                <a:r>
                  <a:rPr lang="en-US" sz="2000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α</a:t>
                </a:r>
                <a:r>
                  <a:rPr lang="ru-RU" sz="2000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,   </a:t>
                </a:r>
                <a:r>
                  <a:rPr lang="en-US" sz="2000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k</a:t>
                </a:r>
                <a:r>
                  <a:rPr lang="ru-RU" sz="2000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=</a:t>
                </a:r>
                <a14:m>
                  <m:oMath xmlns:m="http://schemas.openxmlformats.org/officeDocument/2006/math">
                    <m:limLow>
                      <m:limLowPr>
                        <m:ctrlPr>
                          <a:rPr lang="ru-RU" sz="2000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limLowPr>
                      <m:e>
                        <m:r>
                          <m:rPr>
                            <m:sty m:val="p"/>
                          </m:rPr>
                          <a:rPr lang="ru-RU" sz="2000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lim</m:t>
                        </m:r>
                      </m:e>
                      <m:lim>
                        <m:r>
                          <a:rPr lang="ru-RU" sz="2000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∆</m:t>
                        </m:r>
                        <m:r>
                          <a:rPr lang="ru-RU" sz="2000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 х→0</m:t>
                        </m:r>
                      </m:lim>
                    </m:limLow>
                    <m:f>
                      <m:fPr>
                        <m:ctrlPr>
                          <a:rPr lang="ru-RU" sz="2000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ru-RU" sz="2000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∆</m:t>
                        </m:r>
                        <m:r>
                          <a:rPr lang="ru-RU" sz="200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 </m:t>
                        </m:r>
                        <m:r>
                          <m:rPr>
                            <m:sty m:val="p"/>
                          </m:rPr>
                          <a:rPr lang="en-US" sz="2000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y</m:t>
                        </m:r>
                      </m:num>
                      <m:den>
                        <m:r>
                          <a:rPr lang="ru-RU" sz="200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 </m:t>
                        </m:r>
                        <m:r>
                          <a:rPr lang="ru-RU" sz="2000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∆</m:t>
                        </m:r>
                        <m:r>
                          <a:rPr lang="ru-RU" sz="2000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 </m:t>
                        </m:r>
                        <m:r>
                          <a:rPr lang="ru-RU" sz="20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х</m:t>
                        </m:r>
                      </m:den>
                    </m:f>
                  </m:oMath>
                </a14:m>
                <a:r>
                  <a:rPr lang="ru-RU" sz="2000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, т.е. угловой коэффициент касательной есть предел отношения приращения функции </a:t>
                </a:r>
                <a14:m>
                  <m:oMath xmlns:m="http://schemas.openxmlformats.org/officeDocument/2006/math">
                    <m:r>
                      <a:rPr lang="ru-RU" sz="2000" i="1"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∆</m:t>
                    </m:r>
                  </m:oMath>
                </a14:m>
                <a:r>
                  <a:rPr lang="en-US" sz="2000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y</a:t>
                </a:r>
                <a:r>
                  <a:rPr lang="ru-RU" sz="2000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к приращению аргумента </a:t>
                </a:r>
                <a14:m>
                  <m:oMath xmlns:m="http://schemas.openxmlformats.org/officeDocument/2006/math">
                    <m:r>
                      <a:rPr lang="ru-RU" sz="2000" i="1"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∆</m:t>
                    </m:r>
                    <m:r>
                      <a:rPr lang="ru-RU" sz="2000"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 х</m:t>
                    </m:r>
                  </m:oMath>
                </a14:m>
                <a:r>
                  <a:rPr lang="ru-RU" sz="2000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при стремлении </a:t>
                </a:r>
                <a14:m>
                  <m:oMath xmlns:m="http://schemas.openxmlformats.org/officeDocument/2006/math">
                    <m:r>
                      <a:rPr lang="ru-RU" sz="2000" i="1"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∆</m:t>
                    </m:r>
                    <m:r>
                      <a:rPr lang="ru-RU" sz="2000"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 х</m:t>
                    </m:r>
                  </m:oMath>
                </a14:m>
                <a:r>
                  <a:rPr lang="ru-RU" sz="2000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к нулю.</a:t>
                </a:r>
                <a:endParaRPr lang="ru-RU" sz="20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5" name="Прямоугольник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54167" y="757922"/>
                <a:ext cx="4982560" cy="5282921"/>
              </a:xfrm>
              <a:prstGeom prst="rect">
                <a:avLst/>
              </a:prstGeom>
              <a:blipFill>
                <a:blip r:embed="rId3"/>
                <a:stretch>
                  <a:fillRect l="-1222" t="-577" r="-2078" b="-103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Прямоугольник 5"/>
              <p:cNvSpPr/>
              <p:nvPr/>
            </p:nvSpPr>
            <p:spPr>
              <a:xfrm>
                <a:off x="2222943" y="2408505"/>
                <a:ext cx="580031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sz="2000" b="1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ru-RU" sz="2000" b="1">
                              <a:latin typeface="Cambria Math" panose="02040503050406030204" pitchFamily="18" charset="0"/>
                            </a:rPr>
                            <m:t>М</m:t>
                          </m:r>
                        </m:e>
                        <m:sub>
                          <m:r>
                            <a:rPr lang="ru-RU" sz="2000" b="1">
                              <a:latin typeface="Cambria Math" panose="02040503050406030204" pitchFamily="18" charset="0"/>
                            </a:rPr>
                            <m:t>𝟎</m:t>
                          </m:r>
                        </m:sub>
                      </m:sSub>
                    </m:oMath>
                  </m:oMathPara>
                </a14:m>
                <a:endPara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6" name="Прямоугольник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22943" y="2408505"/>
                <a:ext cx="580031" cy="400110"/>
              </a:xfrm>
              <a:prstGeom prst="rect">
                <a:avLst/>
              </a:prstGeom>
              <a:blipFill>
                <a:blip r:embed="rId4"/>
                <a:stretch>
                  <a:fillRect b="-303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Прямоугольник 6"/>
              <p:cNvSpPr/>
              <p:nvPr/>
            </p:nvSpPr>
            <p:spPr>
              <a:xfrm>
                <a:off x="3256538" y="2008395"/>
                <a:ext cx="263237" cy="40011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2000" b="1">
                          <a:latin typeface="Cambria Math" panose="02040503050406030204" pitchFamily="18" charset="0"/>
                        </a:rPr>
                        <m:t>К</m:t>
                      </m:r>
                    </m:oMath>
                  </m:oMathPara>
                </a14:m>
                <a:endParaRPr lang="ru-RU" sz="2000" b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7" name="Прямоугольник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56538" y="2008395"/>
                <a:ext cx="263237" cy="400110"/>
              </a:xfrm>
              <a:prstGeom prst="rect">
                <a:avLst/>
              </a:prstGeom>
              <a:blipFill>
                <a:blip r:embed="rId5"/>
                <a:stretch>
                  <a:fillRect r="-3255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Прямоугольник 7"/>
          <p:cNvSpPr/>
          <p:nvPr/>
        </p:nvSpPr>
        <p:spPr>
          <a:xfrm>
            <a:off x="2834831" y="1639063"/>
            <a:ext cx="38985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М</a:t>
            </a:r>
            <a:endParaRPr lang="ru-RU" dirty="0"/>
          </a:p>
        </p:txBody>
      </p:sp>
      <p:sp>
        <p:nvSpPr>
          <p:cNvPr id="9" name="Овал 8"/>
          <p:cNvSpPr/>
          <p:nvPr/>
        </p:nvSpPr>
        <p:spPr>
          <a:xfrm>
            <a:off x="3183837" y="2248148"/>
            <a:ext cx="155828" cy="10526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Овал 10"/>
          <p:cNvSpPr/>
          <p:nvPr/>
        </p:nvSpPr>
        <p:spPr>
          <a:xfrm>
            <a:off x="2565133" y="2820857"/>
            <a:ext cx="155828" cy="10526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рямоугольник 11"/>
          <p:cNvSpPr/>
          <p:nvPr/>
        </p:nvSpPr>
        <p:spPr>
          <a:xfrm>
            <a:off x="1998448" y="3295219"/>
            <a:ext cx="35618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α</a:t>
            </a:r>
            <a:endParaRPr lang="ru-RU" sz="2400" b="1" dirty="0"/>
          </a:p>
        </p:txBody>
      </p:sp>
      <p:pic>
        <p:nvPicPr>
          <p:cNvPr id="14" name="Рисунок 13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627408" y="2540368"/>
            <a:ext cx="432854" cy="5364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85401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3" name="Прямоугольник 2"/>
              <p:cNvSpPr/>
              <p:nvPr/>
            </p:nvSpPr>
            <p:spPr>
              <a:xfrm>
                <a:off x="526473" y="1900601"/>
                <a:ext cx="8617527" cy="398032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ru-RU" sz="2400" b="1" dirty="0">
                    <a:solidFill>
                      <a:schemeClr val="accent5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ОПРЕДЕЛЕНИЕ</a:t>
                </a:r>
                <a:endParaRPr lang="ru-RU" sz="2400" b="1" dirty="0">
                  <a:solidFill>
                    <a:schemeClr val="accent5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r>
                  <a: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Производной функции у=</a:t>
                </a:r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f</a:t>
                </a:r>
                <a:r>
                  <a: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(x) в точке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ru-RU" sz="2400" i="1">
                            <a:latin typeface="Cambria Math" panose="02040503050406030204" pitchFamily="18" charset="0"/>
                          </a:rPr>
                          <m:t>х</m:t>
                        </m:r>
                      </m:e>
                      <m:sub>
                        <m:r>
                          <a:rPr lang="ru-RU" sz="2400" i="1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</m:oMath>
                </a14:m>
                <a:r>
                  <a: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называется предел отношения приращения функции</a:t>
                </a:r>
                <a14:m>
                  <m:oMath xmlns:m="http://schemas.openxmlformats.org/officeDocument/2006/math">
                    <m:r>
                      <a:rPr lang="ru-RU" sz="2400" i="1">
                        <a:latin typeface="Cambria Math" panose="02040503050406030204" pitchFamily="18" charset="0"/>
                      </a:rPr>
                      <m:t>    ∆</m:t>
                    </m:r>
                  </m:oMath>
                </a14:m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y</a:t>
                </a:r>
                <a:r>
                  <a: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 </a:t>
                </a:r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f</a:t>
                </a:r>
                <a:r>
                  <a: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ru-RU" sz="2400" i="1">
                            <a:latin typeface="Cambria Math" panose="02040503050406030204" pitchFamily="18" charset="0"/>
                          </a:rPr>
                          <m:t>х</m:t>
                        </m:r>
                      </m:e>
                      <m:sub>
                        <m:r>
                          <a:rPr lang="ru-RU" sz="2400" i="1">
                            <a:latin typeface="Cambria Math" panose="02040503050406030204" pitchFamily="18" charset="0"/>
                          </a:rPr>
                          <m:t>0</m:t>
                        </m:r>
                        <m:r>
                          <a:rPr lang="ru-RU" sz="2400" i="1">
                            <a:latin typeface="Cambria Math" panose="02040503050406030204" pitchFamily="18" charset="0"/>
                          </a:rPr>
                          <m:t> </m:t>
                        </m:r>
                      </m:sub>
                    </m:sSub>
                  </m:oMath>
                </a14:m>
                <a:r>
                  <a: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+</a:t>
                </a:r>
                <a14:m>
                  <m:oMath xmlns:m="http://schemas.openxmlformats.org/officeDocument/2006/math">
                    <m:r>
                      <a:rPr lang="ru-RU" sz="2400" i="1">
                        <a:latin typeface="Cambria Math" panose="02040503050406030204" pitchFamily="18" charset="0"/>
                      </a:rPr>
                      <m:t>∆</m:t>
                    </m:r>
                    <m:r>
                      <a:rPr lang="ru-RU" sz="2400">
                        <a:latin typeface="Cambria Math" panose="02040503050406030204" pitchFamily="18" charset="0"/>
                      </a:rPr>
                      <m:t> х)</m:t>
                    </m:r>
                    <m:r>
                      <a:rPr lang="ru-RU" sz="2400" i="1">
                        <a:latin typeface="Cambria Math" panose="02040503050406030204" pitchFamily="18" charset="0"/>
                      </a:rPr>
                      <m:t>−</m:t>
                    </m:r>
                    <m:r>
                      <m:rPr>
                        <m:sty m:val="p"/>
                      </m:rPr>
                      <a:rPr lang="en-US" sz="2400">
                        <a:latin typeface="Cambria Math" panose="02040503050406030204" pitchFamily="18" charset="0"/>
                      </a:rPr>
                      <m:t>f</m:t>
                    </m:r>
                    <m:r>
                      <a:rPr lang="ru-RU" sz="2400">
                        <a:latin typeface="Cambria Math" panose="02040503050406030204" pitchFamily="18" charset="0"/>
                      </a:rPr>
                      <m:t>(</m:t>
                    </m:r>
                    <m:sSub>
                      <m:sSubPr>
                        <m:ctrlPr>
                          <a:rPr lang="ru-RU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ru-RU" sz="2400" i="1">
                            <a:latin typeface="Cambria Math" panose="02040503050406030204" pitchFamily="18" charset="0"/>
                          </a:rPr>
                          <m:t>х</m:t>
                        </m:r>
                      </m:e>
                      <m:sub>
                        <m:r>
                          <a:rPr lang="ru-RU" sz="2400" i="1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lang="ru-RU" sz="240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приращению </a:t>
                </a:r>
                <a:r>
                  <a: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аргумента </a:t>
                </a:r>
                <a14:m>
                  <m:oMath xmlns:m="http://schemas.openxmlformats.org/officeDocument/2006/math">
                    <m:r>
                      <a:rPr lang="ru-RU" sz="2400" i="1">
                        <a:latin typeface="Cambria Math" panose="02040503050406030204" pitchFamily="18" charset="0"/>
                      </a:rPr>
                      <m:t>∆</m:t>
                    </m:r>
                    <m:r>
                      <a:rPr lang="ru-RU" sz="2400">
                        <a:latin typeface="Cambria Math" panose="02040503050406030204" pitchFamily="18" charset="0"/>
                      </a:rPr>
                      <m:t> х</m:t>
                    </m:r>
                  </m:oMath>
                </a14:m>
                <a:r>
                  <a: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к нулю  при произвольном стремлении </a:t>
                </a:r>
                <a14:m>
                  <m:oMath xmlns:m="http://schemas.openxmlformats.org/officeDocument/2006/math">
                    <m:r>
                      <a:rPr lang="ru-RU" sz="2400" i="1">
                        <a:latin typeface="Cambria Math" panose="02040503050406030204" pitchFamily="18" charset="0"/>
                      </a:rPr>
                      <m:t>∆</m:t>
                    </m:r>
                    <m:r>
                      <a:rPr lang="ru-RU" sz="2400">
                        <a:latin typeface="Cambria Math" panose="02040503050406030204" pitchFamily="18" charset="0"/>
                      </a:rPr>
                      <m:t> х</m:t>
                    </m:r>
                  </m:oMath>
                </a14:m>
                <a:r>
                  <a: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к нулю, если такой предел существует. Обозначается производная функции символом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24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  <m:sup>
                        <m:r>
                          <a:rPr lang="ru-RU" sz="2400" i="1">
                            <a:latin typeface="Cambria Math" panose="02040503050406030204" pitchFamily="18" charset="0"/>
                          </a:rPr>
                          <m:t>′</m:t>
                        </m:r>
                        <m:r>
                          <a:rPr lang="ru-RU" sz="2400" i="1">
                            <a:latin typeface="Cambria Math" panose="02040503050406030204" pitchFamily="18" charset="0"/>
                          </a:rPr>
                          <m:t> </m:t>
                        </m:r>
                      </m:sup>
                    </m:sSup>
                    <m:r>
                      <a:rPr lang="ru-RU" sz="2400" i="1">
                        <a:latin typeface="Cambria Math" panose="02040503050406030204" pitchFamily="18" charset="0"/>
                      </a:rPr>
                      <m:t>(х)</m:t>
                    </m:r>
                  </m:oMath>
                </a14:m>
                <a:r>
                  <a: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 Итак,</a:t>
                </a:r>
              </a:p>
              <a:p>
                <a:endParaRPr lang="ru-RU" sz="2400" b="1" i="1" dirty="0" smtClean="0"/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2400" b="1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400" b="1" i="1">
                              <a:latin typeface="Cambria Math" panose="02040503050406030204" pitchFamily="18" charset="0"/>
                            </a:rPr>
                            <m:t>𝒇</m:t>
                          </m:r>
                        </m:e>
                        <m:sup>
                          <m:r>
                            <a:rPr lang="ru-RU" sz="2400" b="1" i="1">
                              <a:latin typeface="Cambria Math" panose="02040503050406030204" pitchFamily="18" charset="0"/>
                            </a:rPr>
                            <m:t>′</m:t>
                          </m:r>
                          <m:r>
                            <a:rPr lang="ru-RU" sz="2400" b="1" i="1">
                              <a:latin typeface="Cambria Math" panose="02040503050406030204" pitchFamily="18" charset="0"/>
                            </a:rPr>
                            <m:t> </m:t>
                          </m:r>
                        </m:sup>
                      </m:sSup>
                      <m:r>
                        <a:rPr lang="ru-RU" sz="2400" b="1" i="1">
                          <a:latin typeface="Cambria Math" panose="02040503050406030204" pitchFamily="18" charset="0"/>
                        </a:rPr>
                        <m:t>(х)=</m:t>
                      </m:r>
                      <m:func>
                        <m:funcPr>
                          <m:ctrlPr>
                            <a:rPr lang="ru-RU" sz="2400" b="1" i="1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ru-RU" sz="2400" b="1" i="1">
                                  <a:latin typeface="Cambria Math" panose="02040503050406030204" pitchFamily="18" charset="0"/>
                                </a:rPr>
                              </m:ctrlPr>
                            </m:limLowPr>
                            <m:e>
                              <m:r>
                                <a:rPr lang="ru-RU" sz="2400" b="1" i="1">
                                  <a:latin typeface="Cambria Math" panose="02040503050406030204" pitchFamily="18" charset="0"/>
                                </a:rPr>
                                <m:t>𝒍𝒊𝒎</m:t>
                              </m:r>
                            </m:e>
                            <m:lim>
                              <m:r>
                                <a:rPr lang="ru-RU" sz="2400" b="1" i="1">
                                  <a:latin typeface="Cambria Math" panose="02040503050406030204" pitchFamily="18" charset="0"/>
                                </a:rPr>
                                <m:t>∆ </m:t>
                              </m:r>
                              <m:r>
                                <a:rPr lang="en-US" sz="2400" b="1" i="1"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  <m:r>
                                <a:rPr lang="ru-RU" sz="2400" b="1" i="1">
                                  <a:latin typeface="Cambria Math" panose="02040503050406030204" pitchFamily="18" charset="0"/>
                                </a:rPr>
                                <m:t>→</m:t>
                              </m:r>
                              <m:r>
                                <a:rPr lang="ru-RU" sz="2400" b="1" i="1">
                                  <a:latin typeface="Cambria Math" panose="02040503050406030204" pitchFamily="18" charset="0"/>
                                </a:rPr>
                                <m:t>𝟎</m:t>
                              </m:r>
                            </m:lim>
                          </m:limLow>
                        </m:fName>
                        <m:e>
                          <m:r>
                            <a:rPr lang="ru-RU" sz="2400" b="1" i="1">
                              <a:latin typeface="Cambria Math" panose="02040503050406030204" pitchFamily="18" charset="0"/>
                            </a:rPr>
                            <m:t>(</m:t>
                          </m:r>
                          <m:f>
                            <m:fPr>
                              <m:ctrlPr>
                                <a:rPr lang="ru-RU" sz="2400" b="1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ru-RU" sz="2400" b="1" i="1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2400" b="1" i="1">
                                  <a:latin typeface="Cambria Math" panose="02040503050406030204" pitchFamily="18" charset="0"/>
                                </a:rPr>
                                <m:t>𝒇</m:t>
                              </m:r>
                              <m:d>
                                <m:dPr>
                                  <m:ctrlPr>
                                    <a:rPr lang="ru-RU" sz="2400" b="1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ru-RU" sz="2400" b="1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ru-RU" sz="2400" b="1" i="1">
                                          <a:latin typeface="Cambria Math" panose="02040503050406030204" pitchFamily="18" charset="0"/>
                                        </a:rPr>
                                        <m:t>х</m:t>
                                      </m:r>
                                    </m:e>
                                    <m:sub>
                                      <m:r>
                                        <a:rPr lang="ru-RU" sz="2400" b="1" i="1">
                                          <a:latin typeface="Cambria Math" panose="02040503050406030204" pitchFamily="18" charset="0"/>
                                        </a:rPr>
                                        <m:t>𝟎</m:t>
                                      </m:r>
                                      <m:r>
                                        <a:rPr lang="ru-RU" sz="2400" b="1" i="1">
                                          <a:latin typeface="Cambria Math" panose="02040503050406030204" pitchFamily="18" charset="0"/>
                                        </a:rPr>
                                        <m:t> </m:t>
                                      </m:r>
                                    </m:sub>
                                  </m:sSub>
                                  <m:r>
                                    <a:rPr lang="ru-RU" sz="2400" b="1" i="1">
                                      <a:latin typeface="Cambria Math" panose="02040503050406030204" pitchFamily="18" charset="0"/>
                                    </a:rPr>
                                    <m:t>+∆ х</m:t>
                                  </m:r>
                                </m:e>
                              </m:d>
                              <m:r>
                                <a:rPr lang="ru-RU" sz="2400" b="1" i="1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2400" b="1" i="1">
                                  <a:latin typeface="Cambria Math" panose="02040503050406030204" pitchFamily="18" charset="0"/>
                                </a:rPr>
                                <m:t>𝒇</m:t>
                              </m:r>
                              <m:d>
                                <m:dPr>
                                  <m:ctrlPr>
                                    <a:rPr lang="ru-RU" sz="2400" b="1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ru-RU" sz="2400" b="1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ru-RU" sz="2400" b="1" i="1">
                                          <a:latin typeface="Cambria Math" panose="02040503050406030204" pitchFamily="18" charset="0"/>
                                        </a:rPr>
                                        <m:t>х</m:t>
                                      </m:r>
                                    </m:e>
                                    <m:sub>
                                      <m:r>
                                        <a:rPr lang="ru-RU" sz="2400" b="1" i="1">
                                          <a:latin typeface="Cambria Math" panose="02040503050406030204" pitchFamily="18" charset="0"/>
                                        </a:rPr>
                                        <m:t>𝟎</m:t>
                                      </m:r>
                                    </m:sub>
                                  </m:sSub>
                                </m:e>
                              </m:d>
                            </m:num>
                            <m:den>
                              <m:r>
                                <a:rPr lang="ru-RU" sz="2400" b="1" i="1">
                                  <a:latin typeface="Cambria Math" panose="02040503050406030204" pitchFamily="18" charset="0"/>
                                </a:rPr>
                                <m:t>∆ х</m:t>
                              </m:r>
                            </m:den>
                          </m:f>
                          <m:r>
                            <a:rPr lang="ru-RU" sz="2400" b="1" i="1">
                              <a:latin typeface="Cambria Math" panose="02040503050406030204" pitchFamily="18" charset="0"/>
                            </a:rPr>
                            <m:t>)</m:t>
                          </m:r>
                        </m:e>
                      </m:func>
                    </m:oMath>
                  </m:oMathPara>
                </a14:m>
                <a:endParaRPr lang="ru-RU" sz="2400" b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endParaRPr lang="ru-RU" sz="28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3" name="Прямоугольник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6473" y="1900601"/>
                <a:ext cx="8617527" cy="3980320"/>
              </a:xfrm>
              <a:prstGeom prst="rect">
                <a:avLst/>
              </a:prstGeom>
              <a:blipFill>
                <a:blip r:embed="rId2"/>
                <a:stretch>
                  <a:fillRect l="-1061" t="-122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9914517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Аспект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381</TotalTime>
  <Words>320</Words>
  <Application>Microsoft Office PowerPoint</Application>
  <PresentationFormat>Широкоэкранный</PresentationFormat>
  <Paragraphs>64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20" baseType="lpstr">
      <vt:lpstr>Arial</vt:lpstr>
      <vt:lpstr>Calibri</vt:lpstr>
      <vt:lpstr>Cambria Math</vt:lpstr>
      <vt:lpstr>Helvetica</vt:lpstr>
      <vt:lpstr>Times New Roman</vt:lpstr>
      <vt:lpstr>Trebuchet MS</vt:lpstr>
      <vt:lpstr>Wingdings 3</vt:lpstr>
      <vt:lpstr>Аспект</vt:lpstr>
      <vt:lpstr>Определение производной, ее геометрический и механический смысл.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Определение производной, ее геометрический и механический смысл.</dc:title>
  <dc:creator>Рамиля Рамиловна</dc:creator>
  <cp:lastModifiedBy>Рамиля Рамиловна</cp:lastModifiedBy>
  <cp:revision>25</cp:revision>
  <dcterms:created xsi:type="dcterms:W3CDTF">2020-10-25T16:37:27Z</dcterms:created>
  <dcterms:modified xsi:type="dcterms:W3CDTF">2020-10-26T09:33:56Z</dcterms:modified>
</cp:coreProperties>
</file>