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8" r:id="rId4"/>
    <p:sldId id="265" r:id="rId5"/>
    <p:sldId id="261" r:id="rId6"/>
    <p:sldId id="262" r:id="rId7"/>
    <p:sldId id="263" r:id="rId8"/>
    <p:sldId id="264" r:id="rId9"/>
    <p:sldId id="259" r:id="rId10"/>
    <p:sldId id="256" r:id="rId11"/>
    <p:sldId id="260" r:id="rId12"/>
    <p:sldId id="257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7B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E63-9EE5-420C-BCB9-77F2A0562B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5B91-483C-4CA2-AE02-B155F7A47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E63-9EE5-420C-BCB9-77F2A0562B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5B91-483C-4CA2-AE02-B155F7A47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E63-9EE5-420C-BCB9-77F2A0562B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5B91-483C-4CA2-AE02-B155F7A47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E63-9EE5-420C-BCB9-77F2A0562B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5B91-483C-4CA2-AE02-B155F7A47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E63-9EE5-420C-BCB9-77F2A0562B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5B91-483C-4CA2-AE02-B155F7A47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E63-9EE5-420C-BCB9-77F2A0562B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5B91-483C-4CA2-AE02-B155F7A47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E63-9EE5-420C-BCB9-77F2A0562B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5B91-483C-4CA2-AE02-B155F7A47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E63-9EE5-420C-BCB9-77F2A0562B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5B91-483C-4CA2-AE02-B155F7A47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E63-9EE5-420C-BCB9-77F2A0562B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5B91-483C-4CA2-AE02-B155F7A47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E63-9EE5-420C-BCB9-77F2A0562B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5B91-483C-4CA2-AE02-B155F7A47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E63-9EE5-420C-BCB9-77F2A0562B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5B91-483C-4CA2-AE02-B155F7A47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E63-9EE5-420C-BCB9-77F2A0562B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5B91-483C-4CA2-AE02-B155F7A47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E63-9EE5-420C-BCB9-77F2A0562B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875B91-483C-4CA2-AE02-B155F7A474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E63-9EE5-420C-BCB9-77F2A0562B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5B91-483C-4CA2-AE02-B155F7A47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E63-9EE5-420C-BCB9-77F2A0562B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5B91-483C-4CA2-AE02-B155F7A47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DD0EE63-9EE5-420C-BCB9-77F2A0562B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0875B91-483C-4CA2-AE02-B155F7A47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D0EE63-9EE5-420C-BCB9-77F2A0562B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875B91-483C-4CA2-AE02-B155F7A474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D0EE63-9EE5-420C-BCB9-77F2A0562B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875B91-483C-4CA2-AE02-B155F7A474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D0EE63-9EE5-420C-BCB9-77F2A0562B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875B91-483C-4CA2-AE02-B155F7A474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D0EE63-9EE5-420C-BCB9-77F2A0562B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875B91-483C-4CA2-AE02-B155F7A47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D0EE63-9EE5-420C-BCB9-77F2A0562B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875B91-483C-4CA2-AE02-B155F7A474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D0EE63-9EE5-420C-BCB9-77F2A0562B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875B91-483C-4CA2-AE02-B155F7A47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E63-9EE5-420C-BCB9-77F2A0562B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5B91-483C-4CA2-AE02-B155F7A47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DD0EE63-9EE5-420C-BCB9-77F2A0562B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875B91-483C-4CA2-AE02-B155F7A47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DD0EE63-9EE5-420C-BCB9-77F2A0562B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0875B91-483C-4CA2-AE02-B155F7A474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D0EE63-9EE5-420C-BCB9-77F2A0562B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875B91-483C-4CA2-AE02-B155F7A47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D0EE63-9EE5-420C-BCB9-77F2A0562B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0875B91-483C-4CA2-AE02-B155F7A47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E63-9EE5-420C-BCB9-77F2A0562B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5B91-483C-4CA2-AE02-B155F7A47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E63-9EE5-420C-BCB9-77F2A0562B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5B91-483C-4CA2-AE02-B155F7A47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E63-9EE5-420C-BCB9-77F2A0562B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5B91-483C-4CA2-AE02-B155F7A47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E63-9EE5-420C-BCB9-77F2A0562B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5B91-483C-4CA2-AE02-B155F7A47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E63-9EE5-420C-BCB9-77F2A0562B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5B91-483C-4CA2-AE02-B155F7A47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EE63-9EE5-420C-BCB9-77F2A0562B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5B91-483C-4CA2-AE02-B155F7A47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EE63-9EE5-420C-BCB9-77F2A0562B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75B91-483C-4CA2-AE02-B155F7A47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D0EE63-9EE5-420C-BCB9-77F2A0562B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875B91-483C-4CA2-AE02-B155F7A474D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DD0EE63-9EE5-420C-BCB9-77F2A0562B19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0875B91-483C-4CA2-AE02-B155F7A474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1928802"/>
            <a:ext cx="64572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Плаван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ие судов.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Воздухоплавание.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5" descr="J007622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4343400"/>
            <a:ext cx="32385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30803" cy="6858000"/>
          </a:xfrm>
          <a:prstGeom prst="rect">
            <a:avLst/>
          </a:prstGeom>
          <a:noFill/>
        </p:spPr>
      </p:pic>
      <p:sp>
        <p:nvSpPr>
          <p:cNvPr id="3" name="Стрелка вниз 2"/>
          <p:cNvSpPr/>
          <p:nvPr/>
        </p:nvSpPr>
        <p:spPr>
          <a:xfrm>
            <a:off x="2500298" y="3357562"/>
            <a:ext cx="571504" cy="1285884"/>
          </a:xfrm>
          <a:prstGeom prst="downArrow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трелка вверх 3"/>
          <p:cNvSpPr/>
          <p:nvPr/>
        </p:nvSpPr>
        <p:spPr>
          <a:xfrm>
            <a:off x="2500298" y="928670"/>
            <a:ext cx="571504" cy="2428892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659024" y="428604"/>
            <a:ext cx="2484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F</a:t>
            </a:r>
            <a:r>
              <a:rPr lang="ru-RU" sz="4000" baseline="-25000" dirty="0" smtClean="0"/>
              <a:t>А</a:t>
            </a:r>
            <a:r>
              <a:rPr lang="ru-RU" sz="4000" dirty="0" smtClean="0"/>
              <a:t> </a:t>
            </a:r>
            <a:r>
              <a:rPr lang="en-US" sz="4000" dirty="0" smtClean="0"/>
              <a:t>&gt;</a:t>
            </a:r>
            <a:r>
              <a:rPr lang="ru-RU" sz="4000" dirty="0" smtClean="0"/>
              <a:t> </a:t>
            </a:r>
            <a:r>
              <a:rPr lang="en-US" sz="4000" dirty="0" smtClean="0"/>
              <a:t>P</a:t>
            </a:r>
            <a:r>
              <a:rPr lang="ru-RU" sz="4000" baseline="-25000" dirty="0" err="1" smtClean="0"/>
              <a:t>ш</a:t>
            </a:r>
            <a:r>
              <a:rPr lang="ru-RU" sz="4000" dirty="0" smtClean="0"/>
              <a:t> + </a:t>
            </a:r>
            <a:r>
              <a:rPr lang="ru-RU" sz="4000" dirty="0" err="1" smtClean="0"/>
              <a:t>Р</a:t>
            </a:r>
            <a:r>
              <a:rPr lang="ru-RU" sz="4000" baseline="-25000" dirty="0" err="1" smtClean="0"/>
              <a:t>г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59024" y="1643050"/>
            <a:ext cx="24849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F</a:t>
            </a:r>
            <a:r>
              <a:rPr lang="ru-RU" sz="4000" baseline="-25000" dirty="0" smtClean="0"/>
              <a:t>А</a:t>
            </a:r>
            <a:r>
              <a:rPr lang="ru-RU" sz="4000" dirty="0" smtClean="0"/>
              <a:t> </a:t>
            </a:r>
            <a:r>
              <a:rPr lang="en-US" sz="4000" dirty="0" smtClean="0"/>
              <a:t>=</a:t>
            </a:r>
            <a:r>
              <a:rPr lang="ru-RU" sz="4000" dirty="0" smtClean="0"/>
              <a:t> </a:t>
            </a:r>
            <a:r>
              <a:rPr lang="en-US" sz="4000" dirty="0" smtClean="0"/>
              <a:t>P</a:t>
            </a:r>
            <a:r>
              <a:rPr lang="ru-RU" sz="4000" baseline="-25000" dirty="0" err="1" smtClean="0"/>
              <a:t>ш</a:t>
            </a:r>
            <a:r>
              <a:rPr lang="ru-RU" sz="4000" dirty="0" smtClean="0"/>
              <a:t> + </a:t>
            </a:r>
            <a:r>
              <a:rPr lang="ru-RU" sz="4000" dirty="0" err="1" smtClean="0"/>
              <a:t>Р</a:t>
            </a:r>
            <a:r>
              <a:rPr lang="ru-RU" sz="4000" baseline="-25000" dirty="0" err="1" smtClean="0"/>
              <a:t>г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59024" y="2714620"/>
            <a:ext cx="24849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F</a:t>
            </a:r>
            <a:r>
              <a:rPr lang="ru-RU" sz="4000" baseline="-25000" dirty="0" smtClean="0"/>
              <a:t>А</a:t>
            </a:r>
            <a:r>
              <a:rPr lang="ru-RU" sz="4000" dirty="0" smtClean="0"/>
              <a:t> </a:t>
            </a:r>
            <a:r>
              <a:rPr lang="en-US" sz="4000" dirty="0" smtClean="0"/>
              <a:t>&lt;</a:t>
            </a:r>
            <a:r>
              <a:rPr lang="ru-RU" sz="4000" dirty="0" smtClean="0"/>
              <a:t> </a:t>
            </a:r>
            <a:r>
              <a:rPr lang="en-US" sz="4000" dirty="0" smtClean="0"/>
              <a:t>P</a:t>
            </a:r>
            <a:r>
              <a:rPr lang="ru-RU" sz="4000" baseline="-25000" dirty="0" err="1" smtClean="0"/>
              <a:t>ш</a:t>
            </a:r>
            <a:r>
              <a:rPr lang="ru-RU" sz="4000" dirty="0" smtClean="0"/>
              <a:t> + </a:t>
            </a:r>
            <a:r>
              <a:rPr lang="ru-RU" sz="4000" dirty="0" err="1" smtClean="0"/>
              <a:t>Р</a:t>
            </a:r>
            <a:r>
              <a:rPr lang="ru-RU" sz="4000" baseline="-25000" dirty="0" err="1" smtClean="0"/>
              <a:t>г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638186" y="4786322"/>
            <a:ext cx="2505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</a:rPr>
              <a:t>Р</a:t>
            </a:r>
            <a:r>
              <a:rPr lang="ru-RU" sz="4000" b="1" baseline="-25000" dirty="0" err="1" smtClean="0">
                <a:solidFill>
                  <a:srgbClr val="C00000"/>
                </a:solidFill>
              </a:rPr>
              <a:t>г</a:t>
            </a:r>
            <a:r>
              <a:rPr lang="ru-RU" sz="4000" b="1" baseline="-25000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</a:rPr>
              <a:t> = </a:t>
            </a:r>
            <a:r>
              <a:rPr lang="en-US" sz="4000" b="1" dirty="0" smtClean="0">
                <a:solidFill>
                  <a:srgbClr val="C00000"/>
                </a:solidFill>
              </a:rPr>
              <a:t>F</a:t>
            </a:r>
            <a:r>
              <a:rPr lang="ru-RU" sz="4000" b="1" baseline="-25000" dirty="0" smtClean="0">
                <a:solidFill>
                  <a:srgbClr val="C00000"/>
                </a:solidFill>
              </a:rPr>
              <a:t>А</a:t>
            </a:r>
            <a:r>
              <a:rPr lang="ru-RU" sz="4000" b="1" dirty="0" smtClean="0">
                <a:solidFill>
                  <a:srgbClr val="C00000"/>
                </a:solidFill>
              </a:rPr>
              <a:t> - </a:t>
            </a:r>
            <a:r>
              <a:rPr lang="ru-RU" sz="4000" b="1" dirty="0" err="1" smtClean="0">
                <a:solidFill>
                  <a:srgbClr val="C00000"/>
                </a:solidFill>
              </a:rPr>
              <a:t>Р</a:t>
            </a:r>
            <a:r>
              <a:rPr lang="ru-RU" sz="4000" b="1" baseline="-25000" dirty="0" err="1" smtClean="0">
                <a:solidFill>
                  <a:srgbClr val="C00000"/>
                </a:solidFill>
              </a:rPr>
              <a:t>ш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3702" y="5572140"/>
            <a:ext cx="2324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подъёмная сила</a:t>
            </a:r>
            <a:endParaRPr lang="ru-RU" sz="2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1571612"/>
            <a:ext cx="88296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715404" cy="8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7872418" cy="207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714612" y="642918"/>
            <a:ext cx="3117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Итог урока.</a:t>
            </a:r>
            <a:endParaRPr lang="ru-RU" sz="40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143380"/>
            <a:ext cx="7534281" cy="203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605853" cy="164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71942"/>
            <a:ext cx="8501090" cy="18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42910" y="1357298"/>
            <a:ext cx="5929354" cy="4143404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-1678825" y="3178967"/>
            <a:ext cx="464347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42910" y="5500702"/>
            <a:ext cx="5929354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4250529" y="3178967"/>
            <a:ext cx="464347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8662" y="285728"/>
            <a:ext cx="379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Расположите предметы в воде: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43768" y="2500306"/>
            <a:ext cx="1500198" cy="57150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пробка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72330" y="1214422"/>
            <a:ext cx="1500198" cy="428628"/>
          </a:xfrm>
          <a:prstGeom prst="rect">
            <a:avLst/>
          </a:prstGeom>
          <a:gradFill flip="none" rotWithShape="1">
            <a:gsLst>
              <a:gs pos="0">
                <a:srgbClr val="E77B05">
                  <a:tint val="66000"/>
                  <a:satMod val="160000"/>
                </a:srgbClr>
              </a:gs>
              <a:gs pos="50000">
                <a:srgbClr val="E77B05">
                  <a:tint val="44500"/>
                  <a:satMod val="160000"/>
                </a:srgbClr>
              </a:gs>
              <a:gs pos="100000">
                <a:srgbClr val="E77B05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кирпич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143768" y="3857628"/>
            <a:ext cx="1428760" cy="5715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лёд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072330" y="5072074"/>
            <a:ext cx="1571636" cy="5715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железо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10546E-7 L -0.6625 0.564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" y="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19056E-6 L -0.28437 -0.2314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942E-6 L -0.50903 -0.387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71045E-6 L -0.26494 -0.0291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-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785794"/>
            <a:ext cx="47597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III </a:t>
            </a:r>
            <a:r>
              <a:rPr lang="ru-RU" sz="4000" b="1" dirty="0" smtClean="0"/>
              <a:t>в.до </a:t>
            </a:r>
            <a:r>
              <a:rPr lang="ru-RU" sz="4000" b="1" dirty="0" err="1" smtClean="0"/>
              <a:t>н.э.-паруса</a:t>
            </a:r>
            <a:endParaRPr lang="ru-RU" sz="4000" b="1" dirty="0"/>
          </a:p>
        </p:txBody>
      </p:sp>
      <p:pic>
        <p:nvPicPr>
          <p:cNvPr id="1026" name="Picture 2" descr="C:\Users\1234\Downloads\Galle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800880" cy="4533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785794"/>
            <a:ext cx="6430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X-XIII</a:t>
            </a:r>
            <a:r>
              <a:rPr lang="ru-RU" sz="3200" b="1" dirty="0" smtClean="0"/>
              <a:t>в.- первые парусные суда</a:t>
            </a:r>
            <a:endParaRPr lang="ru-RU" sz="3200" b="1" dirty="0"/>
          </a:p>
        </p:txBody>
      </p:sp>
      <p:pic>
        <p:nvPicPr>
          <p:cNvPr id="2050" name="Picture 2" descr="C:\Users\1234\Downloads\arctik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670800" cy="513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642918"/>
            <a:ext cx="73070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1803 </a:t>
            </a:r>
            <a:r>
              <a:rPr lang="ru-RU" sz="4000" b="1" dirty="0" smtClean="0"/>
              <a:t>г.- пароход « </a:t>
            </a:r>
            <a:r>
              <a:rPr lang="ru-RU" sz="4000" b="1" dirty="0" err="1" smtClean="0"/>
              <a:t>Клермонт</a:t>
            </a:r>
            <a:r>
              <a:rPr lang="ru-RU" sz="4000" b="1" dirty="0" smtClean="0"/>
              <a:t>»</a:t>
            </a:r>
            <a:endParaRPr lang="ru-RU" sz="4000" b="1" dirty="0"/>
          </a:p>
        </p:txBody>
      </p:sp>
      <p:pic>
        <p:nvPicPr>
          <p:cNvPr id="3074" name="Picture 2" descr="C:\Users\1234\Downloads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8085845" cy="5024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714356"/>
            <a:ext cx="6837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1903г.- первый теплоход в России</a:t>
            </a:r>
            <a:endParaRPr lang="ru-RU" sz="3200" b="1" dirty="0"/>
          </a:p>
        </p:txBody>
      </p:sp>
      <p:pic>
        <p:nvPicPr>
          <p:cNvPr id="4098" name="Picture 2" descr="C:\Users\1234\Downloads\tpl_pam_markina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021" y="1661468"/>
            <a:ext cx="8741259" cy="4934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720" y="1785926"/>
            <a:ext cx="8797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Суда становились всё сложнее и тяжелее.</a:t>
            </a:r>
          </a:p>
          <a:p>
            <a:pPr algn="ctr"/>
            <a:r>
              <a:rPr lang="ru-RU" sz="3600" dirty="0" smtClean="0"/>
              <a:t> Как же они держатся на плаву?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4000504"/>
            <a:ext cx="9144000" cy="2857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Трапеция 15"/>
          <p:cNvSpPr/>
          <p:nvPr/>
        </p:nvSpPr>
        <p:spPr>
          <a:xfrm rot="10800000">
            <a:off x="1571604" y="2714620"/>
            <a:ext cx="5572164" cy="428628"/>
          </a:xfrm>
          <a:prstGeom prst="trapezoi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1234\Downloads\ship_PNG54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786610" cy="3204332"/>
          </a:xfrm>
          <a:prstGeom prst="rect">
            <a:avLst/>
          </a:prstGeom>
          <a:noFill/>
        </p:spPr>
      </p:pic>
      <p:sp>
        <p:nvSpPr>
          <p:cNvPr id="6" name="Стрелка вниз 5"/>
          <p:cNvSpPr/>
          <p:nvPr/>
        </p:nvSpPr>
        <p:spPr>
          <a:xfrm>
            <a:off x="4286248" y="2500306"/>
            <a:ext cx="428628" cy="142876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0800000">
            <a:off x="4286248" y="2571744"/>
            <a:ext cx="428628" cy="14287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643042" y="4000504"/>
            <a:ext cx="5500726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5720" y="357166"/>
            <a:ext cx="2534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F</a:t>
            </a:r>
            <a:r>
              <a:rPr lang="ru-RU" sz="4000" baseline="-25000" dirty="0" smtClean="0"/>
              <a:t>А </a:t>
            </a:r>
            <a:r>
              <a:rPr lang="ru-RU" sz="4000" dirty="0" smtClean="0"/>
              <a:t>= </a:t>
            </a:r>
            <a:r>
              <a:rPr lang="en-US" sz="4000" dirty="0" smtClean="0"/>
              <a:t>F</a:t>
            </a:r>
            <a:r>
              <a:rPr lang="ru-RU" sz="4000" baseline="-25000" dirty="0" smtClean="0"/>
              <a:t>т</a:t>
            </a:r>
            <a:r>
              <a:rPr lang="ru-RU" sz="4000" dirty="0" smtClean="0"/>
              <a:t> = </a:t>
            </a:r>
            <a:r>
              <a:rPr lang="ru-RU" sz="4000" dirty="0" err="1" smtClean="0"/>
              <a:t>Р</a:t>
            </a:r>
            <a:r>
              <a:rPr lang="ru-RU" sz="4000" baseline="-25000" dirty="0" err="1" smtClean="0"/>
              <a:t>ж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2962180" y="500042"/>
            <a:ext cx="5941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smtClean="0"/>
              <a:t>Водоизмещение  </a:t>
            </a:r>
            <a:r>
              <a:rPr lang="ru-RU" sz="2800" i="1" dirty="0" smtClean="0"/>
              <a:t>= вес судна </a:t>
            </a:r>
            <a:r>
              <a:rPr lang="ru-RU" sz="2800" i="1" smtClean="0"/>
              <a:t>с грузом</a:t>
            </a:r>
            <a:endParaRPr lang="ru-RU" sz="2800" i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86454"/>
            <a:ext cx="8334375" cy="8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500298" y="5286388"/>
            <a:ext cx="3756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Упр. 26 (1,2) стр. 125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5143504" y="3500438"/>
            <a:ext cx="1705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ватерлиния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7143768" y="4000504"/>
            <a:ext cx="214314" cy="42862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572396" y="4071942"/>
            <a:ext cx="108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осадка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-10557" y="5357826"/>
            <a:ext cx="9154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Вес груза (грузоподъёмность) </a:t>
            </a:r>
            <a:r>
              <a:rPr lang="ru-RU" sz="2400" dirty="0" smtClean="0"/>
              <a:t>= водоизмещение – вес пустого судна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24884E-6 L 0.00417 0.1822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8094E-6 L -0.00017 0.17784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8094E-6 L 2.5E-6 0.20929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8" grpId="0" animBg="1"/>
      <p:bldP spid="17" grpId="0"/>
      <p:bldP spid="18" grpId="0"/>
      <p:bldP spid="11" grpId="0"/>
      <p:bldP spid="11" grpId="1"/>
      <p:bldP spid="13" grpId="0" animBg="1"/>
      <p:bldP spid="14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234\Downloads\67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1071522"/>
            <a:ext cx="9912185" cy="5786478"/>
          </a:xfrm>
          <a:prstGeom prst="rect">
            <a:avLst/>
          </a:prstGeom>
          <a:noFill/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2428868"/>
            <a:ext cx="792961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dirty="0"/>
              <a:t>1783г.- братья </a:t>
            </a:r>
            <a:r>
              <a:rPr lang="ru-RU" sz="3200" b="1" dirty="0" smtClean="0"/>
              <a:t>Монгольфье-первый </a:t>
            </a:r>
            <a:r>
              <a:rPr lang="ru-RU" sz="3200" b="1" dirty="0"/>
              <a:t>воздушный </a:t>
            </a:r>
            <a:r>
              <a:rPr lang="ru-RU" sz="3200" b="1" dirty="0" smtClean="0"/>
              <a:t>шар( </a:t>
            </a:r>
            <a:r>
              <a:rPr lang="ru-RU" sz="3200" b="1" dirty="0"/>
              <a:t>горячий воздух</a:t>
            </a:r>
            <a:r>
              <a:rPr lang="ru-RU" sz="3200" b="1" dirty="0" smtClean="0"/>
              <a:t>)</a:t>
            </a:r>
          </a:p>
          <a:p>
            <a:endParaRPr lang="ru-RU" sz="3200" b="1" dirty="0"/>
          </a:p>
          <a:p>
            <a:r>
              <a:rPr lang="ru-RU" sz="3200" b="1" dirty="0"/>
              <a:t>1декабря 1783г- </a:t>
            </a:r>
            <a:r>
              <a:rPr lang="ru-RU" sz="3200" b="1" dirty="0" smtClean="0"/>
              <a:t>водород</a:t>
            </a:r>
          </a:p>
          <a:p>
            <a:endParaRPr lang="ru-RU" sz="3200" b="1" dirty="0"/>
          </a:p>
          <a:p>
            <a:r>
              <a:rPr lang="ru-RU" sz="3200" b="1" dirty="0"/>
              <a:t>1803г.- в </a:t>
            </a:r>
            <a:r>
              <a:rPr lang="ru-RU" sz="3200" b="1" dirty="0" smtClean="0"/>
              <a:t>России стратостаты </a:t>
            </a:r>
            <a:r>
              <a:rPr lang="en-US" sz="3200" b="1" dirty="0"/>
              <a:t>( </a:t>
            </a:r>
            <a:r>
              <a:rPr lang="ru-RU" sz="3200" b="1" dirty="0"/>
              <a:t>высота 11 км)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728" y="214290"/>
            <a:ext cx="6679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Нельзя ли всплыть в воздухе?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0" grpId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149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Поток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1234</dc:creator>
  <cp:lastModifiedBy>1234</cp:lastModifiedBy>
  <cp:revision>20</cp:revision>
  <dcterms:created xsi:type="dcterms:W3CDTF">2017-04-03T17:37:28Z</dcterms:created>
  <dcterms:modified xsi:type="dcterms:W3CDTF">2017-04-05T18:16:03Z</dcterms:modified>
</cp:coreProperties>
</file>