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6000"/>
            <a:lum/>
          </a:blip>
          <a:srcRect/>
          <a:stretch>
            <a:fillRect l="-40000" r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D3C06-ECE9-40D4-BE9C-500192686693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8F734-60D8-4236-95E0-7FF75B014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CustomShape 1"/>
          <p:cNvSpPr/>
          <p:nvPr/>
        </p:nvSpPr>
        <p:spPr>
          <a:xfrm>
            <a:off x="4680" y="-142900"/>
            <a:ext cx="9139320" cy="68533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 smtClean="0">
                <a:solidFill>
                  <a:schemeClr val="accent2">
                    <a:lumMod val="75000"/>
                  </a:schemeClr>
                </a:solidFill>
                <a:latin typeface="Arial"/>
                <a:ea typeface="DejaVu Sans"/>
              </a:rPr>
              <a:t>МБДОУ </a:t>
            </a:r>
            <a:r>
              <a:rPr lang="ru-RU" sz="2800" b="1" strike="noStrike" spc="-1" dirty="0">
                <a:solidFill>
                  <a:schemeClr val="accent2">
                    <a:lumMod val="75000"/>
                  </a:schemeClr>
                </a:solidFill>
                <a:latin typeface="Arial"/>
                <a:ea typeface="DejaVu Sans"/>
              </a:rPr>
              <a:t>№83 «Соколенок» г. Калуги</a:t>
            </a:r>
            <a:endParaRPr lang="ru-RU" sz="2800" b="0" strike="noStrike" spc="-1" dirty="0">
              <a:solidFill>
                <a:schemeClr val="accent2">
                  <a:lumMod val="75000"/>
                </a:schemeClr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4000" b="1" spc="-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endParaRPr lang="ru-RU" sz="4000" b="1" spc="-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4000" b="1" i="1" spc="-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Консультация на тему</a:t>
            </a:r>
            <a:r>
              <a:rPr lang="en-US" sz="4000" b="1" i="1" spc="-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000" b="1" i="1" spc="-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«Формы и методы работы с детьми дошкольного возраста в соответствии с ФГОС ДО»</a:t>
            </a:r>
            <a:endParaRPr lang="ru-RU" sz="4000" b="0" i="1" strike="noStrike" spc="-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100000"/>
              </a:lnSpc>
            </a:pPr>
            <a:endParaRPr lang="ru-RU" sz="4800" b="0" strike="noStrike" spc="-1" dirty="0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9124" y="4214818"/>
            <a:ext cx="44291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ru-RU" sz="24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Подготовила:</a:t>
            </a:r>
            <a:endParaRPr lang="ru-RU" sz="2400" b="1" strike="noStrike" spc="-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Базанова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Е.Н., воспитатель</a:t>
            </a:r>
            <a:endParaRPr lang="ru-RU" sz="2400" b="0" strike="noStrike" spc="-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5362" name="Picture 2" descr="C:\Users\1\Desktop\Новая папка (2)\Скачать-картинки-для-детского-сада-на-разные-темы-подборка-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61" y="3500438"/>
            <a:ext cx="4391241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214546" y="285728"/>
            <a:ext cx="446449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/>
              <a:t>Речевое развитие</a:t>
            </a:r>
            <a:endParaRPr lang="ru-RU" sz="3200" b="1" dirty="0"/>
          </a:p>
        </p:txBody>
      </p:sp>
      <p:sp>
        <p:nvSpPr>
          <p:cNvPr id="3" name="Овал 2"/>
          <p:cNvSpPr/>
          <p:nvPr/>
        </p:nvSpPr>
        <p:spPr>
          <a:xfrm>
            <a:off x="500034" y="1428736"/>
            <a:ext cx="2592288" cy="1274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/>
              <a:t>Подготовка к освоению техники письма</a:t>
            </a:r>
            <a:endParaRPr lang="ru-RU" b="1" dirty="0"/>
          </a:p>
        </p:txBody>
      </p:sp>
      <p:sp>
        <p:nvSpPr>
          <p:cNvPr id="4" name="Овал 3"/>
          <p:cNvSpPr/>
          <p:nvPr/>
        </p:nvSpPr>
        <p:spPr>
          <a:xfrm>
            <a:off x="3143240" y="1500174"/>
            <a:ext cx="2664296" cy="1274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/>
              <a:t>Связная и грамматически правильная речь, речь как средство общения</a:t>
            </a:r>
            <a:endParaRPr lang="ru-RU" sz="1400" b="1" dirty="0"/>
          </a:p>
        </p:txBody>
      </p:sp>
      <p:sp>
        <p:nvSpPr>
          <p:cNvPr id="5" name="Овал 4"/>
          <p:cNvSpPr/>
          <p:nvPr/>
        </p:nvSpPr>
        <p:spPr>
          <a:xfrm>
            <a:off x="6000760" y="1571612"/>
            <a:ext cx="2520280" cy="1274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/>
              <a:t>Подготовка к обучению чтению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7158" y="3214686"/>
            <a:ext cx="2500330" cy="30718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/>
              <a:t>Ритмические рисунки, рисование в сетках, штриховка, написание элементов школьного шрифта, ориентировка: в своем теле относительно себя, другого предмета, на листе бумаги</a:t>
            </a:r>
            <a:endParaRPr lang="ru-RU" sz="16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28926" y="3214686"/>
            <a:ext cx="3143272" cy="3143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/>
              <a:t>Артикуляционная гимнастика;  «Копилки слов»; выставки, предоставляя каждому ребенку выступить в роли экскурсовода; театрализация;  </a:t>
            </a:r>
            <a:r>
              <a:rPr lang="ru-RU" sz="1600" b="1" dirty="0" err="1" smtClean="0"/>
              <a:t>сказкотерапия</a:t>
            </a:r>
            <a:r>
              <a:rPr lang="ru-RU" sz="1600" b="1" dirty="0" smtClean="0"/>
              <a:t>;  </a:t>
            </a:r>
            <a:r>
              <a:rPr lang="ru-RU" sz="1600" b="1" dirty="0" err="1" smtClean="0"/>
              <a:t>куклотерапия</a:t>
            </a:r>
            <a:r>
              <a:rPr lang="ru-RU" sz="1600" b="1" dirty="0" smtClean="0"/>
              <a:t>;  мнемотехника (технология развития памяти);  игры на развитие мелкой моторики</a:t>
            </a:r>
            <a:endParaRPr lang="ru-RU" sz="16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15074" y="3214686"/>
            <a:ext cx="2066528" cy="29523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/>
              <a:t>Д/и на дифференциацию звуков, на определение позиции звуков в слове, последовательности звуков в словах  ударного слога; игры на обучение </a:t>
            </a:r>
            <a:r>
              <a:rPr lang="ru-RU" sz="1400" b="1" dirty="0" err="1" smtClean="0"/>
              <a:t>слого</a:t>
            </a:r>
            <a:r>
              <a:rPr lang="ru-RU" sz="1400" b="1" dirty="0" smtClean="0"/>
              <a:t> – звуковому анализу слов</a:t>
            </a:r>
            <a:endParaRPr lang="ru-RU" sz="1400" b="1" dirty="0"/>
          </a:p>
        </p:txBody>
      </p:sp>
      <p:cxnSp>
        <p:nvCxnSpPr>
          <p:cNvPr id="11" name="Прямая со стрелкой 10"/>
          <p:cNvCxnSpPr>
            <a:stCxn id="2" idx="2"/>
            <a:endCxn id="3" idx="0"/>
          </p:cNvCxnSpPr>
          <p:nvPr/>
        </p:nvCxnSpPr>
        <p:spPr>
          <a:xfrm rot="5400000">
            <a:off x="3007182" y="-10876"/>
            <a:ext cx="228608" cy="26506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2"/>
            <a:endCxn id="4" idx="0"/>
          </p:cNvCxnSpPr>
          <p:nvPr/>
        </p:nvCxnSpPr>
        <p:spPr>
          <a:xfrm rot="16200000" flipH="1">
            <a:off x="4311068" y="1335854"/>
            <a:ext cx="300046" cy="285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2"/>
            <a:endCxn id="5" idx="0"/>
          </p:cNvCxnSpPr>
          <p:nvPr/>
        </p:nvCxnSpPr>
        <p:spPr>
          <a:xfrm rot="16200000" flipH="1">
            <a:off x="5668105" y="-21183"/>
            <a:ext cx="371484" cy="28141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3" idx="4"/>
            <a:endCxn id="6" idx="0"/>
          </p:cNvCxnSpPr>
          <p:nvPr/>
        </p:nvCxnSpPr>
        <p:spPr>
          <a:xfrm rot="5400000">
            <a:off x="1445996" y="2864504"/>
            <a:ext cx="511510" cy="18885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4"/>
            <a:endCxn id="8" idx="0"/>
          </p:cNvCxnSpPr>
          <p:nvPr/>
        </p:nvCxnSpPr>
        <p:spPr>
          <a:xfrm rot="16200000" flipH="1">
            <a:off x="4267939" y="2982063"/>
            <a:ext cx="440072" cy="251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5" idx="4"/>
            <a:endCxn id="9" idx="0"/>
          </p:cNvCxnSpPr>
          <p:nvPr/>
        </p:nvCxnSpPr>
        <p:spPr>
          <a:xfrm rot="5400000">
            <a:off x="7070302" y="3024088"/>
            <a:ext cx="368634" cy="125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14480" y="1500174"/>
            <a:ext cx="5835498" cy="2928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/>
              <a:t>самостоятельность в двигательной активности;  гимнастика для глаз;  подвижные игры  с элементами соревнования, командные игры, с элементами спортивных игр; утренняя гимнастика </a:t>
            </a:r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85918" y="357166"/>
            <a:ext cx="56166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/>
              <a:t>Физическое развитие</a:t>
            </a:r>
            <a:endParaRPr lang="ru-RU" sz="32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57422" y="4572008"/>
            <a:ext cx="4953732" cy="2048808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/>
              <a:t>Наглядный показ постепенно заменяется словесной инструкцией</a:t>
            </a:r>
            <a:endParaRPr lang="ru-RU" sz="2400" b="1" dirty="0"/>
          </a:p>
        </p:txBody>
      </p:sp>
      <p:cxnSp>
        <p:nvCxnSpPr>
          <p:cNvPr id="6" name="Прямая со стрелкой 5"/>
          <p:cNvCxnSpPr>
            <a:stCxn id="3" idx="2"/>
            <a:endCxn id="2" idx="0"/>
          </p:cNvCxnSpPr>
          <p:nvPr/>
        </p:nvCxnSpPr>
        <p:spPr>
          <a:xfrm rot="16200000" flipH="1">
            <a:off x="4498925" y="1366870"/>
            <a:ext cx="228608" cy="379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214414" y="357166"/>
            <a:ext cx="684076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/>
              <a:t>Художественно – эстетическое развитие</a:t>
            </a:r>
            <a:endParaRPr lang="ru-RU" sz="3200" b="1" dirty="0"/>
          </a:p>
        </p:txBody>
      </p:sp>
      <p:sp>
        <p:nvSpPr>
          <p:cNvPr id="3" name="Овал 2"/>
          <p:cNvSpPr/>
          <p:nvPr/>
        </p:nvSpPr>
        <p:spPr>
          <a:xfrm>
            <a:off x="214282" y="1571612"/>
            <a:ext cx="3071834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b="1" dirty="0" err="1" smtClean="0"/>
              <a:t>изодеятельность</a:t>
            </a:r>
            <a:endParaRPr lang="ru-RU" sz="2100" b="1" dirty="0"/>
          </a:p>
        </p:txBody>
      </p:sp>
      <p:sp>
        <p:nvSpPr>
          <p:cNvPr id="4" name="Овал 3"/>
          <p:cNvSpPr/>
          <p:nvPr/>
        </p:nvSpPr>
        <p:spPr>
          <a:xfrm>
            <a:off x="3357554" y="1643050"/>
            <a:ext cx="25202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/>
              <a:t>музыка</a:t>
            </a:r>
            <a:endParaRPr lang="ru-RU" sz="2400" b="1" dirty="0"/>
          </a:p>
        </p:txBody>
      </p:sp>
      <p:sp>
        <p:nvSpPr>
          <p:cNvPr id="5" name="Овал 4"/>
          <p:cNvSpPr/>
          <p:nvPr/>
        </p:nvSpPr>
        <p:spPr>
          <a:xfrm>
            <a:off x="6000760" y="1643050"/>
            <a:ext cx="259228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/>
              <a:t>худ. литература</a:t>
            </a:r>
            <a:endParaRPr lang="ru-RU" sz="2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2928934"/>
            <a:ext cx="2786082" cy="36433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/>
              <a:t>Коллективные работы (панно, коллажи, скульптурные композиции из глины и пластилина); наглядность (альбомы, каталоги, видеоматериалы, интерактивные пособия); знакомство с высокохудожественными произведениями изобразительного искусства (живопись, графика, скульптура)</a:t>
            </a:r>
            <a:endParaRPr lang="ru-RU" sz="16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0430" y="2928934"/>
            <a:ext cx="2571768" cy="3357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/>
              <a:t>Различные виды театров;  театральные спектакли (фестивали) с большим количеством участников;  знакомство с высокохудожественными произведениями музыкального искусства (вокальная и инструментальная музыка)</a:t>
            </a:r>
            <a:endParaRPr lang="ru-RU" sz="16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286512" y="2928934"/>
            <a:ext cx="2137966" cy="30718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/>
              <a:t>Знакомство с высокохудожественными произведениями литературы (проза, поэзия);  презентация книжки; семейное чтение</a:t>
            </a:r>
            <a:endParaRPr lang="ru-RU" sz="1600" b="1" dirty="0"/>
          </a:p>
        </p:txBody>
      </p:sp>
      <p:cxnSp>
        <p:nvCxnSpPr>
          <p:cNvPr id="10" name="Прямая со стрелкой 9"/>
          <p:cNvCxnSpPr>
            <a:stCxn id="2" idx="2"/>
            <a:endCxn id="3" idx="0"/>
          </p:cNvCxnSpPr>
          <p:nvPr/>
        </p:nvCxnSpPr>
        <p:spPr>
          <a:xfrm rot="5400000">
            <a:off x="3042474" y="-20708"/>
            <a:ext cx="300046" cy="28845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  <a:endCxn id="4" idx="0"/>
          </p:cNvCxnSpPr>
          <p:nvPr/>
        </p:nvCxnSpPr>
        <p:spPr>
          <a:xfrm rot="5400000">
            <a:off x="4440502" y="1448758"/>
            <a:ext cx="371484" cy="17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" idx="2"/>
            <a:endCxn id="5" idx="0"/>
          </p:cNvCxnSpPr>
          <p:nvPr/>
        </p:nvCxnSpPr>
        <p:spPr>
          <a:xfrm rot="16200000" flipH="1">
            <a:off x="5780107" y="126253"/>
            <a:ext cx="371484" cy="266211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Обновление содержания образования требует от педагогов: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472518" cy="528641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применения новых современных форм работы с детьми;</a:t>
            </a:r>
          </a:p>
          <a:p>
            <a:pPr algn="just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-интегрированной образовательной деятельности;</a:t>
            </a:r>
          </a:p>
          <a:p>
            <a:pPr algn="just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проектной деятельности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изготовление макетов;</a:t>
            </a:r>
          </a:p>
          <a:p>
            <a:pPr algn="just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-проблемная ситуация;</a:t>
            </a:r>
          </a:p>
          <a:p>
            <a:pPr algn="just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-игровые обучающие ситуации;</a:t>
            </a:r>
          </a:p>
          <a:p>
            <a:pPr algn="just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-эвристические беседы;</a:t>
            </a:r>
          </a:p>
          <a:p>
            <a:pPr algn="just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коллекционирование;</a:t>
            </a:r>
          </a:p>
          <a:p>
            <a:pPr algn="just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-творческой деятельности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изготовление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панно, совместных коллажей, работа в мини-мастерской, организация творческих конкурсов, выставок;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Информационно-ресурсное обеспечение образовательного процесса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64347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образовательные материалы и средства, совокупность технологических средств, информационных и коммуникационных технологий: компьютеры, иное ИКТ-оборудование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мультимедийные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доски, проекторы, коммуникационные каналы (телефон, Интернет,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современных педагогических технологий, обеспечивающих образование в современной информационно образовательной среде.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0" y="188640"/>
            <a:ext cx="8925120" cy="9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600" b="1" strike="noStrike" spc="-1">
                <a:solidFill>
                  <a:srgbClr val="FF0000"/>
                </a:solidFill>
                <a:latin typeface="Arial"/>
                <a:ea typeface="DejaVu Sans"/>
              </a:rPr>
              <a:t>МБДОУ №83 «Соколенок» </a:t>
            </a:r>
            <a:endParaRPr lang="ru-RU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600" b="1" strike="noStrike" spc="-1">
                <a:solidFill>
                  <a:srgbClr val="FF0000"/>
                </a:solidFill>
                <a:latin typeface="Arial"/>
                <a:ea typeface="DejaVu Sans"/>
              </a:rPr>
              <a:t>248016 г. Калуга</a:t>
            </a:r>
            <a:endParaRPr lang="ru-RU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600" b="1" strike="noStrike" spc="-1">
                <a:solidFill>
                  <a:srgbClr val="FF0000"/>
                </a:solidFill>
                <a:latin typeface="Arial"/>
                <a:ea typeface="DejaVu Sans"/>
              </a:rPr>
              <a:t>Ул. Баррикад, 142</a:t>
            </a:r>
            <a:endParaRPr lang="ru-RU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FF0000"/>
                </a:solidFill>
                <a:latin typeface="Trebuchet MS"/>
                <a:ea typeface="DejaVu Sans"/>
              </a:rPr>
              <a:t> </a:t>
            </a:r>
            <a:endParaRPr lang="ru-RU" sz="4400" b="0" strike="noStrike" spc="-1">
              <a:latin typeface="Arial"/>
            </a:endParaRPr>
          </a:p>
        </p:txBody>
      </p:sp>
      <p:sp>
        <p:nvSpPr>
          <p:cNvPr id="113" name="CustomShape 2"/>
          <p:cNvSpPr/>
          <p:nvPr/>
        </p:nvSpPr>
        <p:spPr>
          <a:xfrm>
            <a:off x="214200" y="428760"/>
            <a:ext cx="8925120" cy="623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pic>
        <p:nvPicPr>
          <p:cNvPr id="114" name="Рисунок 139"/>
          <p:cNvPicPr/>
          <p:nvPr/>
        </p:nvPicPr>
        <p:blipFill>
          <a:blip r:embed="rId2" cstate="print"/>
          <a:stretch/>
        </p:blipFill>
        <p:spPr>
          <a:xfrm>
            <a:off x="1714320" y="2357280"/>
            <a:ext cx="6000120" cy="3857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Формы организованного обучения в детском саду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224" y="1643050"/>
            <a:ext cx="7286676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Индивидуальная форма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57290" y="3071810"/>
            <a:ext cx="6500858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Групповая форма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728" y="4429132"/>
            <a:ext cx="6500858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Фронтальная форма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4282" y="642918"/>
            <a:ext cx="864399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епрерывная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образовательная деятельность (НОД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2285992"/>
            <a:ext cx="8501122" cy="378565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это основная форма организации обучения в дошкольном образовательном учреждении.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НОД в ДОУ проводятся с учётом гигиенических, дидактических, организационных требований. </a:t>
            </a:r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В повседневной жизни обучение осуществляется с использованием разных видов деятельности и форм организации детей. Среди них: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7207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прогулка, включающая в себя: наблюдения за природой, окружающей жизнью, подвижные игры, труд в природе и на участке, самостоятельную игровую деятельность,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экскурсии;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игры: сюжетно-ролевые; дидактические игры; игры-драматизации, подвижные игры,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дежурство детей по столовой, на занятиях;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труд: коллективный, хозяйственно-бытовой, труд в уголке природы, художественный труд;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развлечения, праздники;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экспериментирование;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проектная деятельность;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чтение художественной литературы;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беседы;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показ кукольного театра;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вечера досугов.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Индивидуальная работа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с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воспитанниками 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Содержанием обучения в этом случае являются следующие виды деятельности: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предметно-игровая,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трудовая,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двигательная,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продуктивная,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общение,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сюжетно-ролевые и другие игры, которые могут быть источником и средством обучения.</a:t>
            </a: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организации обучения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3108" y="1643050"/>
            <a:ext cx="3786214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Наглядные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3108" y="3071810"/>
            <a:ext cx="3786214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Игровые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08" y="4429132"/>
            <a:ext cx="3786214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Словесные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Работа в ДОО ведется по следующим направлениям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Познавательное развитие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Речевое развитие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214546" y="285728"/>
            <a:ext cx="447190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/>
              <a:t>Познавательное развитие</a:t>
            </a:r>
            <a:endParaRPr lang="ru-RU" sz="3200" b="1" dirty="0"/>
          </a:p>
        </p:txBody>
      </p:sp>
      <p:sp>
        <p:nvSpPr>
          <p:cNvPr id="5" name="Овал 4"/>
          <p:cNvSpPr/>
          <p:nvPr/>
        </p:nvSpPr>
        <p:spPr>
          <a:xfrm>
            <a:off x="1071538" y="1500174"/>
            <a:ext cx="252142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/>
              <a:t>Мир природы и мир человека</a:t>
            </a:r>
            <a:endParaRPr lang="ru-RU" b="1" dirty="0"/>
          </a:p>
        </p:txBody>
      </p:sp>
      <p:sp>
        <p:nvSpPr>
          <p:cNvPr id="6" name="Овал 5"/>
          <p:cNvSpPr/>
          <p:nvPr/>
        </p:nvSpPr>
        <p:spPr>
          <a:xfrm>
            <a:off x="5072066" y="1500174"/>
            <a:ext cx="2643206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/>
              <a:t>Математические представления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57554" y="2643182"/>
            <a:ext cx="216024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/>
              <a:t>Познавательно – исследовательская деятельность; продуктивная деятельность</a:t>
            </a:r>
            <a:endParaRPr lang="ru-RU" sz="14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596" y="4143380"/>
            <a:ext cx="3887862" cy="2159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/>
              <a:t>Способ познания «вижу - действую», беседы, экскурсии, наблюдения, экспериментирование, рассказы педагогов «Знаете ли вы?», чтение литературы познавательного характера, проектная деятельность, создание альбомов, коллекций, панно «Времена года»; развитие традиций «Встречи с интересными людьми», «Календарь жизни группы»</a:t>
            </a:r>
            <a:endParaRPr lang="ru-RU" sz="14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29190" y="4143380"/>
            <a:ext cx="3887862" cy="2071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/>
              <a:t>Экспериментально – поисковая деятельность,  игры с правилами, игры большой и малой подвижности, сказки с математическим содержанием, придуманные педагогом; математические спектакли; воспроизведение цифр в технике плоскостного конструирования; составление рассказов  по последовательным сюжетным картинкам </a:t>
            </a:r>
            <a:endParaRPr lang="ru-RU" sz="1400" b="1" dirty="0"/>
          </a:p>
        </p:txBody>
      </p:sp>
      <p:cxnSp>
        <p:nvCxnSpPr>
          <p:cNvPr id="11" name="Прямая со стрелкой 10"/>
          <p:cNvCxnSpPr>
            <a:stCxn id="4" idx="2"/>
            <a:endCxn id="5" idx="7"/>
          </p:cNvCxnSpPr>
          <p:nvPr/>
        </p:nvCxnSpPr>
        <p:spPr>
          <a:xfrm rot="5400000">
            <a:off x="3610531" y="827596"/>
            <a:ext cx="453142" cy="12267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2"/>
            <a:endCxn id="6" idx="1"/>
          </p:cNvCxnSpPr>
          <p:nvPr/>
        </p:nvCxnSpPr>
        <p:spPr>
          <a:xfrm rot="16200000" flipH="1">
            <a:off x="4723026" y="941895"/>
            <a:ext cx="463603" cy="10086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2"/>
            <a:endCxn id="7" idx="0"/>
          </p:cNvCxnSpPr>
          <p:nvPr/>
        </p:nvCxnSpPr>
        <p:spPr>
          <a:xfrm rot="10800000" flipV="1">
            <a:off x="4437674" y="2107396"/>
            <a:ext cx="634392" cy="5357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6"/>
            <a:endCxn id="7" idx="0"/>
          </p:cNvCxnSpPr>
          <p:nvPr/>
        </p:nvCxnSpPr>
        <p:spPr>
          <a:xfrm>
            <a:off x="3592958" y="2071678"/>
            <a:ext cx="844716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" idx="2"/>
            <a:endCxn id="8" idx="0"/>
          </p:cNvCxnSpPr>
          <p:nvPr/>
        </p:nvCxnSpPr>
        <p:spPr>
          <a:xfrm rot="5400000">
            <a:off x="3195062" y="2900768"/>
            <a:ext cx="420078" cy="20651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7" idx="2"/>
            <a:endCxn id="9" idx="0"/>
          </p:cNvCxnSpPr>
          <p:nvPr/>
        </p:nvCxnSpPr>
        <p:spPr>
          <a:xfrm rot="16200000" flipH="1">
            <a:off x="5445358" y="2715617"/>
            <a:ext cx="420078" cy="24354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85786" y="285728"/>
            <a:ext cx="799288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dirty="0" smtClean="0"/>
              <a:t>Социально – коммуникативное развитие</a:t>
            </a:r>
            <a:endParaRPr lang="ru-RU" sz="3200" dirty="0"/>
          </a:p>
        </p:txBody>
      </p:sp>
      <p:sp>
        <p:nvSpPr>
          <p:cNvPr id="3" name="Овал 2"/>
          <p:cNvSpPr/>
          <p:nvPr/>
        </p:nvSpPr>
        <p:spPr>
          <a:xfrm>
            <a:off x="3071802" y="1643050"/>
            <a:ext cx="3429024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/>
              <a:t>Формы подачи детям информации</a:t>
            </a:r>
            <a:endParaRPr lang="ru-RU" sz="2000" b="1" dirty="0"/>
          </a:p>
        </p:txBody>
      </p:sp>
      <p:sp>
        <p:nvSpPr>
          <p:cNvPr id="5" name="Овал 4"/>
          <p:cNvSpPr/>
          <p:nvPr/>
        </p:nvSpPr>
        <p:spPr>
          <a:xfrm>
            <a:off x="3500430" y="3071810"/>
            <a:ext cx="266087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err="1" smtClean="0"/>
              <a:t>аудиальная</a:t>
            </a:r>
            <a:endParaRPr lang="ru-RU" sz="2400" b="1" dirty="0"/>
          </a:p>
        </p:txBody>
      </p:sp>
      <p:sp>
        <p:nvSpPr>
          <p:cNvPr id="6" name="Овал 5"/>
          <p:cNvSpPr/>
          <p:nvPr/>
        </p:nvSpPr>
        <p:spPr>
          <a:xfrm>
            <a:off x="6500826" y="3071810"/>
            <a:ext cx="2428892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/>
              <a:t>визуальная</a:t>
            </a:r>
            <a:endParaRPr lang="ru-RU" sz="24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4929198"/>
            <a:ext cx="842493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/>
              <a:t>Знаковые системы, схемы, планы, наблюдение, исследование и экспериментирование, моделирование обобщенных ситуаций поступков на игровых персонажах; обеспечение детям возможности руководить в игре действиями воспитателя.</a:t>
            </a:r>
            <a:endParaRPr lang="ru-RU" b="1" dirty="0"/>
          </a:p>
        </p:txBody>
      </p:sp>
      <p:cxnSp>
        <p:nvCxnSpPr>
          <p:cNvPr id="9" name="Прямая со стрелкой 8"/>
          <p:cNvCxnSpPr>
            <a:stCxn id="2" idx="2"/>
            <a:endCxn id="3" idx="0"/>
          </p:cNvCxnSpPr>
          <p:nvPr/>
        </p:nvCxnSpPr>
        <p:spPr>
          <a:xfrm rot="16200000" flipH="1">
            <a:off x="4562811" y="1419547"/>
            <a:ext cx="442922" cy="40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4"/>
            <a:endCxn id="5" idx="0"/>
          </p:cNvCxnSpPr>
          <p:nvPr/>
        </p:nvCxnSpPr>
        <p:spPr>
          <a:xfrm rot="16200000" flipH="1">
            <a:off x="4629996" y="2870938"/>
            <a:ext cx="357190" cy="44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4"/>
            <a:endCxn id="6" idx="0"/>
          </p:cNvCxnSpPr>
          <p:nvPr/>
        </p:nvCxnSpPr>
        <p:spPr>
          <a:xfrm rot="16200000" flipH="1">
            <a:off x="6072198" y="1428736"/>
            <a:ext cx="357190" cy="29289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4"/>
            <a:endCxn id="7" idx="0"/>
          </p:cNvCxnSpPr>
          <p:nvPr/>
        </p:nvCxnSpPr>
        <p:spPr>
          <a:xfrm rot="5400000">
            <a:off x="4521652" y="4619982"/>
            <a:ext cx="571504" cy="469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4"/>
            <a:endCxn id="7" idx="0"/>
          </p:cNvCxnSpPr>
          <p:nvPr/>
        </p:nvCxnSpPr>
        <p:spPr>
          <a:xfrm rot="5400000">
            <a:off x="5856697" y="3070623"/>
            <a:ext cx="785818" cy="29313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714348" y="3143248"/>
            <a:ext cx="2357454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/>
              <a:t>текстовая</a:t>
            </a:r>
            <a:endParaRPr lang="ru-RU" sz="2400" b="1" dirty="0"/>
          </a:p>
        </p:txBody>
      </p:sp>
      <p:cxnSp>
        <p:nvCxnSpPr>
          <p:cNvPr id="35" name="Прямая со стрелкой 34"/>
          <p:cNvCxnSpPr>
            <a:stCxn id="3" idx="4"/>
            <a:endCxn id="25" idx="0"/>
          </p:cNvCxnSpPr>
          <p:nvPr/>
        </p:nvCxnSpPr>
        <p:spPr>
          <a:xfrm rot="5400000">
            <a:off x="3125381" y="1482315"/>
            <a:ext cx="428628" cy="28932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5" idx="4"/>
            <a:endCxn id="7" idx="0"/>
          </p:cNvCxnSpPr>
          <p:nvPr/>
        </p:nvCxnSpPr>
        <p:spPr>
          <a:xfrm rot="16200000" flipH="1">
            <a:off x="3017036" y="3162294"/>
            <a:ext cx="642942" cy="28908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650</Words>
  <Application>Microsoft Office PowerPoint</Application>
  <PresentationFormat>Экран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Формы организованного обучения в детском саду</vt:lpstr>
      <vt:lpstr>Слайд 3</vt:lpstr>
      <vt:lpstr>В повседневной жизни обучение осуществляется с использованием разных видов деятельности и форм организации детей. Среди них:</vt:lpstr>
      <vt:lpstr>Индивидуальная работа с воспитанниками </vt:lpstr>
      <vt:lpstr>Методы организации обучения</vt:lpstr>
      <vt:lpstr>Работа в ДОО ведется по следующим направлениям:</vt:lpstr>
      <vt:lpstr>Слайд 8</vt:lpstr>
      <vt:lpstr>Слайд 9</vt:lpstr>
      <vt:lpstr>Слайд 10</vt:lpstr>
      <vt:lpstr>Слайд 11</vt:lpstr>
      <vt:lpstr>Слайд 12</vt:lpstr>
      <vt:lpstr>Обновление содержания образования требует от педагогов: </vt:lpstr>
      <vt:lpstr>Информационно-ресурсное обеспечение образовательного процесса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организованного обучения в детском саду</dc:title>
  <dc:creator>Пользователь Windows</dc:creator>
  <cp:lastModifiedBy>Пользователь Windows</cp:lastModifiedBy>
  <cp:revision>26</cp:revision>
  <dcterms:created xsi:type="dcterms:W3CDTF">2020-09-13T13:55:34Z</dcterms:created>
  <dcterms:modified xsi:type="dcterms:W3CDTF">2020-12-14T17:28:48Z</dcterms:modified>
</cp:coreProperties>
</file>