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84" r:id="rId8"/>
    <p:sldId id="268" r:id="rId9"/>
    <p:sldId id="285" r:id="rId10"/>
    <p:sldId id="271" r:id="rId11"/>
    <p:sldId id="286" r:id="rId12"/>
    <p:sldId id="287" r:id="rId13"/>
    <p:sldId id="288" r:id="rId14"/>
    <p:sldId id="274" r:id="rId15"/>
    <p:sldId id="263" r:id="rId16"/>
    <p:sldId id="275" r:id="rId17"/>
    <p:sldId id="276" r:id="rId18"/>
    <p:sldId id="277" r:id="rId19"/>
    <p:sldId id="278" r:id="rId20"/>
    <p:sldId id="283" r:id="rId21"/>
    <p:sldId id="279" r:id="rId22"/>
    <p:sldId id="290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Елена" initials="Е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5" autoAdjust="0"/>
    <p:restoredTop sz="99512" autoAdjust="0"/>
  </p:normalViewPr>
  <p:slideViewPr>
    <p:cSldViewPr>
      <p:cViewPr varScale="1">
        <p:scale>
          <a:sx n="66" d="100"/>
          <a:sy n="66" d="100"/>
        </p:scale>
        <p:origin x="105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DBD77-6386-4BE3-81D2-49D5F4325F21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2FB6F-37C3-4F39-96DC-C880214FBD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481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2FB6F-37C3-4F39-96DC-C880214FBD93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2FB6F-37C3-4F39-96DC-C880214FBD9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641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2401D-6DBE-479F-B81A-4E750C46B7D6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709-5CBC-4ACF-B44C-AC52D9D931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2401D-6DBE-479F-B81A-4E750C46B7D6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709-5CBC-4ACF-B44C-AC52D9D931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2401D-6DBE-479F-B81A-4E750C46B7D6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709-5CBC-4ACF-B44C-AC52D9D931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2401D-6DBE-479F-B81A-4E750C46B7D6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709-5CBC-4ACF-B44C-AC52D9D931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2401D-6DBE-479F-B81A-4E750C46B7D6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709-5CBC-4ACF-B44C-AC52D9D931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2401D-6DBE-479F-B81A-4E750C46B7D6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709-5CBC-4ACF-B44C-AC52D9D931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2401D-6DBE-479F-B81A-4E750C46B7D6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709-5CBC-4ACF-B44C-AC52D9D931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2401D-6DBE-479F-B81A-4E750C46B7D6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709-5CBC-4ACF-B44C-AC52D9D931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2401D-6DBE-479F-B81A-4E750C46B7D6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709-5CBC-4ACF-B44C-AC52D9D931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2401D-6DBE-479F-B81A-4E750C46B7D6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709-5CBC-4ACF-B44C-AC52D9D931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2401D-6DBE-479F-B81A-4E750C46B7D6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7709-5CBC-4ACF-B44C-AC52D9D931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A422401D-6DBE-479F-B81A-4E750C46B7D6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FC37709-5CBC-4ACF-B44C-AC52D9D931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png"/><Relationship Id="rId5" Type="http://schemas.openxmlformats.org/officeDocument/2006/relationships/image" Target="../media/image40.emf"/><Relationship Id="rId4" Type="http://schemas.openxmlformats.org/officeDocument/2006/relationships/package" Target="../embeddings/Microsoft_Word_Document.docx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3" Type="http://schemas.openxmlformats.org/officeDocument/2006/relationships/image" Target="../media/image47.jpeg"/><Relationship Id="rId7" Type="http://schemas.openxmlformats.org/officeDocument/2006/relationships/image" Target="../media/image4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Word_Document2.docx"/><Relationship Id="rId11" Type="http://schemas.openxmlformats.org/officeDocument/2006/relationships/image" Target="../media/image49.png"/><Relationship Id="rId5" Type="http://schemas.openxmlformats.org/officeDocument/2006/relationships/image" Target="../media/image44.emf"/><Relationship Id="rId10" Type="http://schemas.openxmlformats.org/officeDocument/2006/relationships/image" Target="../media/image48.png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4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jpeg"/><Relationship Id="rId4" Type="http://schemas.openxmlformats.org/officeDocument/2006/relationships/image" Target="../media/image6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Елена\Videos\mimiloft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1429" b="-1"/>
          <a:stretch/>
        </p:blipFill>
        <p:spPr bwMode="auto">
          <a:xfrm>
            <a:off x="-1" y="0"/>
            <a:ext cx="9144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224135"/>
          </a:xfrm>
          <a:solidFill>
            <a:schemeClr val="bg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Бизнес-план открытия фотостудии</a:t>
            </a:r>
            <a:br>
              <a:rPr lang="ru-RU" sz="32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«Феникс».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5395" y="3356992"/>
            <a:ext cx="3168352" cy="1872208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Выполнила </a:t>
            </a:r>
            <a:r>
              <a:rPr lang="ru-RU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ученица 9«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А» класса МБОУ  Школы №91 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Спирина Анастасия.</a:t>
            </a:r>
          </a:p>
          <a:p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35381" y="5747416"/>
            <a:ext cx="4308619" cy="9233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altLang="ru-RU" b="1" i="1" dirty="0"/>
              <a:t>Руководитель проекта: педагог дополнительного образования МБУ ДО</a:t>
            </a:r>
          </a:p>
          <a:p>
            <a:r>
              <a:rPr lang="ru-RU" altLang="ru-RU" b="1" i="1" dirty="0"/>
              <a:t> «ЦВР «Крылатый» Сенькина Е.П.</a:t>
            </a:r>
            <a:endParaRPr lang="ru-RU" b="1" dirty="0"/>
          </a:p>
        </p:txBody>
      </p:sp>
      <p:pic>
        <p:nvPicPr>
          <p:cNvPr id="1027" name="Picture 3" descr="D:\экономика\2cJ837rb8R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887279"/>
            <a:ext cx="3266005" cy="18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экономика\aa_kfi8Xot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747" y="1628801"/>
            <a:ext cx="270135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Елена\Pictures\z_3bcd4e5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9" t="281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498080" cy="114300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6. Косметический ремонт помещения.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64704"/>
            <a:ext cx="8532440" cy="48006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400" dirty="0"/>
              <a:t>Чтобы свести затраты к минимуму, ремонт провожу своими силами, прибегая к помощи родственников. Фотостудию обычно оформляют в нейтральных тонах, чтобы на модель не падало лишнее освещение. Стены выравнивают и обклеивают однотонными обоями, либо окрашивают. Ремонт обойдётся где-то в 10000 рублей. </a:t>
            </a:r>
          </a:p>
        </p:txBody>
      </p:sp>
      <p:pic>
        <p:nvPicPr>
          <p:cNvPr id="5" name="Picture 3" descr="C:\Users\Елена\Pictures\topstudios.ru-fotostudiya-gatsby-loft-photo-beyey2ujwz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047">
            <a:off x="5098027" y="2938858"/>
            <a:ext cx="3839072" cy="255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Елена\Pictures\afWR1IvPMDw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2228">
            <a:off x="289718" y="3204363"/>
            <a:ext cx="3400253" cy="226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Елена\Pictures\f4f479df7b9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130">
            <a:off x="2476248" y="4076947"/>
            <a:ext cx="3701249" cy="247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07128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Елена\Videos\jHbKtuxudD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0"/>
          <a:stretch/>
        </p:blipFill>
        <p:spPr bwMode="auto">
          <a:xfrm>
            <a:off x="0" y="0"/>
            <a:ext cx="91568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749808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7. Оборудование.</a:t>
            </a:r>
            <a:br>
              <a:rPr lang="ru-RU" sz="2800" dirty="0">
                <a:solidFill>
                  <a:srgbClr val="FF0000"/>
                </a:solidFill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548680"/>
            <a:ext cx="8856984" cy="576064"/>
          </a:xfrm>
        </p:spPr>
        <p:txBody>
          <a:bodyPr/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Почти всё оборудование, которое я буду покупать, б/у. Мне понадобятся: </a:t>
            </a:r>
            <a:endParaRPr lang="ru-RU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82296" indent="0">
              <a:buNone/>
            </a:pPr>
            <a:endParaRPr lang="ru-RU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86141"/>
            <a:ext cx="7017817" cy="555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C:\Users\Елена\Videos\76939877_5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86140"/>
            <a:ext cx="982619" cy="267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Елена\Videos\76939877_5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523592"/>
            <a:ext cx="85725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Елена\Videos\76939877_5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81" y="4221088"/>
            <a:ext cx="85725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233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Елена\Videos\5348024582763159_263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6" b="7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620688"/>
            <a:ext cx="360040" cy="121500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ru-RU" sz="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04664"/>
            <a:ext cx="7498080" cy="4800600"/>
          </a:xfrm>
        </p:spPr>
        <p:txBody>
          <a:bodyPr>
            <a:normAutofit/>
          </a:bodyPr>
          <a:lstStyle/>
          <a:p>
            <a:pPr marL="658368" lvl="2" indent="0">
              <a:buNone/>
            </a:pPr>
            <a:r>
              <a:rPr lang="ru-RU" sz="800" dirty="0"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894608"/>
              </p:ext>
            </p:extLst>
          </p:nvPr>
        </p:nvGraphicFramePr>
        <p:xfrm>
          <a:off x="107504" y="116632"/>
          <a:ext cx="7128792" cy="5809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Документ" r:id="rId4" imgW="6082484" imgH="4956813" progId="Word.Document.12">
                  <p:embed/>
                </p:oleObj>
              </mc:Choice>
              <mc:Fallback>
                <p:oleObj name="Документ" r:id="rId4" imgW="6082484" imgH="495681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504" y="116632"/>
                        <a:ext cx="7128792" cy="5809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3" name="Picture 5" descr="C:\Users\Елена\Videos\rTLnrrRk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-99392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92696"/>
            <a:ext cx="12255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834" y="1556792"/>
            <a:ext cx="12255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2492896"/>
            <a:ext cx="12255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549" y="3212976"/>
            <a:ext cx="12255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836" y="4043363"/>
            <a:ext cx="12255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549" y="4941168"/>
            <a:ext cx="12255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790" y="5733256"/>
            <a:ext cx="12255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33256"/>
            <a:ext cx="12255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788741"/>
            <a:ext cx="12255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788741"/>
            <a:ext cx="12255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5788741"/>
            <a:ext cx="12255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10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904144" cy="1143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ru-RU" sz="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8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110" name="Picture 38" descr="C:\Users\Елена\Music\4672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t="-1" b="63"/>
          <a:stretch/>
        </p:blipFill>
        <p:spPr bwMode="auto">
          <a:xfrm>
            <a:off x="0" y="1"/>
            <a:ext cx="91716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1236785"/>
              </p:ext>
            </p:extLst>
          </p:nvPr>
        </p:nvGraphicFramePr>
        <p:xfrm>
          <a:off x="0" y="0"/>
          <a:ext cx="5028557" cy="5157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Документ" r:id="rId4" imgW="6082484" imgH="6256683" progId="Word.Document.12">
                  <p:embed/>
                </p:oleObj>
              </mc:Choice>
              <mc:Fallback>
                <p:oleObj name="Документ" r:id="rId4" imgW="6082484" imgH="625668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5028557" cy="5157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1334141"/>
              </p:ext>
            </p:extLst>
          </p:nvPr>
        </p:nvGraphicFramePr>
        <p:xfrm>
          <a:off x="0" y="4868863"/>
          <a:ext cx="5003800" cy="112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Документ" r:id="rId6" imgW="6082484" imgH="1371264" progId="Word.Document.12">
                  <p:embed/>
                </p:oleObj>
              </mc:Choice>
              <mc:Fallback>
                <p:oleObj name="Документ" r:id="rId6" imgW="6082484" imgH="137126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4868863"/>
                        <a:ext cx="5003800" cy="1128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96125"/>
              </p:ext>
            </p:extLst>
          </p:nvPr>
        </p:nvGraphicFramePr>
        <p:xfrm>
          <a:off x="0" y="5733256"/>
          <a:ext cx="5184278" cy="1339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Документ" r:id="rId8" imgW="6082484" imgH="1574267" progId="Word.Document.12">
                  <p:embed/>
                </p:oleObj>
              </mc:Choice>
              <mc:Fallback>
                <p:oleObj name="Документ" r:id="rId8" imgW="6082484" imgH="157426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0" y="5733256"/>
                        <a:ext cx="5184278" cy="13397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05" name="Picture 33" descr="C:\Users\Елена\Videos\tild3865-3830-4334-a331-333565333962__143aa2572e899d7a8423f333355ec37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8680"/>
            <a:ext cx="2304248" cy="235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C:\Users\Елена\Pictures\Female-Photographer-2400px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419380"/>
            <a:ext cx="4826698" cy="313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674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Елена\Videos\bw woman point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6" r="11776" b="2682"/>
          <a:stretch/>
        </p:blipFill>
        <p:spPr bwMode="auto">
          <a:xfrm flipH="1">
            <a:off x="1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498080" cy="11430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8. Реклама.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568952" cy="273630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82296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Реклама – направление в маркетинге, которое служит для распространения информации о продукте, который рекламируют. Производится с целью формирования некой аудитории. Проще говоря, чтобы фотостудию узнали, я должна буду рассказать о ней. С целью сокращения расходов всю рекламу я сделаю сама. Буклеты моей фотостудии будут запоминающимися с указанием времени работы и слоганом на обратной стороне.</a:t>
            </a:r>
            <a:r>
              <a:rPr lang="ru-RU" sz="1600" dirty="0"/>
              <a:t> 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Размещаю на остановках, на детских площадках и столбах, а также в количестве 40-50 штук на почте, где всегда много людей, которые могут заинтересоваться. </a:t>
            </a:r>
            <a:endParaRPr lang="ru-RU" sz="16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5397">
            <a:off x="274957" y="4113481"/>
            <a:ext cx="3514681" cy="2198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861048"/>
            <a:ext cx="437808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08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498080" cy="1015663"/>
          </a:xfrm>
        </p:spPr>
        <p:txBody>
          <a:bodyPr>
            <a:normAutofit fontScale="90000"/>
          </a:bodyPr>
          <a:lstStyle/>
          <a:p>
            <a:pPr lvl="0"/>
            <a:r>
              <a:rPr lang="ru-RU" sz="3100" b="1" u="sng" dirty="0">
                <a:solidFill>
                  <a:srgbClr val="FF0000"/>
                </a:solidFill>
              </a:rPr>
              <a:t>9. </a:t>
            </a:r>
            <a:r>
              <a:rPr lang="ru-RU" sz="3100" b="1" u="sng" dirty="0">
                <a:solidFill>
                  <a:srgbClr val="FF0000"/>
                </a:solidFill>
                <a:latin typeface="+mn-lt"/>
              </a:rPr>
              <a:t>Финансирование организационных работ.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6037897"/>
              </p:ext>
            </p:extLst>
          </p:nvPr>
        </p:nvGraphicFramePr>
        <p:xfrm>
          <a:off x="107504" y="764704"/>
          <a:ext cx="8712968" cy="4968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2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2506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</a:t>
                      </a:r>
                      <a:r>
                        <a:rPr lang="ru-RU" sz="1800" b="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ЗАТРАТЫ</a:t>
                      </a:r>
                    </a:p>
                  </a:txBody>
                  <a:tcPr marL="83326" marR="83326"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Сумма </a:t>
                      </a:r>
                    </a:p>
                  </a:txBody>
                  <a:tcPr marL="83326" marR="833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9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Затраты  на обучение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26" marR="833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18000</a:t>
                      </a:r>
                      <a:r>
                        <a:rPr lang="ru-RU" sz="2000" b="1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рублей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26" marR="8332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39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Затраты на оформление правоустанавливающих документов 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26" marR="833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1250</a:t>
                      </a:r>
                      <a:r>
                        <a:rPr lang="ru-RU" sz="2000" b="1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рублей.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26" marR="833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5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Затраты на услуги риэлтора.</a:t>
                      </a:r>
                    </a:p>
                  </a:txBody>
                  <a:tcPr marL="83326" marR="833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5000 рублей.</a:t>
                      </a:r>
                    </a:p>
                  </a:txBody>
                  <a:tcPr marL="83326" marR="8332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45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Затраты на аренду + за месяц вперед</a:t>
                      </a:r>
                    </a:p>
                  </a:txBody>
                  <a:tcPr marL="62495" marR="62495" marT="0" marB="0"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21000 рублей </a:t>
                      </a:r>
                    </a:p>
                  </a:txBody>
                  <a:tcPr marL="83326" marR="8332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8319">
                <a:tc>
                  <a:txBody>
                    <a:bodyPr/>
                    <a:lstStyle/>
                    <a:p>
                      <a:r>
                        <a:rPr lang="ru-RU" sz="2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Затраты на  косметический ремонт помещения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26" marR="83326"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10000 рублей.</a:t>
                      </a:r>
                      <a:r>
                        <a:rPr lang="ru-RU" sz="2000" b="1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26" marR="8332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8319">
                <a:tc>
                  <a:txBody>
                    <a:bodyPr/>
                    <a:lstStyle/>
                    <a:p>
                      <a:r>
                        <a:rPr lang="ru-RU" sz="2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Затраты на оборудование и инвентарь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26" marR="83326"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118142</a:t>
                      </a:r>
                      <a:r>
                        <a:rPr lang="ru-RU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рубля.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26" marR="8332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62307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 капитальных вложений</a:t>
                      </a:r>
                    </a:p>
                  </a:txBody>
                  <a:tcPr marL="83326" marR="83326"/>
                </a:tc>
                <a:tc>
                  <a:txBody>
                    <a:bodyPr/>
                    <a:lstStyle/>
                    <a:p>
                      <a:r>
                        <a:rPr lang="ru-RU" sz="28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173392 рубля.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26" marR="8332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89860" y="5589240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Финансирование будет проводиться из семейных накоплений. Среднее время на организацию проекта – около 3.5 месяцев, включая обучение.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49808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II. Обзорный раздел бизнес-плана фотостудии.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48006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9600" b="1" dirty="0">
                <a:latin typeface="Times New Roman"/>
                <a:ea typeface="Calibri"/>
                <a:cs typeface="Times New Roman"/>
              </a:rPr>
              <a:t>Статус моего бизнеса – ИП (индивидуальный предприниматель).</a:t>
            </a:r>
            <a:endParaRPr lang="ru-RU" sz="96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9600" b="1" dirty="0">
                <a:latin typeface="Times New Roman"/>
                <a:ea typeface="Calibri"/>
                <a:cs typeface="Times New Roman"/>
              </a:rPr>
              <a:t>Название моей фотостудии, как было написано ранее</a:t>
            </a:r>
            <a:r>
              <a:rPr lang="ru-RU" sz="9600" b="1" u="sng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ru-RU" sz="9600" b="1" i="1" u="sng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«Феникс». </a:t>
            </a:r>
            <a:r>
              <a:rPr lang="ru-RU" sz="9600" b="1" dirty="0">
                <a:latin typeface="Times New Roman"/>
                <a:ea typeface="Calibri"/>
                <a:cs typeface="Times New Roman"/>
              </a:rPr>
              <a:t>Чтобы её точно запомнили, я придумала слоган, который звучит так</a:t>
            </a:r>
            <a:r>
              <a:rPr lang="ru-RU" sz="9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ru-RU" sz="96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«Наши фотографии такие же яркие, как крылья феникса».</a:t>
            </a:r>
            <a:endParaRPr lang="ru-RU" sz="9600" b="1" i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9600" b="1" dirty="0">
                <a:latin typeface="Times New Roman"/>
                <a:ea typeface="Calibri"/>
                <a:cs typeface="Times New Roman"/>
              </a:rPr>
              <a:t>Работаю я одна, поэтому могу работать больше, чем восемь часов; </a:t>
            </a:r>
            <a:endParaRPr lang="ru-RU" sz="96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9600" b="1" dirty="0">
                <a:latin typeface="Times New Roman"/>
                <a:ea typeface="Calibri"/>
                <a:cs typeface="Times New Roman"/>
              </a:rPr>
              <a:t>Бизнес-план фотостудии предусматривает открытие фотостудии, работающей в одну смену с 11:00 по 20:00. Работаю 24 дня. </a:t>
            </a:r>
            <a:endParaRPr lang="ru-RU" sz="9600" b="1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113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498080" cy="114300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1. Описание услуг.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764704"/>
            <a:ext cx="7498080" cy="4800600"/>
          </a:xfrm>
        </p:spPr>
        <p:txBody>
          <a:bodyPr/>
          <a:lstStyle/>
          <a:p>
            <a:pPr marL="82296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ВИДЫ УСЛУГ: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5136"/>
            <a:ext cx="5715195" cy="48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340768"/>
            <a:ext cx="5938837" cy="483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40768"/>
            <a:ext cx="5384514" cy="2268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233615"/>
            <a:ext cx="5578309" cy="2624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82366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4624"/>
            <a:ext cx="7498080" cy="1143000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844824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621888"/>
              </p:ext>
            </p:extLst>
          </p:nvPr>
        </p:nvGraphicFramePr>
        <p:xfrm>
          <a:off x="0" y="476672"/>
          <a:ext cx="9036495" cy="5848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45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93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1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4635">
                <a:tc>
                  <a:txBody>
                    <a:bodyPr/>
                    <a:lstStyle/>
                    <a:p>
                      <a:pPr indent="3556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Название конкурента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73152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Услуги.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65659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Цены.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305">
                <a:tc row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Фотосалон.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Куйбышева 103.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Свадебная съёмка.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3000 рублей за час. 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7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Семейное/детское фото.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2000 рублей за час. 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7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Интерьерное фото.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3000 рублей за час. 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7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Праздничная фотосъёмка.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3000 рублей за час.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77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Фотосессия для бизнеса.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2000 рублей за час. 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5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Индивидуальная фотосессия.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-.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731">
                <a:tc row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«Ксения Шторм».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Фотосессия детская.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2000 рублей за час.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77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Съёмка праздников.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2000 рублей за час.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77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Интерьерное фото.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-.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77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Фотосессия для бизнеса.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3000 рублей за час.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69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Индивидуальная фотосессия.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2500 рублей за час.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77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Семейная фотосессия.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3000 рублей за час.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Объект 4">
            <a:extLst>
              <a:ext uri="{FF2B5EF4-FFF2-40B4-BE49-F238E27FC236}">
                <a16:creationId xmlns:a16="http://schemas.microsoft.com/office/drawing/2014/main" id="{F3D95486-8BCE-4DA8-B6E9-392845FAB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608" y="0"/>
            <a:ext cx="7498080" cy="466093"/>
          </a:xfrm>
        </p:spPr>
        <p:txBody>
          <a:bodyPr>
            <a:normAutofit/>
          </a:bodyPr>
          <a:lstStyle/>
          <a:p>
            <a:pPr marL="82296" lvl="0" indent="0">
              <a:buClr>
                <a:srgbClr val="3891A7"/>
              </a:buClr>
              <a:buNone/>
            </a:pPr>
            <a:r>
              <a:rPr lang="en-US" sz="2400" b="1" dirty="0">
                <a:solidFill>
                  <a:srgbClr val="FF0000"/>
                </a:solidFill>
              </a:rPr>
              <a:t>2. </a:t>
            </a:r>
            <a:r>
              <a:rPr lang="ru-RU" sz="2400" b="1" dirty="0">
                <a:solidFill>
                  <a:srgbClr val="FF0000"/>
                </a:solidFill>
              </a:rPr>
              <a:t>Ценообразование, конкуренты</a:t>
            </a:r>
            <a:r>
              <a:rPr lang="ru-RU" sz="1800" dirty="0">
                <a:solidFill>
                  <a:srgbClr val="FF0000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  <a:p>
            <a:pPr marL="822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6850384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76672" y="1412776"/>
            <a:ext cx="7498080" cy="1143000"/>
          </a:xfrm>
        </p:spPr>
        <p:txBody>
          <a:bodyPr>
            <a:normAutofit/>
          </a:bodyPr>
          <a:lstStyle/>
          <a:p>
            <a:r>
              <a:rPr lang="ru-RU" sz="8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55135"/>
            <a:ext cx="8502349" cy="3315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694900"/>
              </p:ext>
            </p:extLst>
          </p:nvPr>
        </p:nvGraphicFramePr>
        <p:xfrm>
          <a:off x="251520" y="10100"/>
          <a:ext cx="7704857" cy="3528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3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6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61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1477">
                <a:tc row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«Феникс» (моя фотостудия)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Свадебная фотосъёмка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2800 рублей за  час.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1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Интерьерное фото.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2800 рублей за час.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64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Праздничная фотосъёмка.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1850 рублей за час.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1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Фотосессия для бизнеса.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1850 рублей за час.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1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Фотосессия детская.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1850 рублей за час.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4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Семейная фотосессия.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2800 рублей за час.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64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Индивидуальная фотосессия.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2400 рублей за час.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16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Pictures\or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141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1895" y="620688"/>
            <a:ext cx="5832648" cy="1728192"/>
          </a:xfrm>
          <a:solidFill>
            <a:schemeClr val="bg2"/>
          </a:solidFill>
          <a:ln>
            <a:solidFill>
              <a:schemeClr val="bg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dirty="0">
                <a:effectLst/>
                <a:latin typeface="Times New Roman"/>
                <a:ea typeface="Calibri"/>
              </a:rPr>
              <a:t>В наше время многие хотят запечатлеть какие-то моменты не только в памяти. Почти каждый современный человек имеет у себя дома хотя бы одну фотографию, сделанную профессионально.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636912"/>
            <a:ext cx="5220072" cy="3816424"/>
          </a:xfrm>
          <a:solidFill>
            <a:schemeClr val="bg2">
              <a:lumMod val="9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82296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Как правило, услугами фотостудии пользуются молодые люди и дети. Деятельность этих заведений основана на том, чтобы дать клиентам возможность сфотографироваться в профессиональных интерьерах. Основное преимущество в фотостудии заключается в профессионально поставленном свете и декорациях. Студийная фотосъёмка может предоставить возможность раскрыться фотографу, так как полученный результат не зависит от окружающей среды.</a:t>
            </a:r>
          </a:p>
        </p:txBody>
      </p:sp>
      <p:pic>
        <p:nvPicPr>
          <p:cNvPr id="1027" name="Picture 3" descr="C:\Users\Елена\Pictures\502f9beeb7ba89c892a5a9f1953394f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787" y="1196752"/>
            <a:ext cx="345638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Pictures\1000-gophotoweb-f1b32798fcdcf67962c2ff9187b099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61048"/>
            <a:ext cx="356083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Елена\Videos\interer-dlya-fotostudii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14E503-9E98-49C4-99D6-74CEB6B5A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16632"/>
            <a:ext cx="749808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III. Производственная часть бизнес-плана фотостудии.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B93CE3-469D-4A8B-A0D3-30E281B3D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24744"/>
            <a:ext cx="7498080" cy="648072"/>
          </a:xfrm>
          <a:solidFill>
            <a:schemeClr val="bg1">
              <a:lumMod val="85000"/>
            </a:schemeClr>
          </a:solidFill>
        </p:spPr>
        <p:txBody>
          <a:bodyPr>
            <a:normAutofit lnSpcReduction="10000"/>
          </a:bodyPr>
          <a:lstStyle/>
          <a:p>
            <a:pPr marL="82296" indent="0">
              <a:buNone/>
            </a:pPr>
            <a:r>
              <a:rPr lang="ru-RU" sz="2000" dirty="0"/>
              <a:t>1. Примерный план доходов и затрат приведен в таблице</a:t>
            </a:r>
            <a:r>
              <a:rPr lang="en-US" sz="2000" dirty="0"/>
              <a:t> (c</a:t>
            </a:r>
            <a:r>
              <a:rPr lang="ru-RU" sz="2000" dirty="0"/>
              <a:t>лед. слайд). </a:t>
            </a:r>
          </a:p>
        </p:txBody>
      </p:sp>
      <p:pic>
        <p:nvPicPr>
          <p:cNvPr id="4099" name="Picture 3" descr="C:\Users\Елена\Videos\45097811_2301321539939344_6016383887519776768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68622"/>
            <a:ext cx="4269245" cy="242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Елена\Videos\14yM2mMykp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" y="2361950"/>
            <a:ext cx="388995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Елена\Videos\mimiloft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948584"/>
            <a:ext cx="4364124" cy="290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478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36712" y="332656"/>
            <a:ext cx="7498080" cy="1143000"/>
          </a:xfrm>
        </p:spPr>
        <p:txBody>
          <a:bodyPr>
            <a:normAutofit/>
          </a:bodyPr>
          <a:lstStyle/>
          <a:p>
            <a:r>
              <a:rPr lang="ru-RU" sz="800" dirty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2412946"/>
              </p:ext>
            </p:extLst>
          </p:nvPr>
        </p:nvGraphicFramePr>
        <p:xfrm>
          <a:off x="179512" y="116632"/>
          <a:ext cx="8712967" cy="66914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5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5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14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85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65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12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7090">
                <a:tc>
                  <a:txBody>
                    <a:bodyPr/>
                    <a:lstStyle/>
                    <a:p>
                      <a:pPr indent="72199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 indent="32067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 indent="29146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    4.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    5.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 indent="29908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6=3х4х5.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Услуга.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Цена конкурента.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Стоимость. 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Часов.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Кол-во в месяц.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Стоимость.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41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Свадебное фото. В год 4 св.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3000 р/час.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2800 р/час.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0,3.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5040.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0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Интерьерное  фото.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3000 р/час.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2800 р/час.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11200.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0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Праздничное фото.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2000 р/час.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1850 р/час.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16650.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96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Фото выпускных. (садики, школы). Среднее кол-во детей 800 (школа) + 80 (садик) = 880. Берём 78% = 686 человек. Делается 1 раз в год. В месяц = 686:12=57 человек. 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300 руб.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250 руб.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-.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57 чел./месс.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14250.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1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Индивидуальное фото.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2500 р/час.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2400 р/час.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7200.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70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Фото на документы.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200 руб.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150 руб.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750.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70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Печать фото клиента.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12-150 руб.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30 руб.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600.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70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Ксерокопия.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 руб.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 руб.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100.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70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Реставрация фотографий.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12-20 руб.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 руб.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50.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08" marR="54108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2396327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Елена\Pictures\page00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" t="1429" r="1033" b="-1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Елена\Pictures\HUc5NM_I65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00" y="4360988"/>
            <a:ext cx="3622904" cy="241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6408" y="548680"/>
            <a:ext cx="7498080" cy="926976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2. Ожидаемые финансовые результаты.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85586"/>
            <a:ext cx="8607073" cy="133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Елена\Pictures\4503599665165863_0da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97152"/>
            <a:ext cx="3240360" cy="197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82852"/>
            <a:ext cx="8316416" cy="2978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402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Елена\Videos\jHbKtuxudD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060848" y="116632"/>
            <a:ext cx="7498080" cy="1143000"/>
          </a:xfrm>
        </p:spPr>
        <p:txBody>
          <a:bodyPr>
            <a:normAutofit/>
          </a:bodyPr>
          <a:lstStyle/>
          <a:p>
            <a:r>
              <a:rPr lang="ru-RU" sz="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712968" cy="6048672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dirty="0"/>
              <a:t>     </a:t>
            </a:r>
            <a:r>
              <a:rPr lang="ru-RU" sz="2800" dirty="0"/>
              <a:t>Средняя прибыль раскрученной фотостудии по статистике от 100000 рублей, но мы берём меньше 50% от неё, потому что бизнес идёт не сразу.</a:t>
            </a:r>
          </a:p>
          <a:p>
            <a:pPr marL="82296" indent="0">
              <a:buNone/>
            </a:pPr>
            <a:r>
              <a:rPr lang="en-US" sz="2800" dirty="0"/>
              <a:t>     </a:t>
            </a:r>
            <a:r>
              <a:rPr lang="ru-RU" sz="2800" dirty="0"/>
              <a:t>Внедряя этот проект, я не только обеспечу себя работой, но и предоставлю людям ряд услуг по более приемлемой цене, чем в других фотостудиях. Когда получится выйти на более высокую прибыль, я смогу расширить свой бизнес и предоставить клиенту ещё больше различных услуг. Осуществление проекта я начну с обучения искусству фотографии после девятого класса.</a:t>
            </a:r>
          </a:p>
          <a:p>
            <a:endParaRPr lang="ru-RU" dirty="0"/>
          </a:p>
        </p:txBody>
      </p:sp>
      <p:pic>
        <p:nvPicPr>
          <p:cNvPr id="19459" name="Picture 3" descr="D:\экономика\b371bfa150c3c5e9e67e47818a3952a436ccf1fbr1-407-77_hq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25144"/>
            <a:ext cx="8208912" cy="155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6343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экономика\1d0352208845d229e7668c17f1d20a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51" t="-1" r="-4551" b="-1449"/>
          <a:stretch/>
        </p:blipFill>
        <p:spPr bwMode="auto">
          <a:xfrm>
            <a:off x="-589868" y="0"/>
            <a:ext cx="101500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946450"/>
          </a:xfrm>
        </p:spPr>
        <p:txBody>
          <a:bodyPr>
            <a:normAutofit/>
          </a:bodyPr>
          <a:lstStyle/>
          <a:p>
            <a:pPr algn="just"/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88641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5364088" y="181973"/>
            <a:ext cx="3600400" cy="3895099"/>
          </a:xfr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dirty="0">
                <a:solidFill>
                  <a:srgbClr val="FF99FF"/>
                </a:solidFill>
              </a:rPr>
              <a:t> </a:t>
            </a:r>
            <a:r>
              <a:rPr lang="ru-RU" sz="2400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Население Самары составляет 1.163.399 человек. Так как в городе от 1.000.000 человек имеется хотя бы 20 фотостудий, то можно сказать, что людям интересна эта сфера, а значит, я могу чего-то добиться. </a:t>
            </a:r>
            <a:endParaRPr lang="ru-RU" sz="2400" dirty="0"/>
          </a:p>
        </p:txBody>
      </p:sp>
      <p:pic>
        <p:nvPicPr>
          <p:cNvPr id="2050" name="Picture 2" descr="C:\Users\Елена\Pictures\28243605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8586">
            <a:off x="264280" y="437559"/>
            <a:ext cx="3400148" cy="226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Pictures\interer-dlya-fotostudii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8601">
            <a:off x="2043022" y="2124170"/>
            <a:ext cx="3134678" cy="208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\Pictures\or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180">
            <a:off x="4321771" y="4273908"/>
            <a:ext cx="3506004" cy="233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Елена\Pictures\fotostudiya-loft-stalinka--g--nizhnii-novgorod--ul--chernigovskaya-17a--4-etazh-1200x800-356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8927">
            <a:off x="-1982" y="4072312"/>
            <a:ext cx="3670274" cy="244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Елена\Pictures\z38b2763um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07" b="-390"/>
          <a:stretch/>
        </p:blipFill>
        <p:spPr bwMode="auto">
          <a:xfrm>
            <a:off x="4716017" y="0"/>
            <a:ext cx="4427984" cy="353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экономика\9859020_9jl40hg57z8ko8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75463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Елена\Pictures\s1200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645" y="3212976"/>
            <a:ext cx="5449406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экономика\1fc9ae4945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40" y="3140968"/>
            <a:ext cx="5717613" cy="371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3456384"/>
          </a:xfrm>
        </p:spPr>
        <p:txBody>
          <a:bodyPr>
            <a:normAutofit/>
          </a:bodyPr>
          <a:lstStyle/>
          <a:p>
            <a:pPr fontAlgn="base"/>
            <a:br>
              <a:rPr lang="ru-RU" dirty="0"/>
            </a:br>
            <a:r>
              <a:rPr lang="ru-RU" b="1" dirty="0"/>
              <a:t> 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1844824"/>
            <a:ext cx="4104457" cy="4536504"/>
          </a:xfrm>
          <a:solidFill>
            <a:schemeClr val="bg2">
              <a:lumMod val="75000"/>
            </a:schemeClr>
          </a:solidFill>
        </p:spPr>
        <p:txBody>
          <a:bodyPr>
            <a:normAutofit fontScale="92500"/>
          </a:bodyPr>
          <a:lstStyle/>
          <a:p>
            <a:pPr marL="82296" indent="0">
              <a:buNone/>
            </a:pPr>
            <a:r>
              <a:rPr lang="ru-RU" sz="2400" b="1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Целевая аудитория выбирается в момент выбора декораций для фотостудии. Моя рассчитана на молодых людей. Предпочтительны стили, такие как кантри (деревенский стиль), </a:t>
            </a:r>
            <a:r>
              <a:rPr lang="ru-RU" sz="2400" b="1" dirty="0" err="1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винтаж</a:t>
            </a:r>
            <a:r>
              <a:rPr lang="ru-RU" sz="2400" b="1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(выделенная старина) или </a:t>
            </a:r>
            <a:r>
              <a:rPr lang="ru-RU" sz="2400" b="1" dirty="0" err="1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лофт</a:t>
            </a:r>
            <a:r>
              <a:rPr lang="ru-RU" sz="2400" b="1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(кирпичные стены).Так как 50-60% аудитории  женщины, своё внимание мне придётся акцентировать именно на них.</a:t>
            </a:r>
            <a:endParaRPr lang="ru-RU" sz="2400" b="1" dirty="0"/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706090"/>
          </a:xfrm>
        </p:spPr>
        <p:txBody>
          <a:bodyPr>
            <a:normAutofit fontScale="90000"/>
          </a:bodyPr>
          <a:lstStyle/>
          <a:p>
            <a:pPr lvl="0"/>
            <a:r>
              <a:rPr lang="ru-RU" sz="2700" b="1" u="sng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Маркетинговый анализ. </a:t>
            </a:r>
            <a:br>
              <a:rPr lang="ru-RU" sz="2400" dirty="0">
                <a:solidFill>
                  <a:srgbClr val="FF0000"/>
                </a:solidFill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04664"/>
            <a:ext cx="9144000" cy="6237312"/>
          </a:xfrm>
          <a:noFill/>
        </p:spPr>
        <p:txBody>
          <a:bodyPr>
            <a:normAutofit fontScale="92500" lnSpcReduction="10000"/>
          </a:bodyPr>
          <a:lstStyle/>
          <a:p>
            <a:pPr marL="0" lvl="1" indent="0" algn="just">
              <a:buNone/>
            </a:pPr>
            <a:r>
              <a:rPr lang="ru-RU" sz="1800" b="1" i="1" dirty="0">
                <a:solidFill>
                  <a:schemeClr val="accent3"/>
                </a:solidFill>
                <a:latin typeface="+mj-lt"/>
                <a:cs typeface="Times New Roman" pitchFamily="18" charset="0"/>
              </a:rPr>
              <a:t>Маркетинг в сфере образования</a:t>
            </a:r>
            <a:r>
              <a:rPr lang="ru-RU" sz="1800" i="1" dirty="0">
                <a:solidFill>
                  <a:schemeClr val="accent3"/>
                </a:solidFill>
                <a:latin typeface="+mj-lt"/>
                <a:cs typeface="Times New Roman" pitchFamily="18" charset="0"/>
              </a:rPr>
              <a:t>.  </a:t>
            </a:r>
            <a:r>
              <a:rPr lang="ru-RU" sz="1800" i="1" dirty="0">
                <a:latin typeface="+mj-lt"/>
                <a:cs typeface="Times New Roman" pitchFamily="18" charset="0"/>
              </a:rPr>
              <a:t>В проекте рассмотрены следующие фирмы по обучению:</a:t>
            </a:r>
          </a:p>
          <a:p>
            <a:pPr marL="342900" lvl="1" indent="-342900" algn="just">
              <a:buNone/>
            </a:pPr>
            <a:endParaRPr lang="ru-RU" sz="1800" i="1" dirty="0">
              <a:latin typeface="+mj-lt"/>
              <a:cs typeface="Times New Roman" pitchFamily="18" charset="0"/>
            </a:endParaRPr>
          </a:p>
          <a:p>
            <a:pPr marL="342900" lvl="1" indent="-342900" algn="just">
              <a:buAutoNum type="arabicPeriod"/>
            </a:pPr>
            <a:endParaRPr lang="ru-RU" sz="1800" i="1" dirty="0">
              <a:latin typeface="+mj-lt"/>
              <a:cs typeface="Times New Roman" pitchFamily="18" charset="0"/>
            </a:endParaRPr>
          </a:p>
          <a:p>
            <a:pPr marL="342900" lvl="1" indent="-342900" algn="just">
              <a:buAutoNum type="arabicPeriod"/>
            </a:pPr>
            <a:endParaRPr lang="ru-RU" sz="1800" i="1" dirty="0">
              <a:latin typeface="+mj-lt"/>
              <a:cs typeface="Times New Roman" pitchFamily="18" charset="0"/>
            </a:endParaRPr>
          </a:p>
          <a:p>
            <a:pPr marL="342900" lvl="1" indent="-342900" algn="just">
              <a:buAutoNum type="arabicPeriod"/>
            </a:pPr>
            <a:endParaRPr lang="ru-RU" sz="1800" i="1" dirty="0">
              <a:latin typeface="+mj-lt"/>
              <a:cs typeface="Times New Roman" pitchFamily="18" charset="0"/>
            </a:endParaRPr>
          </a:p>
          <a:p>
            <a:pPr marL="342900" lvl="1" indent="-342900" algn="just">
              <a:buAutoNum type="arabicPeriod"/>
            </a:pPr>
            <a:endParaRPr lang="ru-RU" sz="1800" i="1" dirty="0">
              <a:latin typeface="+mj-lt"/>
              <a:cs typeface="Times New Roman" pitchFamily="18" charset="0"/>
            </a:endParaRPr>
          </a:p>
          <a:p>
            <a:pPr marL="342900" lvl="1" indent="-342900" algn="just">
              <a:buAutoNum type="arabicPeriod"/>
            </a:pPr>
            <a:endParaRPr lang="ru-RU" sz="1800" i="1" dirty="0">
              <a:latin typeface="+mj-lt"/>
              <a:cs typeface="Times New Roman" pitchFamily="18" charset="0"/>
            </a:endParaRPr>
          </a:p>
          <a:p>
            <a:pPr marL="342900" lvl="1" indent="-342900" algn="just">
              <a:buAutoNum type="arabicPeriod"/>
            </a:pPr>
            <a:endParaRPr lang="ru-RU" sz="1800" i="1" dirty="0">
              <a:latin typeface="+mj-lt"/>
              <a:cs typeface="Times New Roman" pitchFamily="18" charset="0"/>
            </a:endParaRPr>
          </a:p>
          <a:p>
            <a:pPr marL="342900" lvl="1" indent="-342900" algn="just">
              <a:buAutoNum type="arabicPeriod"/>
            </a:pPr>
            <a:endParaRPr lang="ru-RU" sz="1800" i="1" dirty="0">
              <a:latin typeface="+mj-lt"/>
              <a:cs typeface="Times New Roman" pitchFamily="18" charset="0"/>
            </a:endParaRPr>
          </a:p>
          <a:p>
            <a:pPr marL="342900" lvl="1" indent="-342900" algn="just">
              <a:buAutoNum type="arabicPeriod"/>
            </a:pPr>
            <a:endParaRPr lang="ru-RU" sz="1800" i="1" dirty="0">
              <a:latin typeface="+mj-lt"/>
              <a:cs typeface="Times New Roman" pitchFamily="18" charset="0"/>
            </a:endParaRPr>
          </a:p>
          <a:p>
            <a:pPr marL="342900" lvl="1" indent="-342900" algn="just">
              <a:buAutoNum type="arabicPeriod"/>
            </a:pPr>
            <a:endParaRPr lang="ru-RU" sz="1800" i="1" dirty="0">
              <a:latin typeface="+mj-lt"/>
              <a:cs typeface="Times New Roman" pitchFamily="18" charset="0"/>
            </a:endParaRPr>
          </a:p>
          <a:p>
            <a:pPr marL="342900" lvl="1" indent="-342900" algn="just">
              <a:buAutoNum type="arabicPeriod"/>
            </a:pPr>
            <a:endParaRPr lang="ru-RU" sz="1800" i="1" dirty="0">
              <a:latin typeface="+mj-lt"/>
              <a:cs typeface="Times New Roman" pitchFamily="18" charset="0"/>
            </a:endParaRPr>
          </a:p>
          <a:p>
            <a:pPr marL="342900" lvl="1" indent="-342900" algn="just">
              <a:buAutoNum type="arabicPeriod"/>
            </a:pPr>
            <a:endParaRPr lang="ru-RU" sz="1800" i="1" dirty="0">
              <a:latin typeface="+mj-lt"/>
              <a:cs typeface="Times New Roman" pitchFamily="18" charset="0"/>
            </a:endParaRPr>
          </a:p>
          <a:p>
            <a:pPr marL="342900" lvl="1" indent="-342900" algn="just">
              <a:buAutoNum type="arabicPeriod"/>
            </a:pPr>
            <a:endParaRPr lang="ru-RU" sz="1800" i="1" dirty="0">
              <a:latin typeface="+mj-lt"/>
              <a:cs typeface="Times New Roman" pitchFamily="18" charset="0"/>
            </a:endParaRPr>
          </a:p>
          <a:p>
            <a:pPr marL="342900" lvl="1" indent="-342900" algn="just">
              <a:buAutoNum type="arabicPeriod"/>
            </a:pPr>
            <a:endParaRPr lang="ru-RU" sz="1800" i="1" dirty="0">
              <a:latin typeface="+mj-lt"/>
              <a:cs typeface="Times New Roman" pitchFamily="18" charset="0"/>
            </a:endParaRPr>
          </a:p>
          <a:p>
            <a:pPr marL="342900" lvl="1" indent="-342900" algn="just">
              <a:buAutoNum type="arabicPeriod"/>
            </a:pPr>
            <a:endParaRPr lang="ru-RU" sz="1800" i="1" dirty="0">
              <a:latin typeface="+mj-lt"/>
              <a:cs typeface="Times New Roman" pitchFamily="18" charset="0"/>
            </a:endParaRPr>
          </a:p>
          <a:p>
            <a:pPr marL="342900" lvl="1" indent="-342900" algn="just">
              <a:buAutoNum type="arabicPeriod"/>
            </a:pPr>
            <a:endParaRPr lang="ru-RU" sz="1800" i="1" dirty="0">
              <a:latin typeface="+mj-lt"/>
              <a:cs typeface="Times New Roman" pitchFamily="18" charset="0"/>
            </a:endParaRPr>
          </a:p>
          <a:p>
            <a:pPr marL="342900" lvl="1" indent="-342900" algn="just">
              <a:buNone/>
            </a:pPr>
            <a:r>
              <a:rPr lang="ru-RU" sz="1800" i="1" dirty="0">
                <a:latin typeface="+mj-lt"/>
                <a:cs typeface="Times New Roman" pitchFamily="18" charset="0"/>
              </a:rPr>
              <a:t>             </a:t>
            </a:r>
            <a:r>
              <a:rPr lang="ru-RU" sz="2200" b="1" i="1" dirty="0">
                <a:latin typeface="+mj-lt"/>
                <a:cs typeface="Times New Roman" pitchFamily="18" charset="0"/>
              </a:rPr>
              <a:t>По цене мне выгоднее взять второй вариант, однако время подводит. За 13 академических часов мало чему можно научиться с нуля, поэтому я выбираю первый вариант – фотошкола «</a:t>
            </a:r>
            <a:r>
              <a:rPr lang="ru-RU" sz="2200" b="1" i="1" dirty="0" err="1">
                <a:latin typeface="+mj-lt"/>
                <a:cs typeface="Times New Roman" pitchFamily="18" charset="0"/>
              </a:rPr>
              <a:t>Пикча</a:t>
            </a:r>
            <a:r>
              <a:rPr lang="ru-RU" sz="2200" b="1" i="1" dirty="0">
                <a:latin typeface="+mj-lt"/>
                <a:cs typeface="Times New Roman" pitchFamily="18" charset="0"/>
              </a:rPr>
              <a:t>».</a:t>
            </a:r>
            <a:endParaRPr lang="ru-RU" sz="2200" b="1" i="1" dirty="0"/>
          </a:p>
          <a:p>
            <a:pPr marL="342900" lvl="1" indent="-342900" algn="just">
              <a:buNone/>
            </a:pPr>
            <a:endParaRPr lang="ru-RU" sz="2200" b="1" i="1" dirty="0"/>
          </a:p>
          <a:p>
            <a:pPr marL="342900" lvl="1" indent="-342900" algn="just">
              <a:buNone/>
            </a:pPr>
            <a:endParaRPr lang="ru-RU" sz="1800" b="1" i="1" dirty="0"/>
          </a:p>
          <a:p>
            <a:pPr marL="342900" lvl="1" indent="-342900" algn="just">
              <a:buNone/>
            </a:pPr>
            <a:endParaRPr lang="ru-RU" sz="1800" b="1" i="1" dirty="0"/>
          </a:p>
          <a:p>
            <a:pPr marL="342900" lvl="1" indent="-342900" algn="just">
              <a:buNone/>
            </a:pPr>
            <a:endParaRPr lang="ru-RU" sz="1800" b="1" i="1" dirty="0"/>
          </a:p>
          <a:p>
            <a:pPr marL="342900" lvl="1" indent="-342900" algn="just">
              <a:buNone/>
            </a:pPr>
            <a:endParaRPr lang="ru-RU" sz="1800" b="1" i="1" dirty="0"/>
          </a:p>
          <a:p>
            <a:pPr marL="342900" lvl="1" indent="-342900" algn="just">
              <a:buNone/>
            </a:pPr>
            <a:endParaRPr lang="ru-RU" sz="1800" b="1" i="1" dirty="0"/>
          </a:p>
          <a:p>
            <a:pPr marL="342900" lvl="1" indent="-342900" algn="just">
              <a:buNone/>
            </a:pPr>
            <a:endParaRPr lang="ru-RU" sz="1800" b="1" i="1" dirty="0"/>
          </a:p>
          <a:p>
            <a:pPr marL="342900" lvl="1" indent="-342900" algn="just">
              <a:buNone/>
            </a:pPr>
            <a:endParaRPr lang="ru-RU" sz="1800" b="1" i="1" dirty="0"/>
          </a:p>
          <a:p>
            <a:pPr marL="342900" lvl="1" indent="-342900" algn="just">
              <a:buNone/>
            </a:pPr>
            <a:endParaRPr lang="ru-RU" sz="1800" b="1" i="1" dirty="0">
              <a:latin typeface="+mj-lt"/>
              <a:cs typeface="Times New Roman" pitchFamily="18" charset="0"/>
            </a:endParaRPr>
          </a:p>
          <a:p>
            <a:pPr marL="342900" lvl="1" indent="-342900" algn="just">
              <a:buNone/>
            </a:pPr>
            <a:endParaRPr lang="ru-RU" sz="1800" b="1" i="1" dirty="0">
              <a:latin typeface="+mj-lt"/>
              <a:cs typeface="Times New Roman" pitchFamily="18" charset="0"/>
            </a:endParaRPr>
          </a:p>
          <a:p>
            <a:pPr marL="342900" lvl="1" indent="-342900" algn="just">
              <a:buNone/>
            </a:pPr>
            <a:endParaRPr lang="ru-RU" sz="1800" b="1" i="1" dirty="0">
              <a:latin typeface="+mj-lt"/>
              <a:cs typeface="Times New Roman" pitchFamily="18" charset="0"/>
            </a:endParaRPr>
          </a:p>
          <a:p>
            <a:pPr marL="342900" lvl="1" indent="-342900" algn="just">
              <a:buNone/>
            </a:pPr>
            <a:endParaRPr lang="ru-RU" sz="1800" b="1" i="1" dirty="0">
              <a:latin typeface="+mj-lt"/>
              <a:cs typeface="Times New Roman" pitchFamily="18" charset="0"/>
            </a:endParaRPr>
          </a:p>
          <a:p>
            <a:pPr marL="342900" lvl="1" indent="-342900" algn="just">
              <a:buNone/>
            </a:pPr>
            <a:endParaRPr lang="ru-RU" sz="1800" b="1" i="1" dirty="0">
              <a:latin typeface="+mj-lt"/>
              <a:cs typeface="Times New Roman" pitchFamily="18" charset="0"/>
            </a:endParaRPr>
          </a:p>
          <a:p>
            <a:pPr marL="342900" lvl="1" indent="-342900" algn="just">
              <a:buNone/>
            </a:pPr>
            <a:endParaRPr lang="ru-RU" sz="1800" b="1" i="1" dirty="0">
              <a:latin typeface="+mj-lt"/>
              <a:cs typeface="Times New Roman" pitchFamily="18" charset="0"/>
            </a:endParaRPr>
          </a:p>
          <a:p>
            <a:pPr marL="342900" lvl="1" indent="-342900" algn="just">
              <a:buNone/>
            </a:pPr>
            <a:endParaRPr lang="ru-RU" sz="1800" b="1" i="1" dirty="0">
              <a:latin typeface="+mj-lt"/>
              <a:cs typeface="Times New Roman" pitchFamily="18" charset="0"/>
            </a:endParaRPr>
          </a:p>
          <a:p>
            <a:pPr marL="342900" lvl="1" indent="-342900" algn="just">
              <a:buNone/>
            </a:pPr>
            <a:endParaRPr lang="ru-RU" sz="1800" b="1" i="1" dirty="0">
              <a:latin typeface="+mj-lt"/>
              <a:cs typeface="Times New Roman" pitchFamily="18" charset="0"/>
            </a:endParaRPr>
          </a:p>
          <a:p>
            <a:pPr marL="342900" lvl="1" indent="-342900" algn="just">
              <a:buNone/>
            </a:pPr>
            <a:endParaRPr lang="ru-RU" sz="1800" b="1" i="1" dirty="0">
              <a:latin typeface="+mj-lt"/>
              <a:cs typeface="Times New Roman" pitchFamily="18" charset="0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776983"/>
              </p:ext>
            </p:extLst>
          </p:nvPr>
        </p:nvGraphicFramePr>
        <p:xfrm>
          <a:off x="107504" y="764704"/>
          <a:ext cx="8928992" cy="486701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61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0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89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74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r>
                        <a:rPr lang="ru-RU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организации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обучения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</a:t>
                      </a:r>
                    </a:p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сертификата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2906">
                <a:tc>
                  <a:txBody>
                    <a:bodyPr/>
                    <a:lstStyle/>
                    <a:p>
                      <a:r>
                        <a:rPr lang="ru-RU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Фотошкола «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Пикча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Ул. Стара-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Загора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r>
                        <a:rPr lang="ru-RU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месяца.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 18000 рублей.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1035">
                <a:tc>
                  <a:txBody>
                    <a:bodyPr/>
                    <a:lstStyle/>
                    <a:p>
                      <a:r>
                        <a:rPr lang="ru-RU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«Санкт-Петербургская Школа Телевидения»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Пр. Карла Маркса, Самара.  </a:t>
                      </a: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 академических часов каждая ступень (3).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 4900 рублей.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5545">
                <a:tc>
                  <a:txBody>
                    <a:bodyPr/>
                    <a:lstStyle/>
                    <a:p>
                      <a:r>
                        <a:rPr lang="ru-RU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Фотошкола «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ФотоКрафт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»,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Самара. </a:t>
                      </a: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1.3</a:t>
                      </a:r>
                      <a:r>
                        <a:rPr lang="ru-RU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месяца.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18800 рублей.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122" name="Picture 2" descr="D:\экономика\458e3652cfaf49eff1fa63576195b9d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037" y="2204864"/>
            <a:ext cx="1020197" cy="102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экономика\Скриншот 05-06-2019 1809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037" y="3670952"/>
            <a:ext cx="1654200" cy="71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экономика\26154495_1867488730208458_6326543700964933632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565" y="4581128"/>
            <a:ext cx="819338" cy="81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Елена\Pictures\img_3_154599638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" b="-16333"/>
          <a:stretch/>
        </p:blipFill>
        <p:spPr bwMode="auto">
          <a:xfrm>
            <a:off x="0" y="0"/>
            <a:ext cx="9157810" cy="797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Елена\Pictures\video-came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915" y="3728378"/>
            <a:ext cx="2529086" cy="312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232" y="277458"/>
            <a:ext cx="8229600" cy="634082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Оформление  необходимых правоустанавливающих документов: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1250 руб.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2219522"/>
              </p:ext>
            </p:extLst>
          </p:nvPr>
        </p:nvGraphicFramePr>
        <p:xfrm>
          <a:off x="467544" y="1097667"/>
          <a:ext cx="8136904" cy="3321556"/>
        </p:xfrm>
        <a:graphic>
          <a:graphicData uri="http://schemas.openxmlformats.org/drawingml/2006/table">
            <a:tbl>
              <a:tblPr/>
              <a:tblGrid>
                <a:gridCol w="5563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3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2445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Наименование документов</a:t>
                      </a: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Стоимость, руб.</a:t>
                      </a: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789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Регистрация</a:t>
                      </a:r>
                      <a:r>
                        <a:rPr lang="ru-RU" sz="2000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в администрации – получение свидетельства. </a:t>
                      </a:r>
                      <a:endParaRPr lang="ru-RU" sz="20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-.</a:t>
                      </a: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705">
                <a:tc>
                  <a:txBody>
                    <a:bodyPr/>
                    <a:lstStyle/>
                    <a:p>
                      <a:pPr marL="45720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Регистрация в налоговой службе, получение ИНН (</a:t>
                      </a:r>
                      <a:r>
                        <a:rPr kumimoji="0" lang="ru-RU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идетенфикационного</a:t>
                      </a: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налогового номера). </a:t>
                      </a: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800</a:t>
                      </a:r>
                      <a:r>
                        <a:rPr lang="ru-RU" sz="2000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249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Изготовление печати.</a:t>
                      </a: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450</a:t>
                      </a:r>
                      <a:r>
                        <a:rPr lang="ru-RU" sz="2000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368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Открытие</a:t>
                      </a:r>
                      <a:r>
                        <a:rPr lang="ru-RU" sz="2000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расчетного счета в банке.</a:t>
                      </a:r>
                      <a:endParaRPr lang="ru-RU" sz="20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-.</a:t>
                      </a: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39552" y="692696"/>
            <a:ext cx="8064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Правовой статус моей фирмы Индивидуальный предприниматель ( ИП).</a:t>
            </a:r>
            <a:endParaRPr lang="ru-RU" sz="2000" dirty="0"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365104"/>
            <a:ext cx="73428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открыть свой бизнес – необходимо достичь 18-ти лет.</a:t>
            </a:r>
          </a:p>
        </p:txBody>
      </p:sp>
      <p:pic>
        <p:nvPicPr>
          <p:cNvPr id="5127" name="Picture 7" descr="C:\Users\Елена\Pictures\foto-fotograf-priroda-peyzaz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1321"/>
            <a:ext cx="3096344" cy="193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Елена\Pictures\fo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48" y="4747765"/>
            <a:ext cx="2923157" cy="194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749808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7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Местоположение.</a:t>
            </a:r>
            <a:r>
              <a:rPr lang="ru-RU" sz="27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solidFill>
                  <a:srgbClr val="FF0000"/>
                </a:solidFill>
                <a:effectLst/>
              </a:rPr>
            </a:br>
            <a:br>
              <a:rPr lang="ru-RU" sz="3200" dirty="0">
                <a:solidFill>
                  <a:prstClr val="black"/>
                </a:solidFill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404664"/>
            <a:ext cx="9108504" cy="1368152"/>
          </a:xfrm>
        </p:spPr>
        <p:txBody>
          <a:bodyPr/>
          <a:lstStyle/>
          <a:p>
            <a:pPr marL="82296" indent="0">
              <a:buNone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Фотостудия должна быть доступна людям и не иметь много  конкурентов. Узнавая это, заодно выясню названия фотостудий поблизости и их цены, чтобы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будущем выбрать название для своей. Там, где я буду открываться, должна быть хорошая проходимость и молодое население.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967732"/>
              </p:ext>
            </p:extLst>
          </p:nvPr>
        </p:nvGraphicFramePr>
        <p:xfrm>
          <a:off x="89755" y="1700808"/>
          <a:ext cx="8946741" cy="420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8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6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7606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Местоположение.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Примечание.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392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Советский район.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Имеются проверенные для людей фотостудии. 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980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Ленинский район.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Много  конкурентов, расположенных близко друг к другу.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5211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Куйбышевский</a:t>
                      </a:r>
                      <a:r>
                        <a:rPr lang="ru-RU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Всего один конкурент, много магазинов, проходимость имеется.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906" y="5851617"/>
            <a:ext cx="91370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выгодный для меня – третий вариант. Там имеются интернаты, детские сады и торговые центры, есть дети, а это значит, что и молодые люди, которые мне нужны.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776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Елена\Pictures\f4f479df7b9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4" t="1310" r="145" b="8261"/>
          <a:stretch/>
        </p:blipFill>
        <p:spPr bwMode="auto">
          <a:xfrm>
            <a:off x="0" y="0"/>
            <a:ext cx="9144000" cy="687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556792"/>
            <a:ext cx="7498080" cy="114300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         </a:t>
            </a:r>
            <a:br>
              <a:rPr lang="ru-RU" sz="2400" dirty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856984" cy="1224136"/>
          </a:xfrm>
          <a:noFill/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Выбор и заключение договора с риэлтерской фирмой.</a:t>
            </a:r>
          </a:p>
          <a:p>
            <a:pPr marL="82296" indent="0">
              <a:buNone/>
            </a:pP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Чтобы выбор помещения был честным и безопасным, мне нужен хороший риэлтор, поэтому я подобрала несколько фирм, которые могут подойти.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7564" y="1154442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 на риэлтерскую фирму: 5000 рублей.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203028"/>
              </p:ext>
            </p:extLst>
          </p:nvPr>
        </p:nvGraphicFramePr>
        <p:xfrm>
          <a:off x="251520" y="1628800"/>
          <a:ext cx="8784975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8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8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Риэлтерские фирмы.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услуги.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АРР – «</a:t>
                      </a:r>
                      <a:r>
                        <a:rPr lang="ru-RU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Агенство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Регионального Развития».  Аврора 63.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9000 руб.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«Визит».</a:t>
                      </a:r>
                    </a:p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Революционная 126.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5000 </a:t>
                      </a:r>
                      <a:r>
                        <a:rPr lang="ru-RU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один объект.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«Новая жизнь»</a:t>
                      </a:r>
                    </a:p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Аврора 114А.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15000 руб.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269" y="2060848"/>
            <a:ext cx="2387952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068960"/>
            <a:ext cx="1641605" cy="64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59" y="3749686"/>
            <a:ext cx="872134" cy="97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4899990"/>
            <a:ext cx="8712968" cy="10156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таблицы я выбираю риэлтерскую фирму «Визит». Её услуги самые недорогие и честные, что можно понять по количеству хороших отзывов. Потрачено будет 2-3 дня</a:t>
            </a:r>
          </a:p>
        </p:txBody>
      </p:sp>
    </p:spTree>
    <p:extLst>
      <p:ext uri="{BB962C8B-B14F-4D97-AF65-F5344CB8AC3E}">
        <p14:creationId xmlns:p14="http://schemas.microsoft.com/office/powerpoint/2010/main" val="16005179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:\Users\Елена\Pictures\page00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69" t="-7042" r="18569" b="7042"/>
          <a:stretch/>
        </p:blipFill>
        <p:spPr bwMode="auto">
          <a:xfrm rot="525798">
            <a:off x="-251123" y="496468"/>
            <a:ext cx="2157413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712968" cy="504056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7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Выбор помещения. Заключение договора аренды.</a:t>
            </a:r>
            <a:br>
              <a:rPr lang="ru-RU" sz="1800" dirty="0">
                <a:solidFill>
                  <a:prstClr val="black"/>
                </a:solidFill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476672"/>
            <a:ext cx="7452320" cy="792088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помощи риэлторов я сама подбираю себе несколько помещений, которые, на мой взгляд, подойдут для моего бизнеса.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642779"/>
              </p:ext>
            </p:extLst>
          </p:nvPr>
        </p:nvGraphicFramePr>
        <p:xfrm>
          <a:off x="2411760" y="1196752"/>
          <a:ext cx="6370252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5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5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Помещения.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Арендная плата.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Торговая площадь 24м².</a:t>
                      </a:r>
                      <a:r>
                        <a:rPr lang="ru-RU" sz="2000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Фасадная 28.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25.000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/мес.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Торговая площадь 44м².</a:t>
                      </a:r>
                    </a:p>
                    <a:p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Бакинская 38А.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38.000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/мес.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Торговая площадь 35м².</a:t>
                      </a:r>
                    </a:p>
                    <a:p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Флотская 15.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10.500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/мес.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09825" y="4380351"/>
            <a:ext cx="56461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Лучше всех третий вариант, поскольку среди предложенных он самый недорогой и находится на первом этаже жилого дома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5835881"/>
            <a:ext cx="4768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Арендодатель обычно берёт плату за 2 месяца вперёд, поэтому затраты составят 21.000 рублей.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7" y="2075301"/>
            <a:ext cx="2163763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15" y="3861048"/>
            <a:ext cx="3363009" cy="328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9639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714</TotalTime>
  <Words>1655</Words>
  <Application>Microsoft Office PowerPoint</Application>
  <PresentationFormat>Экран (4:3)</PresentationFormat>
  <Paragraphs>290</Paragraphs>
  <Slides>23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Batang</vt:lpstr>
      <vt:lpstr>Arial</vt:lpstr>
      <vt:lpstr>Calibri</vt:lpstr>
      <vt:lpstr>Corbel</vt:lpstr>
      <vt:lpstr>Gill Sans MT</vt:lpstr>
      <vt:lpstr>Times New Roman</vt:lpstr>
      <vt:lpstr>Verdana</vt:lpstr>
      <vt:lpstr>Wingdings 2</vt:lpstr>
      <vt:lpstr>Солнцестояние</vt:lpstr>
      <vt:lpstr>Документ</vt:lpstr>
      <vt:lpstr>Бизнес-план открытия фотостудии «Феникс».</vt:lpstr>
      <vt:lpstr>В наше время многие хотят запечатлеть какие-то моменты не только в памяти. Почти каждый современный человек имеет у себя дома хотя бы одну фотографию, сделанную профессионально. </vt:lpstr>
      <vt:lpstr>       </vt:lpstr>
      <vt:lpstr>   </vt:lpstr>
      <vt:lpstr>Маркетинговый анализ.  </vt:lpstr>
      <vt:lpstr>2. Оформление  необходимых правоустанавливающих документов: 1250 руб.  </vt:lpstr>
      <vt:lpstr>3. Местоположение.    </vt:lpstr>
      <vt:lpstr>          </vt:lpstr>
      <vt:lpstr>5. Выбор помещения. Заключение договора аренды. </vt:lpstr>
      <vt:lpstr>6. Косметический ремонт помещения. </vt:lpstr>
      <vt:lpstr>7. Оборудование. </vt:lpstr>
      <vt:lpstr>.</vt:lpstr>
      <vt:lpstr>.</vt:lpstr>
      <vt:lpstr>8. Реклама. </vt:lpstr>
      <vt:lpstr>9. Финансирование организационных работ. </vt:lpstr>
      <vt:lpstr>II. Обзорный раздел бизнес-плана фотостудии.</vt:lpstr>
      <vt:lpstr>1. Описание услуг. </vt:lpstr>
      <vt:lpstr>.</vt:lpstr>
      <vt:lpstr>.</vt:lpstr>
      <vt:lpstr>III. Производственная часть бизнес-плана фотостудии. </vt:lpstr>
      <vt:lpstr>.</vt:lpstr>
      <vt:lpstr>2. Ожидаемые финансовые результаты. </vt:lpstr>
      <vt:lpstr>.</vt:lpstr>
    </vt:vector>
  </TitlesOfParts>
  <Company>Computer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Бизнес план открытия парикмахерской  «ИП МАРИЯ» в деревне Антоновка»</dc:title>
  <dc:creator>User</dc:creator>
  <cp:lastModifiedBy>Admin</cp:lastModifiedBy>
  <cp:revision>86</cp:revision>
  <dcterms:created xsi:type="dcterms:W3CDTF">2018-03-04T09:06:37Z</dcterms:created>
  <dcterms:modified xsi:type="dcterms:W3CDTF">2020-11-25T08:39:21Z</dcterms:modified>
</cp:coreProperties>
</file>