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74" r:id="rId19"/>
    <p:sldId id="275" r:id="rId20"/>
    <p:sldId id="277" r:id="rId21"/>
    <p:sldId id="276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MBwnz" TargetMode="External"/><Relationship Id="rId3" Type="http://schemas.openxmlformats.org/officeDocument/2006/relationships/hyperlink" Target="https://clck.ru/MBwdo" TargetMode="External"/><Relationship Id="rId7" Type="http://schemas.openxmlformats.org/officeDocument/2006/relationships/hyperlink" Target="https://clck.ru/MBwmS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MBwjy" TargetMode="External"/><Relationship Id="rId5" Type="http://schemas.openxmlformats.org/officeDocument/2006/relationships/hyperlink" Target="https://clck.ru/MBwjB" TargetMode="External"/><Relationship Id="rId4" Type="http://schemas.openxmlformats.org/officeDocument/2006/relationships/hyperlink" Target="https://market.yandex.ru/?clid=70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eboss.ru/kn/samara/18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085584" cy="2160240"/>
          </a:xfrm>
        </p:spPr>
        <p:txBody>
          <a:bodyPr>
            <a:noAutofit/>
          </a:bodyPr>
          <a:lstStyle/>
          <a:p>
            <a:r>
              <a:rPr lang="ru-RU" sz="4800" b="1" dirty="0">
                <a:ln w="28575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Бизнес-проект</a:t>
            </a:r>
            <a:br>
              <a:rPr lang="ru-RU" sz="4800" b="1" dirty="0">
                <a:ln w="28575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</a:br>
            <a:r>
              <a:rPr lang="ru-RU" sz="4800" b="1" dirty="0">
                <a:ln w="28575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«Я открываю «Мистер Праздник», место для проведения Дней рождений»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3968" y="3933056"/>
            <a:ext cx="4608512" cy="2592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Ученицы 11 </a:t>
            </a:r>
            <a:r>
              <a:rPr lang="ru-RU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А класса</a:t>
            </a:r>
          </a:p>
          <a:p>
            <a:pPr marL="0" indent="0">
              <a:buNone/>
            </a:pPr>
            <a:r>
              <a:rPr lang="ru-RU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МБОУ Школы № 91</a:t>
            </a:r>
          </a:p>
          <a:p>
            <a:pPr marL="0" indent="0">
              <a:buNone/>
            </a:pPr>
            <a:r>
              <a:rPr lang="ru-RU" b="1" dirty="0" err="1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Пронькиной</a:t>
            </a:r>
            <a:r>
              <a:rPr lang="ru-RU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Анастасии Сергеевны</a:t>
            </a:r>
          </a:p>
        </p:txBody>
      </p:sp>
    </p:spTree>
    <p:extLst>
      <p:ext uri="{BB962C8B-B14F-4D97-AF65-F5344CB8AC3E}">
        <p14:creationId xmlns:p14="http://schemas.microsoft.com/office/powerpoint/2010/main" val="4438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42452"/>
              </p:ext>
            </p:extLst>
          </p:nvPr>
        </p:nvGraphicFramePr>
        <p:xfrm>
          <a:off x="-32795" y="903168"/>
          <a:ext cx="9069290" cy="42484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13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3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4236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Шкаф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для одежды аниматоров</a:t>
                      </a: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500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Баллон с гелием 13 л.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1500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Лента розовая 500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м.</a:t>
                      </a: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150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8 стульев для взрослых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4000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г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ирлянды 5м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297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236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Бумага для бумажного шоу 1 кг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250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100 шт. люминесцентных браслетов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448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р.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Детский коврик 18 элементов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2548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Кресло глубина 55 см, высота 90 см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9500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Зеркало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98" y="1361"/>
            <a:ext cx="38528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57" y="1988840"/>
            <a:ext cx="869632" cy="10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67557"/>
            <a:ext cx="860534" cy="106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07" y="1967556"/>
            <a:ext cx="857250" cy="106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75791"/>
            <a:ext cx="879351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28166"/>
            <a:ext cx="8640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98" y="4077072"/>
            <a:ext cx="1076558" cy="107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08" y="4005064"/>
            <a:ext cx="857250" cy="11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4221087"/>
            <a:ext cx="879351" cy="88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986932"/>
            <a:ext cx="861249" cy="109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3987440"/>
            <a:ext cx="781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317879"/>
            <a:ext cx="8423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А также кассовый аппарат,</a:t>
            </a:r>
          </a:p>
          <a:p>
            <a:pPr algn="ctr"/>
            <a:r>
              <a:rPr lang="ru-RU" sz="24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Итого стоимость оборудования : 64318 рублей. Затрата времени составит 2 недели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03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n-ea"/>
                <a:cs typeface="+mn-cs"/>
              </a:rPr>
              <a:t>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001419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Создание интернет-сайта , посвящённого развлекательному центру в таких социальных сетях как </a:t>
            </a:r>
            <a:r>
              <a:rPr lang="ru-RU" sz="2600" b="1" dirty="0" err="1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Вконтакте</a:t>
            </a: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и </a:t>
            </a:r>
            <a:r>
              <a:rPr lang="ru-RU" sz="2600" b="1" dirty="0" err="1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Инстаграмм</a:t>
            </a:r>
            <a:endParaRPr lang="ru-RU" sz="2600" b="1" dirty="0">
              <a:ln w="19050">
                <a:solidFill>
                  <a:srgbClr val="002060"/>
                </a:solidFill>
              </a:ln>
              <a:solidFill>
                <a:prstClr val="white"/>
              </a:solidFill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Создание листовок А5 с помощью </a:t>
            </a:r>
            <a:r>
              <a:rPr lang="ru-RU" sz="2600" b="1" dirty="0" err="1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фотошопа</a:t>
            </a: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и их раздача в ближайших школах и детских садах.</a:t>
            </a:r>
          </a:p>
          <a:p>
            <a:pPr lvl="0">
              <a:buFont typeface="Wingdings" pitchFamily="2" charset="2"/>
              <a:buChar char="q"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Изготовление рекламной вывески . Изготовление рекламного баннера 3*1 м 1399 рублей. Беру 2 баннера ( один перед входом, другой на окна)</a:t>
            </a:r>
          </a:p>
          <a:p>
            <a:pPr marL="0" lvl="0" indent="0" algn="just">
              <a:buNone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 Общие затраты составят: 2798 рублей и 2 недели.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105">
            <a:off x="6986009" y="1533774"/>
            <a:ext cx="2296892" cy="16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Заключение договора с двумя сотрудниками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 моём детском центре будут работать 2 аниматора ( парень и девушка). </a:t>
            </a:r>
          </a:p>
          <a:p>
            <a:pPr marL="0" indent="0">
              <a:buNone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Работать они будут 24 часа</a:t>
            </a:r>
          </a:p>
          <a:p>
            <a:pPr marL="0" indent="0">
              <a:buNone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в месяц вечером в пятницу, </a:t>
            </a:r>
          </a:p>
          <a:p>
            <a:pPr marL="0" indent="0">
              <a:buNone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 субботу и в воскресенье. </a:t>
            </a:r>
          </a:p>
          <a:p>
            <a:pPr marL="0" indent="0">
              <a:buNone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 Затрата времени на  поиск</a:t>
            </a:r>
          </a:p>
          <a:p>
            <a:pPr marL="0" indent="0">
              <a:buNone/>
            </a:pPr>
            <a:r>
              <a:rPr lang="ru-RU" sz="26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аниматоров- неделя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31463"/>
            <a:ext cx="2843808" cy="43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Финансирование организационных работ.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974490"/>
              </p:ext>
            </p:extLst>
          </p:nvPr>
        </p:nvGraphicFramePr>
        <p:xfrm>
          <a:off x="107504" y="1340766"/>
          <a:ext cx="8856984" cy="549695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Затрата на оформление правоустанавливающих документов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13600 рублей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Затраты на рекламу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2798 рублей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Затраты на аренду на месяц вперёд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85000 рублей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Затраты на оборудование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54618 рублей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Затраты на услуги риэлтора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5000 рублей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Итого</a:t>
                      </a:r>
                      <a:endParaRPr lang="ru-RU" sz="1800" kern="5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170716</a:t>
                      </a:r>
                      <a:endParaRPr lang="ru-RU" sz="1800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28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Конкуренты.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051601"/>
              </p:ext>
            </p:extLst>
          </p:nvPr>
        </p:nvGraphicFramePr>
        <p:xfrm>
          <a:off x="107504" y="1052735"/>
          <a:ext cx="8784976" cy="568863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35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Названий конкурентов - фотостудий Самары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Стоимость аренды на час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Белая комната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1300 рублей в час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Фотостудия для малышей Baby 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1300 рублей в час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 Фотостудия </a:t>
                      </a:r>
                      <a:r>
                        <a:rPr lang="en-US" sz="20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Pride</a:t>
                      </a:r>
                      <a:endParaRPr lang="ru-RU" sz="20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1200 рублей в час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45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Мой центр детских развлечений «Мистер Праздник»</a:t>
                      </a:r>
                      <a:endParaRPr lang="ru-RU" sz="20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1000 рублей в час</a:t>
                      </a:r>
                      <a:endParaRPr lang="ru-RU" sz="2000" kern="50" dirty="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5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913076"/>
              </p:ext>
            </p:extLst>
          </p:nvPr>
        </p:nvGraphicFramePr>
        <p:xfrm>
          <a:off x="107504" y="260649"/>
          <a:ext cx="8856984" cy="672413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5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Категория сравнения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Цена аренды помещения за один час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Количество часов под аренду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Общая цена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День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1000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3 часа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3000 рублей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Неделя ( понедельник, вторник, среда, четверг, пятница утром)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1000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15 часов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15000 рублей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Месяц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1000 рублей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60 часов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60000 рублей в месяц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6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cap="all" dirty="0" err="1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оПисание</a:t>
            </a:r>
            <a:r>
              <a:rPr lang="ru-RU" sz="36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услуг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748464" cy="59766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4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В моём детском  центре будет следующая программа: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Бумажное  шоу 10 минут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Шоу мыльных пузырей 15 минут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Развлекательное шоу с аниматорами 40 минут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Дискотека 15 минут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40 минут для спокойного </a:t>
            </a:r>
            <a:r>
              <a:rPr lang="ru-RU" sz="3400" b="1" dirty="0" err="1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времяприпровождения</a:t>
            </a:r>
            <a:r>
              <a:rPr lang="ru-RU" sz="34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 ( фотосессия, праздничный стол)</a:t>
            </a:r>
          </a:p>
          <a:p>
            <a:pPr lvl="0">
              <a:buFont typeface="Wingdings" pitchFamily="2" charset="2"/>
              <a:buChar char="q"/>
            </a:pPr>
            <a:r>
              <a:rPr lang="ru-RU" sz="34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Я также провела маркетинг в сфере проведения детских праздников. Я сравнила цены за час в развлекательных центрах, которые предлагают похожие услуги. </a:t>
            </a:r>
          </a:p>
          <a:p>
            <a:pPr>
              <a:buFont typeface="Wingdings" pitchFamily="2" charset="2"/>
              <a:buChar char="q"/>
            </a:pPr>
            <a:endParaRPr lang="ru-RU" b="1" dirty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660" y="116632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sz="36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Маркетинг в сфере проведения детских праздников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0918"/>
              </p:ext>
            </p:extLst>
          </p:nvPr>
        </p:nvGraphicFramePr>
        <p:xfrm>
          <a:off x="179512" y="1196752"/>
          <a:ext cx="8964488" cy="576686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8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78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Название развлекательного центра- конкурента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Стоимость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8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Планета детства, час аренды центра, шоу с двумя аниматорами, шоу мыльные колпаки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5500 рублей в любой день.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4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 Пряничный домик, пакет «салют» включает в себя шоу с одним аниматором 1 час, аренда помещение 3 часа, украшение помещения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9400 рублей в выходные,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7900 рублей в будние дни.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4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Пингвин, в пакет «забава» входит аренда помещения 3 часа, музыкальное сопровождение, шоу с одним аниматором 1 час, шоу мыльных пузырей, шарики.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5000 рублей в любой день.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8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Моя стоимость</a:t>
                      </a:r>
                      <a:endParaRPr lang="ru-RU" sz="1500" kern="5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4650 рублей в любой день.</a:t>
                      </a:r>
                      <a:endParaRPr lang="ru-RU" sz="1500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4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Общая стоимость услуг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04170"/>
              </p:ext>
            </p:extLst>
          </p:nvPr>
        </p:nvGraphicFramePr>
        <p:xfrm>
          <a:off x="251520" y="1556792"/>
          <a:ext cx="8712966" cy="50645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0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55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 dirty="0">
                          <a:effectLst/>
                          <a:latin typeface="Bookman Old Style" pitchFamily="18" charset="0"/>
                        </a:rPr>
                        <a:t>Категория сравнения</a:t>
                      </a:r>
                      <a:endParaRPr lang="ru-RU" sz="2300" kern="50" dirty="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>
                          <a:effectLst/>
                          <a:latin typeface="Bookman Old Style" pitchFamily="18" charset="0"/>
                        </a:rPr>
                        <a:t>Количество посещений</a:t>
                      </a:r>
                      <a:endParaRPr lang="ru-RU" sz="23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>
                          <a:effectLst/>
                          <a:latin typeface="Bookman Old Style" pitchFamily="18" charset="0"/>
                        </a:rPr>
                        <a:t>Цена</a:t>
                      </a:r>
                      <a:endParaRPr lang="ru-RU" sz="23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34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>
                          <a:effectLst/>
                          <a:latin typeface="Bookman Old Style" pitchFamily="18" charset="0"/>
                        </a:rPr>
                        <a:t>Неделя( пятница вечер, суббота, воскресенье)</a:t>
                      </a:r>
                      <a:endParaRPr lang="ru-RU" sz="23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>
                          <a:effectLst/>
                          <a:latin typeface="Bookman Old Style" pitchFamily="18" charset="0"/>
                        </a:rPr>
                        <a:t>6</a:t>
                      </a:r>
                      <a:endParaRPr lang="ru-RU" sz="23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 dirty="0">
                          <a:effectLst/>
                          <a:latin typeface="Bookman Old Style" pitchFamily="18" charset="0"/>
                        </a:rPr>
                        <a:t>27900 рублей</a:t>
                      </a:r>
                      <a:endParaRPr lang="ru-RU" sz="2300" kern="50" dirty="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5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>
                          <a:effectLst/>
                          <a:latin typeface="Bookman Old Style" pitchFamily="18" charset="0"/>
                        </a:rPr>
                        <a:t>Месяц</a:t>
                      </a:r>
                      <a:endParaRPr lang="ru-RU" sz="23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 dirty="0">
                          <a:effectLst/>
                          <a:latin typeface="Bookman Old Style" pitchFamily="18" charset="0"/>
                        </a:rPr>
                        <a:t>24</a:t>
                      </a:r>
                      <a:endParaRPr lang="ru-RU" sz="2300" kern="50" dirty="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300" kern="50" dirty="0">
                          <a:effectLst/>
                          <a:latin typeface="Bookman Old Style" pitchFamily="18" charset="0"/>
                        </a:rPr>
                        <a:t>111600 рублей</a:t>
                      </a:r>
                      <a:endParaRPr lang="ru-RU" sz="2300" kern="50" dirty="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56303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1143000"/>
          </a:xfrm>
        </p:spPr>
        <p:txBody>
          <a:bodyPr/>
          <a:lstStyle/>
          <a:p>
            <a:r>
              <a:rPr lang="ru-RU" sz="32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Ожидаемый финансовый результат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155655"/>
              </p:ext>
            </p:extLst>
          </p:nvPr>
        </p:nvGraphicFramePr>
        <p:xfrm>
          <a:off x="107504" y="980728"/>
          <a:ext cx="8892480" cy="566724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6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37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Расходы в месяц в рублях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Доход в месяц в рублях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3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Аренда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42500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60000(за проведение фотосесси1) + 111600(проведение праздников)= 171600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Зарплата аниматорам за  24 часа проведения мероприятий в месяц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12500*3=37500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Расходные материалы (</a:t>
                      </a:r>
                      <a:r>
                        <a:rPr lang="ru-RU" sz="1800" kern="50" dirty="0" err="1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шарики,украшения</a:t>
                      </a: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2500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3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Налог (Доход*6%)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10295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3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Итого:</a:t>
                      </a:r>
                      <a:endParaRPr lang="ru-RU" sz="18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92795</a:t>
                      </a:r>
                      <a:endParaRPr lang="ru-RU" sz="1800" kern="5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372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Ожидаемая прибыль составит  78805  рублей</a:t>
                      </a:r>
                      <a:endParaRPr lang="ru-RU" sz="1800" kern="50" dirty="0"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0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Цели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13995"/>
          </a:xfrm>
          <a:ln w="38100">
            <a:noFill/>
            <a:prstDash val="sysDash"/>
          </a:ln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Открыть место для проведения детских Дней рождений от 0-12 лет, учитывая интересы детей всех возрастных групп.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Обеспечить работой не только себя, но ещё нескольких человек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Открыть место для весёлого провождения времени с детьми, где дети развивались бы и общались между собой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1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9018" cy="6858000"/>
          </a:xfrm>
        </p:spPr>
      </p:pic>
    </p:spTree>
    <p:extLst>
      <p:ext uri="{BB962C8B-B14F-4D97-AF65-F5344CB8AC3E}">
        <p14:creationId xmlns:p14="http://schemas.microsoft.com/office/powerpoint/2010/main" val="6544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764704" y="274638"/>
            <a:ext cx="2160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Литература, которую я использовала при создании этого проекта:</a:t>
            </a:r>
          </a:p>
          <a:p>
            <a:pPr lvl="0">
              <a:lnSpc>
                <a:spcPct val="150000"/>
              </a:lnSpc>
              <a:buFont typeface="Wingdings"/>
              <a:buChar char=""/>
            </a:pPr>
            <a:r>
              <a:rPr lang="ru-RU" b="1" u="sng" kern="5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SimSun"/>
                <a:cs typeface="Lucida Sans"/>
                <a:hlinkClick r:id="rId3"/>
              </a:rPr>
              <a:t>https://clck.ru/MBwdo</a:t>
            </a:r>
            <a:endParaRPr lang="ru-RU" sz="2800" b="1" kern="5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/>
              <a:ea typeface="SimSun"/>
              <a:cs typeface="Lucida Sans"/>
            </a:endParaRPr>
          </a:p>
          <a:p>
            <a:pPr lvl="0">
              <a:lnSpc>
                <a:spcPct val="150000"/>
              </a:lnSpc>
              <a:buFont typeface="Wingdings"/>
              <a:buChar char=""/>
            </a:pPr>
            <a:r>
              <a:rPr lang="ru-RU" b="1" u="sng" kern="5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SimSun"/>
                <a:cs typeface="Lucida Sans"/>
                <a:hlinkClick r:id="rId4"/>
              </a:rPr>
              <a:t>https://market.yandex.ru/?clid=703</a:t>
            </a:r>
            <a:endParaRPr lang="ru-RU" sz="2800" b="1" kern="5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/>
              <a:ea typeface="SimSun"/>
              <a:cs typeface="Lucida Sans"/>
            </a:endParaRPr>
          </a:p>
          <a:p>
            <a:pPr lvl="0">
              <a:lnSpc>
                <a:spcPct val="150000"/>
              </a:lnSpc>
              <a:buFont typeface="Wingdings"/>
              <a:buChar char=""/>
            </a:pPr>
            <a:r>
              <a:rPr lang="ru-RU" b="1" u="sng" kern="5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SimSun"/>
                <a:cs typeface="Lucida Sans"/>
                <a:hlinkClick r:id="rId5"/>
              </a:rPr>
              <a:t>https://clck.ru/MBwjB</a:t>
            </a:r>
            <a:endParaRPr lang="ru-RU" sz="2800" b="1" kern="5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/>
              <a:ea typeface="SimSun"/>
              <a:cs typeface="Lucida Sans"/>
            </a:endParaRPr>
          </a:p>
          <a:p>
            <a:pPr lvl="0">
              <a:lnSpc>
                <a:spcPct val="150000"/>
              </a:lnSpc>
              <a:buFont typeface="Wingdings"/>
              <a:buChar char=""/>
            </a:pPr>
            <a:r>
              <a:rPr lang="ru-RU" b="1" u="sng" kern="5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SimSun"/>
                <a:cs typeface="Lucida Sans"/>
                <a:hlinkClick r:id="rId6"/>
              </a:rPr>
              <a:t>https://clck.ru/MBwjy</a:t>
            </a:r>
            <a:endParaRPr lang="ru-RU" sz="2800" b="1" kern="5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/>
              <a:ea typeface="SimSun"/>
              <a:cs typeface="Lucida Sans"/>
            </a:endParaRPr>
          </a:p>
          <a:p>
            <a:pPr lvl="0">
              <a:lnSpc>
                <a:spcPct val="150000"/>
              </a:lnSpc>
              <a:buFont typeface="Wingdings"/>
              <a:buChar char=""/>
            </a:pPr>
            <a:r>
              <a:rPr lang="ru-RU" b="1" u="sng" kern="5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SimSun"/>
                <a:cs typeface="Lucida Sans"/>
                <a:hlinkClick r:id="rId7"/>
              </a:rPr>
              <a:t>https://clck.ru/MBwmS</a:t>
            </a:r>
            <a:endParaRPr lang="ru-RU" sz="2800" b="1" kern="5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/>
              <a:ea typeface="SimSun"/>
              <a:cs typeface="Lucida Sans"/>
            </a:endParaRPr>
          </a:p>
          <a:p>
            <a:pPr lvl="0">
              <a:lnSpc>
                <a:spcPct val="150000"/>
              </a:lnSpc>
              <a:buFont typeface="Wingdings"/>
              <a:buChar char=""/>
            </a:pPr>
            <a:r>
              <a:rPr lang="ru-RU" b="1" u="sng" kern="5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SimSun"/>
                <a:cs typeface="Lucida Sans"/>
                <a:hlinkClick r:id="rId8"/>
              </a:rPr>
              <a:t>https://clck.ru/MBwnz</a:t>
            </a:r>
            <a:endParaRPr lang="ru-RU" sz="2800" b="1" kern="5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/>
              <a:ea typeface="SimSun"/>
              <a:cs typeface="Lucida Sans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3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92896" y="274638"/>
            <a:ext cx="1512168" cy="15701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6575" y="921544"/>
            <a:ext cx="1047750" cy="466725"/>
          </a:xfrm>
        </p:spPr>
      </p:pic>
      <p:sp>
        <p:nvSpPr>
          <p:cNvPr id="4" name="TextBox 3"/>
          <p:cNvSpPr txBox="1"/>
          <p:nvPr/>
        </p:nvSpPr>
        <p:spPr>
          <a:xfrm flipH="1">
            <a:off x="179512" y="404664"/>
            <a:ext cx="907300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Спасибо за внимание!</a:t>
            </a:r>
            <a:endParaRPr lang="ru-RU" sz="10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0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488832" cy="4824536"/>
          </a:xfrm>
        </p:spPr>
        <p:txBody>
          <a:bodyPr>
            <a:normAutofit/>
          </a:bodyPr>
          <a:lstStyle/>
          <a:p>
            <a:pPr marL="342900" lvl="0" indent="-342900" algn="l">
              <a:buFont typeface="Wingdings" pitchFamily="2" charset="2"/>
              <a:buChar char="q"/>
            </a:pPr>
            <a:r>
              <a:rPr lang="ru-RU" sz="33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Обеспечить жителей промышленного района местом, где можно весело интересно провести время</a:t>
            </a:r>
          </a:p>
          <a:p>
            <a:pPr marL="342900" lvl="0" indent="-342900" algn="l">
              <a:buFont typeface="Wingdings" pitchFamily="2" charset="2"/>
              <a:buChar char="q"/>
            </a:pPr>
            <a:r>
              <a:rPr lang="ru-RU" sz="33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Предоставить новые рабочие места.</a:t>
            </a:r>
          </a:p>
          <a:p>
            <a:pPr marL="342900" lvl="0" indent="-342900" algn="l">
              <a:buFont typeface="Wingdings" pitchFamily="2" charset="2"/>
              <a:buChar char="q"/>
            </a:pPr>
            <a:r>
              <a:rPr lang="ru-RU" sz="3300" b="1" dirty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Открыть место для проведения Дней рождений.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613508"/>
            <a:ext cx="6094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5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344816" cy="548680"/>
          </a:xfrm>
        </p:spPr>
        <p:txBody>
          <a:bodyPr>
            <a:normAutofit fontScale="90000"/>
          </a:bodyPr>
          <a:lstStyle/>
          <a:p>
            <a:r>
              <a:rPr lang="ru-RU" sz="40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n-ea"/>
                <a:cs typeface="+mn-cs"/>
              </a:rPr>
              <a:t>Таблица №1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549591"/>
              </p:ext>
            </p:extLst>
          </p:nvPr>
        </p:nvGraphicFramePr>
        <p:xfrm>
          <a:off x="-71702" y="514491"/>
          <a:ext cx="9143999" cy="6324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8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491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Наименование учреждения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Описание полученных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Период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времени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6879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Самарский экономический университет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На кафедре маркетинг я освою следующие дисциплины:  маркетинг, </a:t>
                      </a:r>
                      <a:r>
                        <a:rPr lang="ru-RU" sz="170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мерчендайзинг</a:t>
                      </a: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, информационные технологии в маркетинге,  маркетинг закупок, маркетинг продаж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Очная форма обучения=4 года -</a:t>
                      </a:r>
                      <a:r>
                        <a:rPr lang="ru-RU" sz="1700" b="1" dirty="0" err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бакалавриат</a:t>
                      </a:r>
                      <a:r>
                        <a:rPr lang="ru-RU" sz="1700" b="1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прикладной+2 года-магистр.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909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Самарский государственный институт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На кафедре менеджмента и экономики культуры я буду изучать следующие дисциплины: менеджмент в социокультурной сфере, мировая экономика, экономическая психология , страховое 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дело,Арт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-менеджмент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Очная форма обучения=4 года -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бакалавриат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прикладной+2 года-магистр.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183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Международный институт рынка</a:t>
                      </a:r>
                    </a:p>
                    <a:p>
                      <a:endParaRPr lang="ru-RU" sz="170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На кафедре менеджмент я изучу следующие 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дисциплины:менеджмент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организации, маркетинг, управление в сфере ЖКХ, экономическая теория, стратегический менеджмент.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Очная форма обучения=4 года -</a:t>
                      </a:r>
                      <a:r>
                        <a:rPr lang="ru-RU" sz="1700" dirty="0" err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бакалавриат</a:t>
                      </a:r>
                      <a:r>
                        <a:rPr lang="ru-RU" sz="170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прикладной+2 года-магистр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1626237" cy="117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76" y="4182235"/>
            <a:ext cx="1452711" cy="100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16" y="5761721"/>
            <a:ext cx="1513565" cy="107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Маркетинг местоположения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084335"/>
              </p:ext>
            </p:extLst>
          </p:nvPr>
        </p:nvGraphicFramePr>
        <p:xfrm>
          <a:off x="179511" y="1600200"/>
          <a:ext cx="8784978" cy="453970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6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№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Местоположение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Примечание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6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Советский район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В этом районе находится 25 детских садов, 14 школ. Но также здесь 6 детских развлекательных центров .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8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Промышленный район 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В этом районе 38 детских садов, 36 школ. 2 развлекательных центра.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Красноглинский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В этом районе находится 13 детских садов, 8 школ.3 развлекательных центра.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412776" cy="141277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683568" y="6221372"/>
            <a:ext cx="754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Мне подходит промышленный район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9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Оформление правоустанавливающих документов</a:t>
            </a:r>
            <a:endParaRPr lang="ru-RU" sz="3200" dirty="0">
              <a:effectLst>
                <a:glow rad="1397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0997"/>
            <a:ext cx="8568952" cy="5400600"/>
          </a:xfrm>
          <a:noFill/>
          <a:ln w="19050">
            <a:noFill/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 Изготовление печати - 500 руб.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 Регистрация в ИФНС, получение ИНН – пошлина 800 </a:t>
            </a:r>
            <a:r>
              <a:rPr lang="ru-RU" sz="1900" b="1" kern="50" dirty="0" err="1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руб</a:t>
            </a: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 Регистрация в администрации – получение свидетельства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 Открытие расчетного счета в банке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 Получение медицинской книжки 4000 руб.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Получение разрешений на деятельность от санитарно-</a:t>
            </a:r>
            <a:r>
              <a:rPr lang="ru-RU" sz="1900" b="1" kern="50" dirty="0" err="1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эпидемологической</a:t>
            </a: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 службы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900" b="1" kern="50" dirty="0">
                <a:ln w="127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SimSun"/>
                <a:cs typeface="Lucida Sans"/>
              </a:rPr>
              <a:t>Заключение договора с  на услуги пожарной безопасности. Стоимость составляет 8000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6213810"/>
            <a:ext cx="528702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Итого: 13600 рублей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24744"/>
            <a:ext cx="1119096" cy="8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59216" cy="922114"/>
          </a:xfrm>
        </p:spPr>
        <p:txBody>
          <a:bodyPr>
            <a:normAutofit fontScale="90000"/>
          </a:bodyPr>
          <a:lstStyle/>
          <a:p>
            <a:r>
              <a:rPr lang="ru-RU" sz="32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Заключение договора с </a:t>
            </a:r>
            <a:r>
              <a:rPr lang="ru-RU" sz="3200" b="1" cap="all" dirty="0" err="1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риэлторской</a:t>
            </a:r>
            <a:r>
              <a:rPr lang="ru-RU" sz="32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фирмой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38312"/>
              </p:ext>
            </p:extLst>
          </p:nvPr>
        </p:nvGraphicFramePr>
        <p:xfrm>
          <a:off x="251520" y="1124744"/>
          <a:ext cx="8640960" cy="496365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Название </a:t>
                      </a:r>
                      <a:r>
                        <a:rPr lang="ru-RU" sz="1800" kern="50" dirty="0" err="1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риэлторской</a:t>
                      </a: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 фирмы и ее адрес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Стоимость услуги по юридическому сопровождению договора аренды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1. Визит,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Революционная 126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5000 рублей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2. Резиденция недвижимости 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Московское шоссе,4ст3,13 офис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6000 рублей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3. Инвест-</a:t>
                      </a:r>
                      <a:r>
                        <a:rPr lang="ru-RU" sz="1800" kern="50" dirty="0" err="1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лайн</a:t>
                      </a: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err="1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Чернореченская</a:t>
                      </a: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 6, 203 офис, 2 ЭТАЖ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10000 рублей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6489" y="6209208"/>
            <a:ext cx="7233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Мне подходит вариант №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3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634082"/>
          </a:xfrm>
        </p:spPr>
        <p:txBody>
          <a:bodyPr/>
          <a:lstStyle/>
          <a:p>
            <a:r>
              <a:rPr lang="ru-RU" sz="28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Выбор помещения </a:t>
            </a:r>
            <a:r>
              <a:rPr lang="ru-RU" sz="32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604051"/>
              </p:ext>
            </p:extLst>
          </p:nvPr>
        </p:nvGraphicFramePr>
        <p:xfrm>
          <a:off x="28600" y="692696"/>
          <a:ext cx="9073008" cy="56746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Местоположение , внешний вид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Стоимость аренды помещения</a:t>
                      </a:r>
                      <a:endParaRPr lang="ru-RU" sz="12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Георгия Димитрова 131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2 этаж из 15.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Ремонт и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мебель отсутствуют.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  <a:hlinkClick r:id="rId2"/>
                        </a:rPr>
                        <a:t>5</a:t>
                      </a: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0000 рублей в месяц — 139м2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Помещение светлое, просторное, имеются кондиционеры и пожарная сигнализация.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Общая входная группа с магазином и салоном красоты. Возможен круглосуточный</a:t>
                      </a:r>
                      <a:endParaRPr lang="ru-RU" sz="1100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доступ</a:t>
                      </a:r>
                      <a:endParaRPr lang="ru-RU" sz="1100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ул. Зои Космодемьянской, 7</a:t>
                      </a:r>
                      <a:endParaRPr lang="ru-RU" sz="1100" b="1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Этаж 3 из 3.</a:t>
                      </a:r>
                      <a:endParaRPr lang="ru-RU" sz="1100" b="1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b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</a:br>
                      <a:endParaRPr lang="ru-RU" sz="1100" b="1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42500 рублей в месяц- 84,15 м2.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Помещение </a:t>
                      </a:r>
                      <a:r>
                        <a:rPr lang="ru-RU" sz="1100" b="1" kern="50" dirty="0" err="1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просторное.</a:t>
                      </a:r>
                      <a:r>
                        <a:rPr lang="ru-RU" sz="1100" b="1" kern="50" dirty="0" err="1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Удобные</a:t>
                      </a: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 подъездные</a:t>
                      </a:r>
                      <a:endParaRPr lang="ru-RU" sz="1100" b="1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пути и наличие рядом супермаркета Перекресток формируют высокий транспортный и пешеходный трафик.</a:t>
                      </a:r>
                      <a:endParaRPr lang="ru-RU" sz="1100" b="1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Пожарная сигнализация, система пожаротушения, приточно-вытяжная вентиляция, кондиционирование,  лифт,  все коммуникации.</a:t>
                      </a:r>
                      <a:r>
                        <a:rPr lang="ru-RU" sz="1100" b="1" kern="50" baseline="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TimesNewRomanPSMT"/>
                        </a:rPr>
                        <a:t> </a:t>
                      </a: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В стоимость аренды включены коммунальные</a:t>
                      </a:r>
                      <a:r>
                        <a:rPr lang="ru-RU" sz="1100" b="1" kern="50" baseline="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TimesNewRomanPSMT"/>
                        </a:rPr>
                        <a:t> </a:t>
                      </a:r>
                      <a:r>
                        <a:rPr lang="ru-RU" sz="1100" b="1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платежи!</a:t>
                      </a:r>
                      <a:endParaRPr lang="ru-RU" sz="1100" b="1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9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Демократическая ул., 2б</a:t>
                      </a:r>
                      <a:b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</a:b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TimesNewRomanPSMT"/>
                          <a:cs typeface="TimesNewRomanPSMT"/>
                        </a:rPr>
                        <a:t>2 этаж из 20.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kern="5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SimSun"/>
                        <a:cs typeface="Lucida 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55000 рублей в месяц-100 м2.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Присутствует пожарная сигнализация. Перед помещением большая парковка.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Оплата коммунальных услуг не входит в стоимость аренду. Пол- плитка.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140969"/>
            <a:ext cx="179873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3" y="4869160"/>
            <a:ext cx="160748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85" y="1628800"/>
            <a:ext cx="1380256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7" y="6335742"/>
            <a:ext cx="635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Мне подходит вариант №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83"/>
            <a:ext cx="8229600" cy="634082"/>
          </a:xfrm>
        </p:spPr>
        <p:txBody>
          <a:bodyPr/>
          <a:lstStyle/>
          <a:p>
            <a:r>
              <a:rPr lang="ru-RU" sz="2800" b="1" cap="all" dirty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>
                  <a:glow rad="1397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оборудование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385426"/>
              </p:ext>
            </p:extLst>
          </p:nvPr>
        </p:nvGraphicFramePr>
        <p:xfrm>
          <a:off x="0" y="548680"/>
          <a:ext cx="9036496" cy="63779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5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7330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Пуфики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для отдыха</a:t>
                      </a: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2070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Надувные шары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100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700" b="0" baseline="0" dirty="0" err="1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шт</a:t>
                      </a:r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стола  1200*900</a:t>
                      </a: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500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Стол для детей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1550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30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8 детских стульев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5200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 полки для обуви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1100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Кулер со стаканчиками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1240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Телевизор </a:t>
                      </a:r>
                      <a:r>
                        <a:rPr lang="en-US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DIGMA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диагональ 40 д.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6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12490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330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 </a:t>
                      </a:r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вешалки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для одежды</a:t>
                      </a: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1200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Батут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 наличии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Тумба под кулер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Корзина для игрушек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129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330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мяча и 10 раскрасок</a:t>
                      </a: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220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 гирлянды, 6 плакатов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200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Большие мыльные пузыри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450 р.</a:t>
                      </a:r>
                    </a:p>
                    <a:p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20 фольгированных</a:t>
                      </a:r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шаров</a:t>
                      </a:r>
                    </a:p>
                    <a:p>
                      <a:endParaRPr lang="ru-RU" sz="1700" b="0" baseline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r>
                        <a:rPr lang="ru-RU" sz="1700" b="0" baseline="0" dirty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300 р.</a:t>
                      </a:r>
                      <a:endParaRPr lang="ru-RU" sz="1700" b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1181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85954"/>
            <a:ext cx="1152128" cy="94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5747"/>
            <a:ext cx="1080120" cy="120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4" y="869166"/>
            <a:ext cx="1197421" cy="119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7673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70" y="2511946"/>
            <a:ext cx="11715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90" y="2708920"/>
            <a:ext cx="857250" cy="9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4" y="2836409"/>
            <a:ext cx="1241748" cy="84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7" y="4213881"/>
            <a:ext cx="11452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4283036"/>
            <a:ext cx="944402" cy="101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77" y="4198626"/>
            <a:ext cx="1257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27" y="4176528"/>
            <a:ext cx="965714" cy="96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7" y="5781274"/>
            <a:ext cx="916183" cy="91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6" y="569644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22" y="5877271"/>
            <a:ext cx="857393" cy="8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55" y="5772567"/>
            <a:ext cx="116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1348</Words>
  <Application>Microsoft Office PowerPoint</Application>
  <PresentationFormat>Экран (4:3)</PresentationFormat>
  <Paragraphs>324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Times New Roman</vt:lpstr>
      <vt:lpstr>Wingdings</vt:lpstr>
      <vt:lpstr>Тема Office</vt:lpstr>
      <vt:lpstr>Бизнес-проект  «Я открываю «Мистер Праздник», место для проведения Дней рождений»</vt:lpstr>
      <vt:lpstr>Цели проекта:</vt:lpstr>
      <vt:lpstr>Презентация PowerPoint</vt:lpstr>
      <vt:lpstr>Таблица №1</vt:lpstr>
      <vt:lpstr>Маркетинг местоположения</vt:lpstr>
      <vt:lpstr>Оформление правоустанавливающих документов</vt:lpstr>
      <vt:lpstr>Заключение договора с риэлторской фирмой</vt:lpstr>
      <vt:lpstr>Выбор помещения .</vt:lpstr>
      <vt:lpstr>оборудование</vt:lpstr>
      <vt:lpstr>Презентация PowerPoint</vt:lpstr>
      <vt:lpstr>реклама</vt:lpstr>
      <vt:lpstr>Заключение договора с двумя сотрудниками</vt:lpstr>
      <vt:lpstr>Финансирование организационных работ.</vt:lpstr>
      <vt:lpstr>Конкуренты.</vt:lpstr>
      <vt:lpstr>Презентация PowerPoint</vt:lpstr>
      <vt:lpstr>оПисание услуг</vt:lpstr>
      <vt:lpstr>Маркетинг в сфере проведения детских праздников</vt:lpstr>
      <vt:lpstr>Общая стоимость услуг</vt:lpstr>
      <vt:lpstr>Ожидаемый финансовый результат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34</cp:revision>
  <dcterms:created xsi:type="dcterms:W3CDTF">2020-02-09T14:32:56Z</dcterms:created>
  <dcterms:modified xsi:type="dcterms:W3CDTF">2020-11-25T08:40:34Z</dcterms:modified>
</cp:coreProperties>
</file>