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0" r:id="rId3"/>
    <p:sldId id="261" r:id="rId4"/>
    <p:sldId id="262" r:id="rId5"/>
    <p:sldId id="263" r:id="rId6"/>
    <p:sldId id="264" r:id="rId7"/>
    <p:sldId id="265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09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63A91-F47B-4ED6-8BA7-EBDD3E1AAD70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4F7E-CC5A-4A2C-8CAF-BBD66830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0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F7E-CC5A-4A2C-8CAF-BBD66830C2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6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15616" y="2143116"/>
            <a:ext cx="7742664" cy="2832315"/>
            <a:chOff x="1115616" y="2146448"/>
            <a:chExt cx="7165477" cy="298368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76516" y="548680"/>
            <a:ext cx="5510284" cy="936104"/>
          </a:xfrm>
        </p:spPr>
        <p:txBody>
          <a:bodyPr/>
          <a:lstStyle/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МОУ «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</a:rPr>
              <a:t>Береляхская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 основная общеобразовательная школа»</a:t>
            </a:r>
            <a:b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Аллаиховский улус (район) </a:t>
            </a:r>
            <a:b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Республика Саха (ЯКУТИЯ)</a:t>
            </a:r>
            <a:b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7611B-B709-4229-9A8F-1995E35B8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08" y="251079"/>
            <a:ext cx="1771908" cy="1566964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06F17BDD-353C-4DBA-9F96-29C49E0A8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6322" y="1988840"/>
            <a:ext cx="6940094" cy="381642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Авторская рабочая тетрадь к учебнику А.К. Аксёновой по предмету Чтение для 7 класса общеобразовательных организаций, реализующих АООП как один из способов формирования навыков чтения и речевых умений</a:t>
            </a:r>
          </a:p>
          <a:p>
            <a:pPr marL="0" indent="0" algn="r">
              <a:buNone/>
            </a:pPr>
            <a:r>
              <a:rPr lang="ru-RU" sz="1800" i="1" dirty="0">
                <a:solidFill>
                  <a:srgbClr val="002060"/>
                </a:solidFill>
              </a:rPr>
              <a:t>Дьяконова Надежда Константиновна, </a:t>
            </a:r>
          </a:p>
          <a:p>
            <a:pPr marL="0" indent="0" algn="r">
              <a:buNone/>
            </a:pPr>
            <a:r>
              <a:rPr lang="ru-RU" sz="1800" i="1" dirty="0">
                <a:solidFill>
                  <a:srgbClr val="002060"/>
                </a:solidFill>
              </a:rPr>
              <a:t>учитель русского языка и литературы </a:t>
            </a:r>
          </a:p>
          <a:p>
            <a:pPr marL="0" indent="0" algn="r">
              <a:buNone/>
            </a:pPr>
            <a:r>
              <a:rPr lang="ru-RU" sz="1800" i="1" dirty="0">
                <a:solidFill>
                  <a:srgbClr val="002060"/>
                </a:solidFill>
              </a:rPr>
              <a:t>МОУ «</a:t>
            </a:r>
            <a:r>
              <a:rPr lang="ru-RU" sz="1800" i="1" dirty="0" err="1">
                <a:solidFill>
                  <a:srgbClr val="002060"/>
                </a:solidFill>
              </a:rPr>
              <a:t>Береляхская</a:t>
            </a:r>
            <a:r>
              <a:rPr lang="ru-RU" sz="1800" i="1" dirty="0">
                <a:solidFill>
                  <a:srgbClr val="002060"/>
                </a:solidFill>
              </a:rPr>
              <a:t> ООШ» с. Чкалов,</a:t>
            </a:r>
          </a:p>
          <a:p>
            <a:pPr marL="0" indent="0" algn="r">
              <a:buNone/>
            </a:pPr>
            <a:r>
              <a:rPr lang="ru-RU" sz="1800" i="1" dirty="0">
                <a:solidFill>
                  <a:srgbClr val="002060"/>
                </a:solidFill>
              </a:rPr>
              <a:t> Аллаиховского улуса, Республики Саха (Якутия) </a:t>
            </a:r>
          </a:p>
          <a:p>
            <a:pPr marL="0" indent="0" algn="r">
              <a:buNone/>
            </a:pPr>
            <a:r>
              <a:rPr lang="ru-RU" sz="1800" i="1" dirty="0">
                <a:solidFill>
                  <a:srgbClr val="002060"/>
                </a:solidFill>
              </a:rPr>
              <a:t>2020-2021 учебный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23848"/>
            <a:ext cx="5410944" cy="1714202"/>
          </a:xfrm>
        </p:spPr>
        <p:txBody>
          <a:bodyPr/>
          <a:lstStyle/>
          <a:p>
            <a:pPr algn="l" eaLnBrk="1" hangingPunct="1"/>
            <a:br>
              <a:rPr lang="ru-RU" altLang="ru-RU" sz="39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9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D7EB2-8522-4186-A87B-585FE8F82B0D}"/>
              </a:ext>
            </a:extLst>
          </p:cNvPr>
          <p:cNvSpPr txBox="1"/>
          <p:nvPr/>
        </p:nvSpPr>
        <p:spPr>
          <a:xfrm>
            <a:off x="2843808" y="665229"/>
            <a:ext cx="4895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МОУ «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Береляхская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 основная общеобразовательная школа»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Аллаиховский улус (район) 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Республика Саха (ЯКУТИЯ)</a:t>
            </a:r>
            <a:r>
              <a:rPr lang="ru-RU" sz="1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1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3F592A-4F96-442D-907D-DE97EC50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08" y="251079"/>
            <a:ext cx="1439200" cy="1152814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551B77EF-C584-4F34-AA55-4AC09723B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608" y="1403893"/>
            <a:ext cx="7282192" cy="4722270"/>
          </a:xfrm>
          <a:solidFill>
            <a:srgbClr val="FFFF00"/>
          </a:solidFill>
        </p:spPr>
        <p:txBody>
          <a:bodyPr/>
          <a:lstStyle/>
          <a:p>
            <a:pPr indent="0" algn="just">
              <a:spcAft>
                <a:spcPts val="800"/>
              </a:spcAft>
              <a:buNone/>
            </a:pPr>
            <a:r>
              <a:rPr lang="ru-RU" sz="1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Стандарты для учащихся с интеллектуальными нарушениями, адаптированная образовательная программа, специальная методика обучения чтению школьников с интеллектуальными нарушениями ставят перед педагогом следующие задачи:</a:t>
            </a:r>
            <a:endParaRPr lang="ru-RU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четырёх качеств техники чтения: правильность, осознанность, выразительность, беглость;</a:t>
            </a:r>
            <a:endParaRPr lang="ru-RU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знакомство (через содержание читаемого материала) с новыми представлениями и понятиями;</a:t>
            </a:r>
            <a:endParaRPr lang="ru-RU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коррекция высших психических функций обучающихся (речи, мышления, внимания, памяти, восприятия, воображения);</a:t>
            </a:r>
            <a:endParaRPr lang="ru-RU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коммуникативных умений обучающихся;</a:t>
            </a:r>
            <a:endParaRPr lang="ru-RU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эмоционально-волевой сферы обучающихся;</a:t>
            </a:r>
            <a:endParaRPr lang="ru-RU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нравственно-этических норм поведения обучающихся.</a:t>
            </a:r>
            <a:endParaRPr lang="ru-RU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2388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3AE4EA-8665-47B4-8D14-379163E13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08" y="251079"/>
            <a:ext cx="1439200" cy="964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97EF22-522D-4269-A31C-D2DCB692D52A}"/>
              </a:ext>
            </a:extLst>
          </p:cNvPr>
          <p:cNvSpPr txBox="1"/>
          <p:nvPr/>
        </p:nvSpPr>
        <p:spPr>
          <a:xfrm>
            <a:off x="2915816" y="476672"/>
            <a:ext cx="4823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МОУ «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Береляхская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 основная общеобразовательная школа»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Аллаиховский улус (район) 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Республика Саха (ЯКУТИЯ)</a:t>
            </a:r>
            <a:r>
              <a:rPr lang="ru-RU" sz="1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DB768F-00E2-4C52-B09D-B9F55CBD14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2041" r="11062" b="22448"/>
          <a:stretch/>
        </p:blipFill>
        <p:spPr>
          <a:xfrm>
            <a:off x="1404608" y="1412776"/>
            <a:ext cx="3167392" cy="46085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CFBB18-58BC-4614-9208-3CAC9B4EA26D}"/>
              </a:ext>
            </a:extLst>
          </p:cNvPr>
          <p:cNvSpPr txBox="1"/>
          <p:nvPr/>
        </p:nvSpPr>
        <p:spPr>
          <a:xfrm>
            <a:off x="4860032" y="1412776"/>
            <a:ext cx="3672408" cy="50269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задачи решаются с помощью текстов, представленных в учебниках по чтению, методического аппарата к данным текстам, рабочей программы, разработанной самим педагогом. </a:t>
            </a:r>
            <a:endParaRPr lang="ru-RU" sz="12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предмет «Чтение» («Литературное чтение») для старших школьников с интеллектуальными нарушениями, обучающихся по адаптированной основной общеобразовательной программе, представлен законченной линией учебников. </a:t>
            </a:r>
            <a:endParaRPr lang="ru-RU" sz="12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5,6 классах обучались по учебникам авторов З.Ф. Малышевой, И.М. </a:t>
            </a:r>
            <a:r>
              <a:rPr lang="ru-RU" sz="16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Бгажноковой</a:t>
            </a:r>
            <a:r>
              <a:rPr lang="ru-RU" sz="1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Е.С. </a:t>
            </a:r>
            <a:r>
              <a:rPr lang="ru-RU" sz="16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Погостиной</a:t>
            </a:r>
            <a:r>
              <a:rPr lang="ru-RU" sz="1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7 классе занимаемся по учебнику автора А.К. Аксёновой.</a:t>
            </a:r>
            <a:endParaRPr lang="ru-RU" sz="12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5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1600200"/>
            <a:ext cx="705678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5400" dirty="0">
                <a:latin typeface="Monotype Corsiva" panose="03010101010201010101" pitchFamily="66" charset="0"/>
              </a:rPr>
              <a:t> </a:t>
            </a:r>
            <a:endParaRPr lang="ru-RU" sz="5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83E4E-C5AD-409B-8CAE-F03F243FA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08" y="251079"/>
            <a:ext cx="1439200" cy="1108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8A4BF8-256A-4074-8D42-2FE1CC83D4DF}"/>
              </a:ext>
            </a:extLst>
          </p:cNvPr>
          <p:cNvSpPr txBox="1"/>
          <p:nvPr/>
        </p:nvSpPr>
        <p:spPr>
          <a:xfrm>
            <a:off x="2843808" y="620688"/>
            <a:ext cx="4895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МОУ «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Береляхская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 основная общеобразовательная школа»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Аллаиховский улус (район) 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Республика Саха (ЯКУТИЯ)</a:t>
            </a:r>
            <a:r>
              <a:rPr lang="ru-RU" sz="1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A731B8-9553-4405-92DA-4CEB6C755F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12225" r="5071" b="9845"/>
          <a:stretch/>
        </p:blipFill>
        <p:spPr>
          <a:xfrm>
            <a:off x="1398586" y="1359353"/>
            <a:ext cx="2885382" cy="4661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142E6-7740-4D8F-B463-C464F2208302}"/>
              </a:ext>
            </a:extLst>
          </p:cNvPr>
          <p:cNvSpPr txBox="1"/>
          <p:nvPr/>
        </p:nvSpPr>
        <p:spPr>
          <a:xfrm>
            <a:off x="4572000" y="1359350"/>
            <a:ext cx="4037510" cy="46865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двух предыдущих лет на уроках чтения мною вводились частичные задания индивидуального характера для обучающихся с интеллектуальными нарушениями. При организации инклюзивного обучения использование таких заданий и упражнений, оказалось наиболее эффективным. Поэтому при переходе в 7 класс подготовила рабочую тетрадь к учебнику чтения с учётом уровня подготовки моих обучающихся. </a:t>
            </a:r>
            <a:endParaRPr lang="ru-RU" sz="16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1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8064896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>
                <a:latin typeface="Monotype Corsiva" panose="03010101010201010101" pitchFamily="66" charset="0"/>
              </a:rPr>
              <a:t>       </a:t>
            </a:r>
            <a:endParaRPr lang="ru-RU" sz="2800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D46AB-3E88-4FB7-B890-DCAB6731C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08" y="251079"/>
            <a:ext cx="1367192" cy="945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9A549-5E9F-46D0-8EAD-884FB741C3E8}"/>
              </a:ext>
            </a:extLst>
          </p:cNvPr>
          <p:cNvSpPr txBox="1"/>
          <p:nvPr/>
        </p:nvSpPr>
        <p:spPr>
          <a:xfrm>
            <a:off x="2771800" y="422884"/>
            <a:ext cx="4680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МОУ «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Береляхская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 основная общеобразовательная школа»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Аллаиховский улус (район) 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Республика Саха (ЯКУТИЯ)</a:t>
            </a:r>
            <a:r>
              <a:rPr lang="ru-RU" sz="1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16811-77AA-40F4-ACBF-C8622145B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4851" r="5071" b="16400"/>
          <a:stretch/>
        </p:blipFill>
        <p:spPr>
          <a:xfrm>
            <a:off x="1043608" y="1350338"/>
            <a:ext cx="3384376" cy="4958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FD22C5-C601-4305-9170-8856B6F21D01}"/>
              </a:ext>
            </a:extLst>
          </p:cNvPr>
          <p:cNvSpPr txBox="1"/>
          <p:nvPr/>
        </p:nvSpPr>
        <p:spPr>
          <a:xfrm>
            <a:off x="4572000" y="2060848"/>
            <a:ext cx="4176464" cy="39617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 чем взяться за создание рабочей тетради по предмету Чтение для 7 класса (автор А.К. Аксёнова) общеобразовательных организаций, реализующих АООП, в сети Интернет поискала рабочую тетрадь к данному учебнику, но не нашла. Конечно, создавая рабочую тетрадь, я ориентировалась на моих обучающихся. Поэтому для кого-то содержание пособия может казаться облегчённым, или наоборот. Ещё включены задания регионального характера</a:t>
            </a:r>
            <a:r>
              <a:rPr lang="ru-RU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3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4690863" cy="634082"/>
          </a:xfrm>
        </p:spPr>
        <p:txBody>
          <a:bodyPr/>
          <a:lstStyle/>
          <a:p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МОУ «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Береляхская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 основная общеобразовательная школа»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Аллаиховский улус (район) 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Республика Саха (ЯКУТИЯ)</a:t>
            </a:r>
            <a:r>
              <a:rPr lang="ru-RU" sz="1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br>
              <a:rPr lang="ru-RU" sz="1400" dirty="0"/>
            </a:br>
            <a:endParaRPr lang="ru-RU" sz="1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5305BB4-A097-4279-8D6E-78293837D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t="10435" b="4276"/>
          <a:stretch/>
        </p:blipFill>
        <p:spPr>
          <a:xfrm>
            <a:off x="1115617" y="1119499"/>
            <a:ext cx="2664296" cy="504580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CA46D-00D4-4A0A-858C-59EC751CC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08" y="251079"/>
            <a:ext cx="1367192" cy="801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BCCE58-9F17-45D7-B283-505A4117EA8C}"/>
              </a:ext>
            </a:extLst>
          </p:cNvPr>
          <p:cNvSpPr txBox="1"/>
          <p:nvPr/>
        </p:nvSpPr>
        <p:spPr>
          <a:xfrm>
            <a:off x="3995936" y="1052736"/>
            <a:ext cx="4690863" cy="50458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рабочей тетради такова: </a:t>
            </a:r>
            <a:endParaRPr lang="ru-RU" sz="105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вид данной рабочей тетради смешанный (включает в себя информационный и контролирующий блоки. Информационный блок несёт в себе информацию об учебном и дополнительном материале, в контролирующий блок входят задания для контроля полученных знаний и умений, и задания для самостоятельной работы);</a:t>
            </a:r>
            <a:endParaRPr lang="ru-RU" sz="105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задания для самостоятельной работы обучающихся: типовые (по грамматике), творческие (раскраска, рисунок) и познавательные, которые дети могут выполнить дома совместно с родителями;   </a:t>
            </a:r>
            <a:endParaRPr lang="ru-RU" sz="105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отражает все темы курса учебного предмета (69 уроков), содержит понятные доступные и интересные задания, рассчитанные на тех, кто с большим трудом воспринимает и усваивает материал;</a:t>
            </a:r>
            <a:endParaRPr lang="ru-RU" sz="105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имеет четкий алгоритм, который вносит ясность в работе для слабых обучающихся.</a:t>
            </a:r>
            <a:endParaRPr lang="ru-RU" sz="105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 выполненные задания выставляются баллы (за правильное выполнение – 1 балл, за выполнение с негрубыми ошибками – 0,5 баллов), затем подводится общий итог баллов: максимальный балл – 7 соответствует оценке «5»; 5-6 баллов – «4»; 3,5 – 4 балла – «3».  </a:t>
            </a:r>
            <a:endParaRPr lang="ru-RU" sz="105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Балл не ставится в последнем блоке «Читаем, запоминаем», где даются старинные русские пословицы и поговорки для выразительного чтения и запоминания. </a:t>
            </a:r>
            <a:endParaRPr lang="ru-RU" sz="105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8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4824536" cy="720080"/>
          </a:xfrm>
        </p:spPr>
        <p:txBody>
          <a:bodyPr/>
          <a:lstStyle/>
          <a:p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МОУ «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Береляхская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 основная общеобразовательная школа»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Аллаиховский улус (район) </a:t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Республика Саха (ЯКУТИЯ)</a:t>
            </a:r>
            <a:r>
              <a:rPr lang="ru-RU" sz="1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br>
              <a:rPr lang="ru-RU" sz="1200" dirty="0"/>
            </a:br>
            <a:endParaRPr lang="ru-RU" sz="1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743" y="1187183"/>
            <a:ext cx="7715200" cy="4978121"/>
          </a:xfrm>
          <a:solidFill>
            <a:srgbClr val="FFFF00"/>
          </a:solidFill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Учитывая, что на уроках параллельно ведётся работа по коррекции высших психических функций обучающихся с интеллектуальными нарушениями, включены задания на развитие внимания, памяти, восприятия и воображения. Для расширения общего кругозора даётся задание на самостоятельное выполнение, которую можно выполнить совместно с родителями.  </a:t>
            </a:r>
            <a:endParaRPr lang="ru-RU" sz="16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Применение рабочих тетрадей способствует выполнению таких требований </a:t>
            </a:r>
            <a:r>
              <a:rPr lang="ru-RU" sz="16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1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технологии, как учёт особенностей аудитории, создание благоприятного психологического фона на уроке, использование приемов, способствующих появлению и сохранению интереса к учебному материалу, создание условий для самовыражения учащихся, использование разных видов деятельности.</a:t>
            </a:r>
            <a:endParaRPr lang="ru-RU" sz="16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Использование тетради облегчает учителю планирование урока, позволяет сочетать работу с другой половиной класса, которые занимаются по основной общеобразовательной программе по другому учебнику. </a:t>
            </a:r>
            <a:endParaRPr lang="ru-RU" sz="16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Таким образом, данная рабочая тетрадь – это дидактический комплекс, предназначенный для самостоятельной работы учащихся в классе и дома непосредственно на её страницах. Рабочая тетрадь способствует дифференциации и индивидуализации процесса обучения, значительно расширяет методический аппарат, содержащийся в учебниках, приближая тем самым к наиболее актуальной задаче овладения учащимися способами самостоятельного добывания и активного усвоения знания. </a:t>
            </a:r>
            <a:endParaRPr lang="ru-RU" sz="16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D602E9-CBE2-4763-A382-AFDD3F238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08" y="251079"/>
            <a:ext cx="122317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1643050"/>
            <a:ext cx="6715172" cy="3972237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283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rgbClr val="0070C0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0070C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8D4B5-3DBC-4F09-AEB8-567AD9F2B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i="1" dirty="0">
                <a:solidFill>
                  <a:srgbClr val="7030A0"/>
                </a:solidFill>
              </a:rPr>
              <a:t>Спасибо за внимание!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3DEB3EB-AFE3-4951-860E-E1722E9DE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897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1_Тема Office</vt:lpstr>
      <vt:lpstr>МОУ «Береляхская основная общеобразовательная школа» Аллаиховский улус (район)  Республика Саха (ЯКУТИЯ)  </vt:lpstr>
      <vt:lpstr> </vt:lpstr>
      <vt:lpstr>Презентация PowerPoint</vt:lpstr>
      <vt:lpstr>Презентация PowerPoint</vt:lpstr>
      <vt:lpstr>Презентация PowerPoint</vt:lpstr>
      <vt:lpstr>МОУ «Береляхская основная общеобразовательная школа» Аллаиховский улус (район)  Республика Саха (ЯКУТИЯ)  </vt:lpstr>
      <vt:lpstr>МОУ «Береляхская основная общеобразовательная школа» Аллаиховский улус (район)  Республика Саха (ЯКУТИЯ)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40</cp:revision>
  <dcterms:created xsi:type="dcterms:W3CDTF">2014-07-06T18:18:01Z</dcterms:created>
  <dcterms:modified xsi:type="dcterms:W3CDTF">2021-01-28T01:12:12Z</dcterms:modified>
</cp:coreProperties>
</file>