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9" r:id="rId3"/>
    <p:sldId id="297" r:id="rId4"/>
    <p:sldId id="316" r:id="rId5"/>
    <p:sldId id="266" r:id="rId6"/>
    <p:sldId id="294" r:id="rId7"/>
    <p:sldId id="319" r:id="rId8"/>
    <p:sldId id="322" r:id="rId9"/>
    <p:sldId id="325" r:id="rId10"/>
    <p:sldId id="326" r:id="rId11"/>
    <p:sldId id="327" r:id="rId12"/>
    <p:sldId id="329" r:id="rId13"/>
    <p:sldId id="309" r:id="rId14"/>
    <p:sldId id="310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08E4"/>
    <a:srgbClr val="FFCC00"/>
    <a:srgbClr val="33CC33"/>
    <a:srgbClr val="02E247"/>
    <a:srgbClr val="0385A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7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011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822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876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680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9332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472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873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149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330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577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72404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rgbClr val="02E247"/>
            </a:gs>
            <a:gs pos="69000">
              <a:schemeClr val="accent1">
                <a:lumMod val="89000"/>
                <a:alpha val="98000"/>
              </a:schemeClr>
            </a:gs>
            <a:gs pos="86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7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840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4277" y="1228436"/>
            <a:ext cx="7767873" cy="4457139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«Логические      блоки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как    средство    развития математических       представлений дошкольников»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pozdin\Desktop\дьенеш\detskij-s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45" y="4717699"/>
            <a:ext cx="5929076" cy="2026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3448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6400" y="387927"/>
            <a:ext cx="8423563" cy="596669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300" b="1" dirty="0" smtClean="0"/>
              <a:t>Дети старшего дошкольного </a:t>
            </a:r>
            <a:endParaRPr lang="ru-RU" sz="2300" dirty="0" smtClean="0"/>
          </a:p>
          <a:p>
            <a:pPr>
              <a:buNone/>
            </a:pPr>
            <a:r>
              <a:rPr lang="ru-RU" sz="2300" dirty="0" smtClean="0"/>
              <a:t> В разделе « количество и счет» -  </a:t>
            </a:r>
          </a:p>
          <a:p>
            <a:pPr>
              <a:buNone/>
            </a:pPr>
            <a:r>
              <a:rPr lang="ru-RU" sz="2300" dirty="0" smtClean="0"/>
              <a:t>Игра «Садовники»</a:t>
            </a:r>
          </a:p>
          <a:p>
            <a:pPr>
              <a:buNone/>
            </a:pPr>
            <a:r>
              <a:rPr lang="ru-RU" sz="2300" dirty="0" smtClean="0"/>
              <a:t>    в работе по выявлению общих свойств отдельных предметов и групп предметов, выделению из множества отдельных его частей, в которые входят предметы, отличающиеся от других тем или иным признаком. Формирование операции классификации и обобщении фигур по одному-четырём признакам, развитие логического мышления, внимания. Умение определять область пересечения.</a:t>
            </a:r>
            <a:br>
              <a:rPr lang="ru-RU" sz="2300" dirty="0" smtClean="0"/>
            </a:br>
            <a:r>
              <a:rPr lang="ru-RU" sz="2300" b="1" dirty="0" smtClean="0"/>
              <a:t>Материал:</a:t>
            </a:r>
            <a:r>
              <a:rPr lang="ru-RU" sz="2300" dirty="0" smtClean="0"/>
              <a:t> обручи могут быть  и одного цвета, карточки с символами свойств , блоки </a:t>
            </a:r>
            <a:r>
              <a:rPr lang="ru-RU" sz="2300" dirty="0" err="1" smtClean="0"/>
              <a:t>Дьенеша</a:t>
            </a:r>
            <a:r>
              <a:rPr lang="ru-RU" sz="2300" dirty="0" smtClean="0"/>
              <a:t>.</a:t>
            </a:r>
            <a:br>
              <a:rPr lang="ru-RU" sz="2300" dirty="0" smtClean="0"/>
            </a:br>
            <a:r>
              <a:rPr lang="ru-RU" sz="2300" b="1" dirty="0" smtClean="0"/>
              <a:t>Задачи: 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b="1" dirty="0" smtClean="0"/>
              <a:t>Описание игры:</a:t>
            </a:r>
            <a:r>
              <a:rPr lang="ru-RU" sz="2300" dirty="0" smtClean="0"/>
              <a:t> обручи раскладываются на полу. С помощью карточек с символами свойств определяется условие для каждого из обручей, необходимо использовать разные свойства, для того чтобы создать возможность для пересечения областей обручей. </a:t>
            </a:r>
            <a:br>
              <a:rPr lang="ru-RU" sz="2300" dirty="0" smtClean="0"/>
            </a:br>
            <a:r>
              <a:rPr lang="ru-RU" sz="2300" b="1" dirty="0" smtClean="0"/>
              <a:t>Правила:</a:t>
            </a:r>
            <a:r>
              <a:rPr lang="ru-RU" sz="2300" dirty="0" smtClean="0"/>
              <a:t> Дети превращаются в садовников, которые решили посадить красивые цветы на клумбах. Дети определяют, какие цветы будут расти на клумбе. Когда клумба заполнена, проверяем правильность заполнения, всех областей, называя их свойства. А затем наши цветы могут познакомиться, рассказать о себе, какие они (по цвету, форме, толщине), как они попали на клумбу, свои цветочные истории...</a:t>
            </a:r>
            <a:br>
              <a:rPr lang="ru-RU" sz="2300" dirty="0" smtClean="0"/>
            </a:br>
            <a:r>
              <a:rPr lang="ru-RU" sz="2300" b="1" dirty="0" smtClean="0"/>
              <a:t>Уровень сложности:</a:t>
            </a:r>
            <a:r>
              <a:rPr lang="ru-RU" sz="2300" dirty="0" smtClean="0"/>
              <a:t/>
            </a:r>
            <a:br>
              <a:rPr lang="ru-RU" sz="2300" dirty="0" smtClean="0"/>
            </a:br>
            <a:r>
              <a:rPr lang="ru-RU" sz="2300" dirty="0" smtClean="0"/>
              <a:t>Простой: одно пересечение - используются два обруча, и условие задают два свойства (цвет и форма, или цвет и величина и т.д.).</a:t>
            </a:r>
          </a:p>
          <a:p>
            <a:pPr>
              <a:buNone/>
            </a:pPr>
            <a:r>
              <a:rPr lang="ru-RU" sz="2300" dirty="0" smtClean="0"/>
              <a:t>Средний: 3 пересечения - и условие задают несколько свойств (цвет, форма, размер, величина и т.д.).</a:t>
            </a:r>
          </a:p>
          <a:p>
            <a:pPr>
              <a:buNone/>
            </a:pPr>
            <a:r>
              <a:rPr lang="ru-RU" sz="2300" dirty="0" smtClean="0"/>
              <a:t>Высокий: три обруча с общей областью пересечения.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>
            <a:spLocks noGrp="1"/>
          </p:cNvSpPr>
          <p:nvPr>
            <p:ph sz="half" idx="1"/>
          </p:nvPr>
        </p:nvSpPr>
        <p:spPr>
          <a:xfrm>
            <a:off x="378692" y="415925"/>
            <a:ext cx="8275782" cy="315854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200" dirty="0" smtClean="0"/>
              <a:t>Раздел « количество и счет                                                                </a:t>
            </a:r>
          </a:p>
          <a:p>
            <a:pPr>
              <a:buNone/>
            </a:pPr>
            <a:r>
              <a:rPr lang="ru-RU" sz="2200" b="1" dirty="0" smtClean="0"/>
              <a:t>Игра «Рассели жильцов»</a:t>
            </a:r>
            <a:endParaRPr lang="ru-RU" sz="2200" dirty="0" smtClean="0"/>
          </a:p>
          <a:p>
            <a:pPr>
              <a:buNone/>
            </a:pPr>
            <a:r>
              <a:rPr lang="ru-RU" sz="2200" b="1" dirty="0" smtClean="0"/>
              <a:t>Задачи:</a:t>
            </a:r>
            <a:endParaRPr lang="ru-RU" sz="2200" dirty="0" smtClean="0"/>
          </a:p>
          <a:p>
            <a:pPr>
              <a:buNone/>
            </a:pPr>
            <a:r>
              <a:rPr lang="ru-RU" sz="2200" dirty="0" smtClean="0"/>
              <a:t>   Способствовать  усвоению понятий поровну, не поровну, больше, меньше; умению применять знак равно или не равно. Повторить сравнение групп предметов по количеству с помощью составления пар, приемы присчитывания .</a:t>
            </a:r>
          </a:p>
          <a:p>
            <a:pPr>
              <a:buNone/>
            </a:pPr>
            <a:r>
              <a:rPr lang="ru-RU" sz="2200" b="1" dirty="0" smtClean="0"/>
              <a:t>Описание игры.</a:t>
            </a:r>
          </a:p>
          <a:p>
            <a:pPr>
              <a:buNone/>
            </a:pPr>
            <a:r>
              <a:rPr lang="ru-RU" sz="2200" dirty="0" smtClean="0"/>
              <a:t>   </a:t>
            </a:r>
            <a:r>
              <a:rPr lang="ru-RU" sz="2200" dirty="0" err="1" smtClean="0"/>
              <a:t>Чебурашка</a:t>
            </a:r>
            <a:r>
              <a:rPr lang="ru-RU" sz="2200" dirty="0" smtClean="0"/>
              <a:t> предлагает поиграть в интересную игру «Рассели жильцов». Хотите? Интересно, что это за задание?</a:t>
            </a:r>
          </a:p>
          <a:p>
            <a:pPr>
              <a:buNone/>
            </a:pPr>
            <a:r>
              <a:rPr lang="ru-RU" sz="2200" dirty="0" smtClean="0"/>
              <a:t>   А оно будет непростым.</a:t>
            </a:r>
          </a:p>
          <a:p>
            <a:pPr>
              <a:buNone/>
            </a:pPr>
            <a:r>
              <a:rPr lang="ru-RU" sz="2200" dirty="0" smtClean="0"/>
              <a:t>   Вам нужно заселить жильцов домик на карточке, которая находится на вашем столе. Положите перед собой домик. 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5636" y="3476438"/>
            <a:ext cx="78139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1200" dirty="0" smtClean="0"/>
              <a:t>Символы вам покажут, какие фигуры-жильцы должны поселиться в вашем домике?</a:t>
            </a:r>
          </a:p>
          <a:p>
            <a:r>
              <a:rPr lang="ru-RU" sz="1200" dirty="0" smtClean="0"/>
              <a:t>Не красные, не синие</a:t>
            </a:r>
          </a:p>
          <a:p>
            <a:r>
              <a:rPr lang="ru-RU" sz="1200" dirty="0" smtClean="0"/>
              <a:t>Прямоугольные</a:t>
            </a:r>
          </a:p>
          <a:p>
            <a:r>
              <a:rPr lang="ru-RU" sz="1200" dirty="0" smtClean="0"/>
              <a:t>Большие, не тонкие</a:t>
            </a:r>
          </a:p>
          <a:p>
            <a:pPr>
              <a:buNone/>
            </a:pPr>
            <a:r>
              <a:rPr lang="ru-RU" sz="1200" dirty="0" smtClean="0"/>
              <a:t>   После выполнения задания дети рассказывают правила расселения фигур, объясняют как выполнили задание.</a:t>
            </a:r>
          </a:p>
          <a:p>
            <a:pPr>
              <a:buNone/>
            </a:pPr>
            <a:r>
              <a:rPr lang="ru-RU" sz="1200" dirty="0" smtClean="0"/>
              <a:t>  </a:t>
            </a:r>
            <a:r>
              <a:rPr lang="ru-RU" sz="1200" dirty="0" err="1" smtClean="0"/>
              <a:t>Чебурашке</a:t>
            </a:r>
            <a:r>
              <a:rPr lang="ru-RU" sz="1200" dirty="0" smtClean="0"/>
              <a:t> интересно, группы фигур в домике вашего соседа такие же как у вас? Как вы думаете? Равны они или не равны (какой знак можно поставить между вашими домами? Равенства или неравенства? А как сделать так, чтобы  группы жильцов– фигур были не равны (добавить, убрать  или заменить фигуры). Договоритесь с соседом, какой способ уравнивания вы выберете.  </a:t>
            </a:r>
          </a:p>
          <a:p>
            <a:pPr>
              <a:buNone/>
            </a:pPr>
            <a:r>
              <a:rPr lang="ru-RU" sz="1200" dirty="0" smtClean="0"/>
              <a:t>   </a:t>
            </a:r>
            <a:r>
              <a:rPr lang="ru-RU" sz="1200" dirty="0" err="1" smtClean="0"/>
              <a:t>Чебурашка</a:t>
            </a:r>
            <a:r>
              <a:rPr lang="ru-RU" sz="1200" dirty="0" smtClean="0"/>
              <a:t> очень рад за вас,  Вы умницы! Вы были внимательны, правильно рассуждали и смогли выполнить это трудное задание. До встречи!</a:t>
            </a:r>
          </a:p>
        </p:txBody>
      </p:sp>
      <p:pic>
        <p:nvPicPr>
          <p:cNvPr id="4" name="Содержимое 4" descr="20181211_150355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271" t="7802" r="17286" b="5188"/>
          <a:stretch>
            <a:fillRect/>
          </a:stretch>
        </p:blipFill>
        <p:spPr>
          <a:xfrm rot="5400000">
            <a:off x="7556831" y="3064988"/>
            <a:ext cx="1411222" cy="106321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9455" y="415636"/>
            <a:ext cx="8294253" cy="308494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В подготовительной к школе группе</a:t>
            </a:r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В разделе « количество и счет</a:t>
            </a:r>
          </a:p>
          <a:p>
            <a:pPr>
              <a:buNone/>
            </a:pPr>
            <a:r>
              <a:rPr lang="ru-RU" b="1" dirty="0" smtClean="0"/>
              <a:t>Игра: «Поиск затонувшего клада» </a:t>
            </a:r>
          </a:p>
          <a:p>
            <a:pPr>
              <a:buNone/>
            </a:pPr>
            <a:r>
              <a:rPr lang="ru-RU" b="1" dirty="0" smtClean="0"/>
              <a:t>Задачи: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Способствовать</a:t>
            </a:r>
            <a:r>
              <a:rPr lang="ru-RU" b="1" dirty="0" smtClean="0"/>
              <a:t> </a:t>
            </a:r>
            <a:r>
              <a:rPr lang="ru-RU" dirty="0" smtClean="0"/>
              <a:t> совершенствованию навыков счета в пределах 10, в упражнениях на закрепление знаний состава числа из двух меньших чисел. Усвоению смысла арифметических действий сложения и вычитания. Тренинг решения примеров. Развитию  внимания, памяти, умения работать в коллективе, самоконтроль. </a:t>
            </a:r>
          </a:p>
          <a:p>
            <a:pPr>
              <a:buNone/>
            </a:pPr>
            <a:r>
              <a:rPr lang="ru-RU" b="1" dirty="0" smtClean="0"/>
              <a:t>Описание игры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</a:t>
            </a:r>
            <a:r>
              <a:rPr lang="ru-RU" dirty="0" err="1" smtClean="0"/>
              <a:t>Чебурашка</a:t>
            </a:r>
            <a:r>
              <a:rPr lang="ru-RU" dirty="0" smtClean="0"/>
              <a:t> сообщает, что в трюме  корабля найдены камни разной формы, цвета, размера и толщины. Среди них некоторые обладают необычными свойствами. </a:t>
            </a:r>
          </a:p>
          <a:p>
            <a:pPr>
              <a:buNone/>
            </a:pPr>
            <a:r>
              <a:rPr lang="ru-RU" dirty="0" smtClean="0"/>
              <a:t>   Как обнаружить их среди других?</a:t>
            </a:r>
            <a:endParaRPr lang="ru-RU" dirty="0"/>
          </a:p>
        </p:txBody>
      </p:sp>
      <p:pic>
        <p:nvPicPr>
          <p:cNvPr id="5" name="Рисунок 4" descr="C:\Users\User\AppData\Local\Microsoft\Windows\Temporary Internet Files\Content.Word\IMG_20200224_225552_BURST003.jpg"/>
          <p:cNvPicPr/>
          <p:nvPr/>
        </p:nvPicPr>
        <p:blipFill>
          <a:blip r:embed="rId2"/>
          <a:srcRect l="13479" t="1082" r="15594"/>
          <a:stretch>
            <a:fillRect/>
          </a:stretch>
        </p:blipFill>
        <p:spPr bwMode="auto">
          <a:xfrm>
            <a:off x="7947183" y="3112654"/>
            <a:ext cx="882782" cy="8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50980" y="3836383"/>
            <a:ext cx="762923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/>
              <a:t>Посмотрите на карточки. Оказывается, если правильно расшифровать знаки-символы (описать цвет, форму, размер, толщину камней) и решить примеры, то можно найти нужные камни.</a:t>
            </a:r>
          </a:p>
          <a:p>
            <a:pPr>
              <a:buNone/>
            </a:pPr>
            <a:r>
              <a:rPr lang="ru-RU" sz="1400" dirty="0" smtClean="0"/>
              <a:t>   Найденные камни мы положим в нашу волшебную коробочку, может быть, они на самом деле превратятся в драгоценности или в монеты. </a:t>
            </a:r>
          </a:p>
          <a:p>
            <a:pPr>
              <a:buNone/>
            </a:pPr>
            <a:r>
              <a:rPr lang="ru-RU" sz="1400" dirty="0" smtClean="0"/>
              <a:t>   Дети решают примеры, выбирают свойство на основе ответа.</a:t>
            </a:r>
          </a:p>
          <a:p>
            <a:pPr>
              <a:buNone/>
            </a:pPr>
            <a:r>
              <a:rPr lang="ru-RU" sz="1400" dirty="0" smtClean="0"/>
              <a:t>   </a:t>
            </a:r>
          </a:p>
          <a:p>
            <a:pPr>
              <a:buNone/>
            </a:pPr>
            <a:r>
              <a:rPr lang="ru-RU" sz="1400" dirty="0" smtClean="0"/>
              <a:t>   Через некоторое время дети видят, что в коробочке камни превратились в  разноцветные леденцы! </a:t>
            </a:r>
          </a:p>
          <a:p>
            <a:pPr>
              <a:buNone/>
            </a:pPr>
            <a:r>
              <a:rPr lang="ru-RU" sz="1400" i="1" dirty="0" smtClean="0"/>
              <a:t>   (педагог незаметно меняет коробочку с блоками на другую такую же коробочку, но  с разноцветными леденцами)</a:t>
            </a:r>
          </a:p>
        </p:txBody>
      </p:sp>
      <p:pic>
        <p:nvPicPr>
          <p:cNvPr id="8" name="Рисунок 7" descr="C:\Users\User\AppData\Local\Microsoft\Windows\Temporary Internet Files\Content.Word\IMG_20200225_192655.jpg"/>
          <p:cNvPicPr/>
          <p:nvPr/>
        </p:nvPicPr>
        <p:blipFill>
          <a:blip r:embed="rId3"/>
          <a:srcRect l="22929" t="4518" r="18694" b="6659"/>
          <a:stretch>
            <a:fillRect/>
          </a:stretch>
        </p:blipFill>
        <p:spPr bwMode="auto">
          <a:xfrm rot="16200000">
            <a:off x="8030431" y="4854300"/>
            <a:ext cx="453764" cy="79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19" y="2103120"/>
            <a:ext cx="7586003" cy="39319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Успешно преодолевается начальный этап освоения математических знаний, закладывается интерес к этой учебной дисциплине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Развивается логическое мышление, раскрывается познавательный и творческий потенциал детей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Совершенствуются коммуникативные навыки, возрастает стремление к сотрудничеству в учебной и игровой деятельности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Дети проявляют больше самостоятельности и активности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9927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Список   литературы: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9762" y="1661746"/>
            <a:ext cx="7675684" cy="42941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dirty="0" smtClean="0"/>
              <a:t> 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Демонстрационный материал к логическим блокам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/ Б. Б.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Финкельштейн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– СПб.:  ООО «Корвет», 2015.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Захарова Н. И. Играем с логическими блоками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Учебный курс для детей 4 – 5 лет. – СПб. : ООО «ИЗДАТЕЛЬСТВО «ДЕТСТВО-ПРЕСС», 2016.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Лелявина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 О., Б. Б.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Финкельштейн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 Давайте вместе поиграем: Комплект игры с блоками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– СПб.: ООО «Корвет», 2001.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Петерсон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 Г.,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Кочемасова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Игралочка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Практический курс математики для дошкольников: Методические рекомендации. – М.: Баланс, 1998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7" t="52393" r="6153"/>
          <a:stretch/>
        </p:blipFill>
        <p:spPr>
          <a:xfrm>
            <a:off x="2916874" y="1294646"/>
            <a:ext cx="2421228" cy="1570420"/>
          </a:xfrm>
          <a:prstGeom prst="rect">
            <a:avLst/>
          </a:prstGeom>
        </p:spPr>
      </p:pic>
      <p:pic>
        <p:nvPicPr>
          <p:cNvPr id="5122" name="Picture 2" descr="C:\Users\pozdin\Desktop\дьенеш\detskij-s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735" y="4568350"/>
            <a:ext cx="5114265" cy="2289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21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51026" y="1283855"/>
            <a:ext cx="7360101" cy="460089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 smtClean="0"/>
          </a:p>
          <a:p>
            <a:pPr algn="l"/>
            <a:r>
              <a:rPr lang="ru-RU" dirty="0" smtClean="0"/>
              <a:t>"Логические блоки" разработаны </a:t>
            </a:r>
            <a:r>
              <a:rPr lang="ru-RU" dirty="0" err="1" smtClean="0"/>
              <a:t>Золтаном</a:t>
            </a:r>
            <a:r>
              <a:rPr lang="ru-RU" dirty="0" smtClean="0"/>
              <a:t>  </a:t>
            </a:r>
            <a:r>
              <a:rPr lang="ru-RU" dirty="0" err="1" smtClean="0"/>
              <a:t>Дьенешем</a:t>
            </a:r>
            <a:r>
              <a:rPr lang="ru-RU" dirty="0" smtClean="0"/>
              <a:t> всемирно-известным венгерским профессором, математиком, специалистом  по психологии, создателем  прогрессивной авторской методики обучения детей — «новая математика»</a:t>
            </a:r>
          </a:p>
          <a:p>
            <a:pPr algn="l"/>
            <a:endParaRPr lang="ru-RU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</a:t>
            </a:r>
          </a:p>
          <a:p>
            <a:pPr marL="285750" indent="-285750"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создание условий для освоения математического и пространственного мышления посредством  логических игр блоков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C:\Users\pozdin\Desktop\дьенеш\detskij-s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3932" y="5528808"/>
            <a:ext cx="2968941" cy="1329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933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708556" y="471515"/>
            <a:ext cx="7751021" cy="57229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None/>
              <a:tabLst/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None/>
              <a:tabLst/>
              <a:defRPr/>
            </a:pPr>
            <a:endParaRPr lang="ru-RU" sz="1400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1. Формировать представления: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об основных геометрических фигурах (круг, квадрат, треугольник, прямоугольник);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о цвете (красный, желтый, синий);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размере объекта (большой, маленький);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толщине (тонкий и толстый);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множестве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(сравнение, разбиение, классификация,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пересечение, объединение).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901827" y="3012640"/>
            <a:ext cx="6995264" cy="704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 Способствовать развитию:</a:t>
            </a: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умения концентрировать и удерживать внимание, активизировать память, а также психических процессов воображения и речи;</a:t>
            </a: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пространственного мышления, навыков моделирования и конструирования;</a:t>
            </a: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интеллектуальной культуры мышления: умение сопоставлять, обобщать, систематизировать, производить самостоятельный анализ, понимать смысл абстрактного знака, кодировать и декодировать(расшифровывать) информацию, аргументировать свои утверждения. </a:t>
            </a:r>
          </a:p>
          <a:p>
            <a:pPr fontAlgn="base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3. Воспитывать:</a:t>
            </a: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личную инициативность и волевые качества в достижении учебной цели, решении практических задач и преодолении препятствий.</a:t>
            </a:r>
          </a:p>
          <a:p>
            <a:pPr fontAlgn="base"/>
            <a:endParaRPr lang="ru-RU" sz="1400" dirty="0" smtClean="0"/>
          </a:p>
          <a:p>
            <a:pPr fontAlgn="base"/>
            <a:endParaRPr lang="ru-RU" sz="1400" dirty="0" smtClean="0"/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pozdin\Desktop\дьенеш\detskij-s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5146" y="5697227"/>
            <a:ext cx="3138854" cy="11607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9846" y="341746"/>
            <a:ext cx="8227754" cy="186574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В каждой коробке имеются блоки:</a:t>
            </a:r>
          </a:p>
          <a:p>
            <a:pPr>
              <a:buNone/>
            </a:pPr>
            <a:r>
              <a:rPr lang="ru-RU" dirty="0" smtClean="0"/>
              <a:t>а) четырех форм (круги, треугольники, квадраты, прямоугольники);</a:t>
            </a:r>
          </a:p>
          <a:p>
            <a:pPr>
              <a:buNone/>
            </a:pPr>
            <a:r>
              <a:rPr lang="ru-RU" dirty="0" smtClean="0"/>
              <a:t>б) трех цветов (красные, синие и желтые); </a:t>
            </a:r>
          </a:p>
          <a:p>
            <a:pPr>
              <a:buNone/>
            </a:pPr>
            <a:r>
              <a:rPr lang="ru-RU" dirty="0" smtClean="0"/>
              <a:t>в) двух размеров (большие и маленькие); </a:t>
            </a:r>
          </a:p>
          <a:p>
            <a:pPr>
              <a:buNone/>
            </a:pPr>
            <a:r>
              <a:rPr lang="ru-RU" dirty="0" smtClean="0"/>
              <a:t>г) двух видов толщины (толстые и тонкие). </a:t>
            </a:r>
          </a:p>
          <a:p>
            <a:pPr fontAlgn="base">
              <a:buNone/>
            </a:pPr>
            <a:r>
              <a:rPr lang="ru-RU" dirty="0" smtClean="0"/>
              <a:t>В наборе нет ни одной одинаковой фигуры.  </a:t>
            </a:r>
          </a:p>
          <a:p>
            <a:pPr fontAlgn="base">
              <a:buNone/>
            </a:pPr>
            <a:r>
              <a:rPr lang="ru-RU" dirty="0" smtClean="0"/>
              <a:t>   Каждая геометрическая фигура характеризуется четырьмя признаками: одной из четырех форм, одним из трех цветов, одним из двух размеров, одним из двух видов толщины.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4873" y="2281381"/>
            <a:ext cx="82665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/>
              <a:t>С логическими фигурами используются карточки </a:t>
            </a:r>
          </a:p>
          <a:p>
            <a:pPr algn="ctr">
              <a:buNone/>
            </a:pPr>
            <a:r>
              <a:rPr lang="ru-RU" sz="1400" b="1" dirty="0" smtClean="0"/>
              <a:t>с символами свойств. </a:t>
            </a:r>
          </a:p>
          <a:p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Знакомство ребенка с символами свойств важная</a:t>
            </a:r>
          </a:p>
          <a:p>
            <a:pPr>
              <a:buNone/>
            </a:pPr>
            <a:r>
              <a:rPr lang="ru-RU" sz="1400" dirty="0" smtClean="0"/>
              <a:t>ступенька в освоении всей знаковой культуры, грамоты </a:t>
            </a:r>
          </a:p>
          <a:p>
            <a:pPr>
              <a:buNone/>
            </a:pPr>
            <a:r>
              <a:rPr lang="ru-RU" sz="1400" dirty="0" smtClean="0"/>
              <a:t>математических символов, программирования и т.д. </a:t>
            </a:r>
          </a:p>
          <a:p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На карточках условно обозначены свойства блоков</a:t>
            </a:r>
          </a:p>
          <a:p>
            <a:pPr>
              <a:buNone/>
            </a:pPr>
            <a:r>
              <a:rPr lang="ru-RU" sz="1400" dirty="0" smtClean="0"/>
              <a:t> (цвет, форма, толщина, размер) </a:t>
            </a:r>
          </a:p>
          <a:p>
            <a:pPr>
              <a:buNone/>
            </a:pPr>
            <a:r>
              <a:rPr lang="ru-RU" sz="1400" dirty="0" smtClean="0"/>
              <a:t>Всего 11 карточек. </a:t>
            </a:r>
          </a:p>
          <a:p>
            <a:pPr>
              <a:buNone/>
            </a:pPr>
            <a:r>
              <a:rPr lang="ru-RU" sz="1400" dirty="0" smtClean="0"/>
              <a:t>И 11 карточек с отрицанием свойств, </a:t>
            </a:r>
          </a:p>
          <a:p>
            <a:pPr>
              <a:buNone/>
            </a:pPr>
            <a:r>
              <a:rPr lang="ru-RU" sz="1400" dirty="0" smtClean="0"/>
              <a:t>например: Не красный.</a:t>
            </a:r>
            <a:endParaRPr lang="ru-RU" sz="1400" dirty="0"/>
          </a:p>
        </p:txBody>
      </p:sp>
      <p:pic>
        <p:nvPicPr>
          <p:cNvPr id="6" name="Содержимое 4" descr="C:\Users\User\AppData\Local\Microsoft\Windows\Temporary Internet Files\Content.Word\IMG_20200224_154723.jpg"/>
          <p:cNvPicPr>
            <a:picLocks/>
          </p:cNvPicPr>
          <p:nvPr/>
        </p:nvPicPr>
        <p:blipFill>
          <a:blip r:embed="rId2"/>
          <a:srcRect t="7594" b="5173"/>
          <a:stretch>
            <a:fillRect/>
          </a:stretch>
        </p:blipFill>
        <p:spPr bwMode="auto">
          <a:xfrm rot="16200000">
            <a:off x="5735084" y="3444882"/>
            <a:ext cx="2032421" cy="376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569" y="1055077"/>
            <a:ext cx="7243817" cy="87331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9569" y="1867436"/>
            <a:ext cx="7243817" cy="373326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 ролевые игры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игры</a:t>
            </a:r>
          </a:p>
          <a:p>
            <a:pPr marL="285750" indent="-285750" algn="l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09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556" y="300848"/>
            <a:ext cx="7692044" cy="74286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ЭТАПЫ ОСВОЕНИЯ МАТЕИАЛА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7234" y="1413162"/>
            <a:ext cx="8190365" cy="261389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2100" dirty="0" smtClean="0"/>
              <a:t>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Самостоятельное знакомство</a:t>
            </a:r>
          </a:p>
          <a:p>
            <a:pPr>
              <a:buFont typeface="Wingdings" pitchFamily="2" charset="2"/>
              <a:buChar char="v"/>
            </a:pPr>
            <a:r>
              <a:rPr lang="ru-RU" sz="2100" dirty="0" smtClean="0"/>
              <a:t>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Игры и упражнения  на развитие умения оперировать одним свойством (обобщать,  классифицировать, сравнивать объекты по форме)</a:t>
            </a:r>
          </a:p>
          <a:p>
            <a:pPr>
              <a:buFont typeface="Wingdings" pitchFamily="2" charset="2"/>
              <a:buChar char="v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Упражнения на развитие умения оперировать сразу двумя свойствами, а затем и тремя, и четырьмя свойствами</a:t>
            </a:r>
          </a:p>
          <a:p>
            <a:pPr>
              <a:buFont typeface="Wingdings" pitchFamily="2" charset="2"/>
              <a:buChar char="v"/>
            </a:pPr>
            <a:r>
              <a:rPr lang="ru-RU" sz="2100" dirty="0" smtClean="0"/>
              <a:t> В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ведение  специального кода, графически изображающего данные свойства</a:t>
            </a:r>
          </a:p>
          <a:p>
            <a:pPr>
              <a:buFont typeface="Wingdings" pitchFamily="2" charset="2"/>
              <a:buChar char="v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Введение кода, обозначающего знак отрицания «не» </a:t>
            </a:r>
          </a:p>
          <a:p>
            <a:pPr>
              <a:buFont typeface="Wingdings" pitchFamily="2" charset="2"/>
              <a:buChar char="v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641" y="4094078"/>
            <a:ext cx="2286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мотивация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9563" y="4568333"/>
            <a:ext cx="7513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Для того чтобы поддержать интерес детей к занятиям, к обучению, необходимо разнообразить их игровыми задачами, сюжетами ( «Интересная прогулка в лес», «В страну сказок» и др. ),  сказочными персонажами (игрушки,  друг «</a:t>
            </a:r>
            <a:r>
              <a:rPr lang="ru-RU" sz="1600" dirty="0" err="1" smtClean="0"/>
              <a:t>Чебурашка</a:t>
            </a:r>
            <a:r>
              <a:rPr lang="ru-RU" sz="1600" dirty="0" smtClean="0"/>
              <a:t>»), этим только поможете детям преодолевать интеллектуальные трудности.</a:t>
            </a:r>
            <a:endParaRPr lang="ru-RU" sz="1600" dirty="0"/>
          </a:p>
        </p:txBody>
      </p:sp>
      <p:pic>
        <p:nvPicPr>
          <p:cNvPr id="6" name="Содержимое 3" descr="C:\Users\User\AppData\Local\Microsoft\Windows\Temporary Internet Files\Content.Word\IMG_20200224_155451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3385" y="5615708"/>
            <a:ext cx="1782616" cy="108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3346" y="341747"/>
            <a:ext cx="8174182" cy="275243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600" b="1" dirty="0" smtClean="0"/>
              <a:t>Дидактическая игра  «Найди»</a:t>
            </a:r>
            <a:endParaRPr lang="ru-RU" sz="5600" dirty="0" smtClean="0"/>
          </a:p>
          <a:p>
            <a:pPr>
              <a:buNone/>
            </a:pPr>
            <a:r>
              <a:rPr lang="ru-RU" sz="5600" dirty="0" smtClean="0"/>
              <a:t>младший дошкольный  возраст,  рассмотрим раздел </a:t>
            </a:r>
          </a:p>
          <a:p>
            <a:pPr>
              <a:buNone/>
            </a:pPr>
            <a:r>
              <a:rPr lang="ru-RU" sz="5600" dirty="0" smtClean="0"/>
              <a:t>«Форма» и «Величина»</a:t>
            </a:r>
          </a:p>
          <a:p>
            <a:pPr>
              <a:buNone/>
            </a:pPr>
            <a:r>
              <a:rPr lang="ru-RU" sz="5600" b="1" dirty="0" smtClean="0"/>
              <a:t>Задачи </a:t>
            </a:r>
          </a:p>
          <a:p>
            <a:r>
              <a:rPr lang="ru-RU" sz="5600" dirty="0" smtClean="0"/>
              <a:t>Закреплять  название геометрических фигур (круг, квадрат, треугольник), основных цветов (желтый, красный, синий), понятия «большой - маленький». </a:t>
            </a:r>
          </a:p>
          <a:p>
            <a:r>
              <a:rPr lang="ru-RU" sz="5600" dirty="0" smtClean="0"/>
              <a:t>Способствовать развитию умения сравнивать геометрические фигуры между собой по 1 или 2 признакам, путем непосредственного соизмерения и сравнения на глаз; выявлять общий признак и находить фигуру по заданному признаку.  </a:t>
            </a:r>
          </a:p>
          <a:p>
            <a:pPr>
              <a:buNone/>
            </a:pPr>
            <a:r>
              <a:rPr lang="ru-RU" sz="5600" b="1" dirty="0" smtClean="0"/>
              <a:t>Описание игры</a:t>
            </a:r>
            <a:endParaRPr lang="ru-RU" sz="5600" dirty="0" smtClean="0"/>
          </a:p>
          <a:p>
            <a:pPr>
              <a:buNone/>
            </a:pPr>
            <a:r>
              <a:rPr lang="ru-RU" sz="5600" dirty="0" smtClean="0"/>
              <a:t>    В гости приходит любимый герой Мишка, обращается  за помощью. Нужны фигуры для постройки детской площадки для зверушек.</a:t>
            </a:r>
          </a:p>
          <a:p>
            <a:pPr>
              <a:buNone/>
            </a:pPr>
            <a:r>
              <a:rPr lang="ru-RU" sz="5600" dirty="0" smtClean="0"/>
              <a:t>Предлагает</a:t>
            </a:r>
          </a:p>
          <a:p>
            <a:pPr>
              <a:buNone/>
            </a:pPr>
            <a:r>
              <a:rPr lang="ru-RU" sz="5600" i="1" dirty="0" smtClean="0"/>
              <a:t>1. Задание</a:t>
            </a:r>
          </a:p>
          <a:p>
            <a:pPr>
              <a:buNone/>
            </a:pPr>
            <a:r>
              <a:rPr lang="ru-RU" sz="5600" dirty="0" smtClean="0"/>
              <a:t> «Найдите  фигуру такую же как у меня по форме, но другого цвета»  </a:t>
            </a:r>
            <a:endParaRPr lang="ru-RU" sz="5600" dirty="0" smtClean="0"/>
          </a:p>
          <a:p>
            <a:pPr>
              <a:buNone/>
            </a:pPr>
            <a:r>
              <a:rPr lang="ru-RU" sz="5600" dirty="0" smtClean="0"/>
              <a:t>Треугольник</a:t>
            </a:r>
            <a:r>
              <a:rPr lang="ru-RU" sz="5600" dirty="0" smtClean="0"/>
              <a:t>, синий</a:t>
            </a:r>
          </a:p>
          <a:p>
            <a:pPr>
              <a:buNone/>
            </a:pPr>
            <a:r>
              <a:rPr lang="ru-RU" sz="5600" dirty="0" smtClean="0"/>
              <a:t>(все треугольники, не синие, любого размера)</a:t>
            </a:r>
          </a:p>
          <a:p>
            <a:pPr>
              <a:buNone/>
            </a:pPr>
            <a:r>
              <a:rPr lang="ru-RU" sz="3500" b="1" dirty="0" smtClean="0"/>
              <a:t> </a:t>
            </a:r>
            <a:endParaRPr lang="ru-RU" sz="3500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1818" y="4648539"/>
            <a:ext cx="832196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i="1" dirty="0" smtClean="0"/>
              <a:t>2. Задание</a:t>
            </a:r>
          </a:p>
          <a:p>
            <a:pPr>
              <a:buNone/>
            </a:pPr>
            <a:r>
              <a:rPr lang="ru-RU" sz="1400" dirty="0" smtClean="0"/>
              <a:t>«Такую же по размеру, но другой формы»  </a:t>
            </a:r>
          </a:p>
          <a:p>
            <a:pPr>
              <a:buNone/>
            </a:pPr>
            <a:r>
              <a:rPr lang="ru-RU" sz="1400" dirty="0" smtClean="0"/>
              <a:t> Большой, круг</a:t>
            </a:r>
          </a:p>
          <a:p>
            <a:pPr>
              <a:buNone/>
            </a:pPr>
            <a:r>
              <a:rPr lang="ru-RU" sz="1400" dirty="0" smtClean="0"/>
              <a:t>(Все большие, не круглые, любого цвета)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21855" y="5514109"/>
            <a:ext cx="65624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i="1" dirty="0" smtClean="0"/>
              <a:t>3. Задание</a:t>
            </a:r>
          </a:p>
          <a:p>
            <a:pPr>
              <a:buNone/>
            </a:pPr>
            <a:r>
              <a:rPr lang="ru-RU" sz="1400" dirty="0" smtClean="0"/>
              <a:t>«Такую же по форме, но другого цвета и размера»   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Квадрат</a:t>
            </a:r>
            <a:r>
              <a:rPr lang="ru-RU" sz="1400" dirty="0" smtClean="0"/>
              <a:t>, желтый, маленький</a:t>
            </a:r>
          </a:p>
          <a:p>
            <a:pPr>
              <a:buNone/>
            </a:pPr>
            <a:r>
              <a:rPr lang="ru-RU" sz="1400" dirty="0" smtClean="0"/>
              <a:t>(Все круги, не квадратные, не маленькие)</a:t>
            </a:r>
          </a:p>
          <a:p>
            <a:pPr>
              <a:buNone/>
            </a:pPr>
            <a:r>
              <a:rPr lang="ru-RU" dirty="0" smtClean="0"/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71055" y="397164"/>
            <a:ext cx="8017163" cy="32604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В среднем дошкольном возрасте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Раздел « количество и счет»       </a:t>
            </a:r>
          </a:p>
          <a:p>
            <a:pPr>
              <a:buNone/>
            </a:pPr>
            <a:r>
              <a:rPr lang="ru-RU" dirty="0" smtClean="0"/>
              <a:t>                                </a:t>
            </a:r>
          </a:p>
          <a:p>
            <a:pPr>
              <a:buNone/>
            </a:pPr>
            <a:r>
              <a:rPr lang="ru-RU" b="1" dirty="0" smtClean="0"/>
              <a:t>ИГРА  «ПОЙМАЙ РЫБКУ»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Задачи: </a:t>
            </a:r>
            <a:r>
              <a:rPr lang="ru-RU" dirty="0" smtClean="0"/>
              <a:t>Способствовать развитию умений отвечать на вопрос «Сколько?»;  понимать конкретный смысл слов  «больше, «меньше», «столь­ко же». Упражнять в счете. Развивать умение сравнивать предметы по 3-м, 4-м  свойствам,  декодировать (расшифровывать) информацию. Развивать логическое мышление.</a:t>
            </a:r>
          </a:p>
          <a:p>
            <a:pPr>
              <a:buNone/>
            </a:pPr>
            <a:r>
              <a:rPr lang="ru-RU" b="1" dirty="0" smtClean="0"/>
              <a:t>Описание игры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У  мамы-кошки много детей - веселых и любознательных котят. Им очень нравиться бегать и резвиться. А еще они любят лакомиться рыбкой. Но одной маме не поймать столько много рыбы и она просит помощи у вас. </a:t>
            </a:r>
          </a:p>
          <a:p>
            <a:pPr>
              <a:buNone/>
            </a:pPr>
            <a:r>
              <a:rPr lang="ru-RU" dirty="0" smtClean="0"/>
              <a:t>Предлагает посоревноваться, кто  первым справится с заданием,  тот и  выигрывает, победитель получает фишку.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4146" y="3595500"/>
            <a:ext cx="78924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i="1" dirty="0" smtClean="0"/>
              <a:t>1 задание </a:t>
            </a:r>
            <a:r>
              <a:rPr lang="ru-RU" sz="1600" dirty="0" smtClean="0"/>
              <a:t>и начинаете  декодировать (расшифровывать) информацию.</a:t>
            </a:r>
          </a:p>
          <a:p>
            <a:pPr>
              <a:buNone/>
            </a:pPr>
            <a:r>
              <a:rPr lang="ru-RU" sz="1600" dirty="0" smtClean="0"/>
              <a:t>- Поймай рыбку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sz="1600" dirty="0" smtClean="0"/>
              <a:t>(желтую, круглую, маленькую), оставьте фигуру на рыбке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5782" y="4562763"/>
            <a:ext cx="8248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i="1" dirty="0" smtClean="0"/>
              <a:t>2 задание</a:t>
            </a:r>
          </a:p>
          <a:p>
            <a:pPr>
              <a:buNone/>
            </a:pPr>
            <a:r>
              <a:rPr lang="ru-RU" sz="1600" dirty="0" smtClean="0"/>
              <a:t>Найдите  (не красную, не квадратную,  большую, не толстую) 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рядом положите.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Сосчитайте сколько у вас всего рыбок?</a:t>
            </a:r>
          </a:p>
          <a:p>
            <a:pPr>
              <a:buNone/>
            </a:pPr>
            <a:r>
              <a:rPr lang="ru-RU" sz="1600" dirty="0" smtClean="0"/>
              <a:t>Сколько у рядом сидящего друга?</a:t>
            </a:r>
          </a:p>
          <a:p>
            <a:pPr>
              <a:buNone/>
            </a:pPr>
            <a:r>
              <a:rPr lang="ru-RU" sz="1600" dirty="0" smtClean="0"/>
              <a:t>У кого больше или меньше рыбок или столько же?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3419" y="461818"/>
            <a:ext cx="7813964" cy="596669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200" b="1" dirty="0" smtClean="0"/>
              <a:t>Раздел «Ориентировка в пространстве»</a:t>
            </a:r>
          </a:p>
          <a:p>
            <a:pPr>
              <a:buNone/>
            </a:pPr>
            <a:r>
              <a:rPr lang="ru-RU" sz="2200" dirty="0" smtClean="0"/>
              <a:t>Пространственные представления расширяются и закрепляются в процессе всех видов деятельности, в том числе и  включением в </a:t>
            </a:r>
            <a:r>
              <a:rPr lang="ru-RU" sz="2200" dirty="0" err="1" smtClean="0"/>
              <a:t>здоровьесберегающие</a:t>
            </a:r>
            <a:r>
              <a:rPr lang="ru-RU" sz="2200" dirty="0" smtClean="0"/>
              <a:t> технологии.</a:t>
            </a:r>
          </a:p>
          <a:p>
            <a:pPr>
              <a:buNone/>
            </a:pPr>
            <a:r>
              <a:rPr lang="ru-RU" sz="2200" b="1" dirty="0" smtClean="0"/>
              <a:t>Зрительная  гимнастика.</a:t>
            </a:r>
          </a:p>
          <a:p>
            <a:pPr>
              <a:buNone/>
            </a:pPr>
            <a:r>
              <a:rPr lang="ru-RU" sz="2200" dirty="0" smtClean="0"/>
              <a:t>Поиграем?!</a:t>
            </a:r>
          </a:p>
          <a:p>
            <a:pPr>
              <a:buNone/>
            </a:pPr>
            <a:r>
              <a:rPr lang="ru-RU" sz="2200" dirty="0" smtClean="0"/>
              <a:t>Найдите прямоугольник, красного цвета, большой, толстый. Положите его слева. </a:t>
            </a:r>
          </a:p>
          <a:p>
            <a:pPr>
              <a:buNone/>
            </a:pPr>
            <a:r>
              <a:rPr lang="ru-RU" sz="2200" dirty="0" smtClean="0"/>
              <a:t>А справа положите прямоугольник,  синего цвета,  большой, толстый. </a:t>
            </a:r>
          </a:p>
          <a:p>
            <a:pPr>
              <a:buNone/>
            </a:pPr>
            <a:r>
              <a:rPr lang="ru-RU" sz="2200" dirty="0" smtClean="0"/>
              <a:t>Глазами посмотрите сначала на красный прямоугольник, а затем на синий, на красный, на синий </a:t>
            </a:r>
            <a:r>
              <a:rPr lang="ru-RU" sz="2200" i="1" dirty="0" smtClean="0"/>
              <a:t>(3-4 раза)</a:t>
            </a:r>
            <a:r>
              <a:rPr lang="ru-RU" sz="2200" dirty="0" smtClean="0"/>
              <a:t>. </a:t>
            </a:r>
          </a:p>
          <a:p>
            <a:pPr>
              <a:buNone/>
            </a:pPr>
            <a:r>
              <a:rPr lang="ru-RU" sz="2200" dirty="0" smtClean="0"/>
              <a:t>Положите ладошку на красный прямоугольник, а другую на синий прямоугольник.</a:t>
            </a:r>
          </a:p>
          <a:p>
            <a:pPr>
              <a:buNone/>
            </a:pPr>
            <a:r>
              <a:rPr lang="ru-RU" sz="2200" dirty="0" smtClean="0"/>
              <a:t> Когда я </a:t>
            </a:r>
            <a:r>
              <a:rPr lang="ru-RU" sz="2200" u="sng" dirty="0" smtClean="0"/>
              <a:t>скажу</a:t>
            </a:r>
            <a:r>
              <a:rPr lang="ru-RU" sz="2200" dirty="0" smtClean="0"/>
              <a:t>: красный прямоугольник, вы поднимаете левое плечо,</a:t>
            </a:r>
          </a:p>
          <a:p>
            <a:pPr>
              <a:buNone/>
            </a:pPr>
            <a:r>
              <a:rPr lang="ru-RU" sz="2200" dirty="0" smtClean="0"/>
              <a:t> а когда скажу - синий, поднимите правое плечо</a:t>
            </a:r>
            <a:r>
              <a:rPr lang="ru-RU" sz="2200" i="1" dirty="0" smtClean="0"/>
              <a:t>(4 раза)</a:t>
            </a:r>
            <a:r>
              <a:rPr lang="ru-RU" sz="2200" dirty="0" smtClean="0"/>
              <a:t>.</a:t>
            </a:r>
          </a:p>
          <a:p>
            <a:pPr>
              <a:buNone/>
            </a:pPr>
            <a:r>
              <a:rPr lang="ru-RU" sz="2200" dirty="0" smtClean="0"/>
              <a:t> А теперь нарисуйте подбородками линию от красного прямоугольника к синему и то синего к красному </a:t>
            </a:r>
            <a:r>
              <a:rPr lang="ru-RU" sz="2200" i="1" dirty="0" smtClean="0"/>
              <a:t>(по 4 раза)</a:t>
            </a:r>
            <a:r>
              <a:rPr lang="ru-RU" sz="2200" dirty="0" smtClean="0"/>
              <a:t>. </a:t>
            </a:r>
          </a:p>
          <a:p>
            <a:pPr>
              <a:buNone/>
            </a:pPr>
            <a:r>
              <a:rPr lang="ru-RU" sz="2200" dirty="0" smtClean="0"/>
              <a:t>Зажмурили глаза сильно-сильно, открыли, поморгали, поморгали. </a:t>
            </a:r>
          </a:p>
          <a:p>
            <a:pPr>
              <a:buNone/>
            </a:pPr>
            <a:r>
              <a:rPr lang="ru-RU" sz="2200" dirty="0" smtClean="0"/>
              <a:t>Молодцы! Глаза ваши будут здоровыми и внимательными.</a:t>
            </a:r>
          </a:p>
          <a:p>
            <a:pPr>
              <a:buNone/>
            </a:pPr>
            <a:r>
              <a:rPr lang="ru-RU" sz="2200" dirty="0" smtClean="0"/>
              <a:t> </a:t>
            </a:r>
          </a:p>
          <a:p>
            <a:pPr>
              <a:buNone/>
            </a:pPr>
            <a:r>
              <a:rPr lang="ru-RU" sz="2200" dirty="0" smtClean="0"/>
              <a:t>Или, например, воспитатель обучая детей умению ориентироваться на плоскости  (умение раскладывать определенное количество фигур в указанном направлении в верхней, нижней части, слева, справа, в середине, в левом верхнем (левом нижнем), в правом верхнем (правом нижнем) углу).</a:t>
            </a:r>
          </a:p>
          <a:p>
            <a:pPr>
              <a:buNone/>
            </a:pPr>
            <a:r>
              <a:rPr lang="ru-RU" sz="2200" dirty="0" smtClean="0"/>
              <a:t>Можно дать детям задания: слева положить пять тонких фигур, а справа – толстых на один больше. Варианты заданий могут быть разнообразными.                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2135</TotalTime>
  <Words>1095</Words>
  <Application>Microsoft Office PowerPoint</Application>
  <PresentationFormat>Экран (4:3)</PresentationFormat>
  <Paragraphs>184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Savon</vt:lpstr>
      <vt:lpstr> «Логические      блоки  Дьенеша  как    средство    развития математических       представлений дошкольников»  </vt:lpstr>
      <vt:lpstr>Слайд 2</vt:lpstr>
      <vt:lpstr>Слайд 3</vt:lpstr>
      <vt:lpstr>Слайд 4</vt:lpstr>
      <vt:lpstr>Формы   работы</vt:lpstr>
      <vt:lpstr>ЭТАПЫ ОСВОЕНИЯ МАТЕИАЛА</vt:lpstr>
      <vt:lpstr>Слайд 7</vt:lpstr>
      <vt:lpstr>Слайд 8</vt:lpstr>
      <vt:lpstr>Слайд 9</vt:lpstr>
      <vt:lpstr>Слайд 10</vt:lpstr>
      <vt:lpstr>Слайд 11</vt:lpstr>
      <vt:lpstr>Слайд 12</vt:lpstr>
      <vt:lpstr>РЕЗУЛЬТАТ</vt:lpstr>
      <vt:lpstr>Список   литературы: </vt:lpstr>
      <vt:lpstr>  Спасибо за внимание!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«Блоки Дьенеша»</dc:title>
  <dc:creator>RePack by Diakov</dc:creator>
  <cp:lastModifiedBy>User</cp:lastModifiedBy>
  <cp:revision>219</cp:revision>
  <dcterms:created xsi:type="dcterms:W3CDTF">2018-04-02T15:30:34Z</dcterms:created>
  <dcterms:modified xsi:type="dcterms:W3CDTF">2021-02-12T05:59:55Z</dcterms:modified>
</cp:coreProperties>
</file>