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</p:sldIdLst>
  <p:sldSz cx="6858000" cy="12192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10" d="100"/>
          <a:sy n="110" d="100"/>
        </p:scale>
        <p:origin x="1450" y="-234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12192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84944" y="2312509"/>
            <a:ext cx="4888112" cy="4460823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84944" y="6908803"/>
            <a:ext cx="4888112" cy="2438398"/>
          </a:xfrm>
        </p:spPr>
        <p:txBody>
          <a:bodyPr>
            <a:normAutofit/>
          </a:bodyPr>
          <a:lstStyle>
            <a:lvl1pPr marL="0" indent="0" algn="ctr">
              <a:buNone/>
              <a:defRPr sz="1650">
                <a:solidFill>
                  <a:schemeClr val="bg1">
                    <a:lumMod val="50000"/>
                  </a:schemeClr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804DF-71F4-47FA-BC76-2485F1253DCA}" type="datetimeFigureOut">
              <a:rPr lang="ru-RU" smtClean="0"/>
              <a:t>21.09.2021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4208B-4823-4DF4-8DA8-17A0E26F53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3032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12192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010" y="7625554"/>
            <a:ext cx="5829993" cy="1442862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66419" y="1241353"/>
            <a:ext cx="5525174" cy="5714020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3999" y="9082183"/>
            <a:ext cx="5830004" cy="1213284"/>
          </a:xfrm>
        </p:spPr>
        <p:txBody>
          <a:bodyPr/>
          <a:lstStyle>
            <a:lvl1pPr marL="0" indent="0" algn="ctr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804DF-71F4-47FA-BC76-2485F1253DCA}" type="datetimeFigureOut">
              <a:rPr lang="ru-RU" smtClean="0"/>
              <a:t>21.09.2021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4208B-4823-4DF4-8DA8-17A0E26F53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9964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12192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999" y="1083734"/>
            <a:ext cx="5830004" cy="6092880"/>
          </a:xfrm>
        </p:spPr>
        <p:txBody>
          <a:bodyPr anchor="ctr"/>
          <a:lstStyle>
            <a:lvl1pPr algn="ctr"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3999" y="7475237"/>
            <a:ext cx="5830004" cy="2820231"/>
          </a:xfrm>
        </p:spPr>
        <p:txBody>
          <a:bodyPr anchor="ctr"/>
          <a:lstStyle>
            <a:lvl1pPr marL="0" indent="0" algn="ctr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804DF-71F4-47FA-BC76-2485F1253DCA}" type="datetimeFigureOut">
              <a:rPr lang="ru-RU" smtClean="0"/>
              <a:t>21.09.2021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4208B-4823-4DF4-8DA8-17A0E26F53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029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12192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494" y="1551269"/>
            <a:ext cx="5232798" cy="4853182"/>
          </a:xfrm>
        </p:spPr>
        <p:txBody>
          <a:bodyPr anchor="ctr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67863" y="6417835"/>
            <a:ext cx="4923168" cy="1057401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3999" y="7773862"/>
            <a:ext cx="5830004" cy="252631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804DF-71F4-47FA-BC76-2485F1253DCA}" type="datetimeFigureOut">
              <a:rPr lang="ru-RU" smtClean="0"/>
              <a:t>21.09.2021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4208B-4823-4DF4-8DA8-17A0E26F5363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53220" y="1578416"/>
            <a:ext cx="410166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887598" y="5546693"/>
            <a:ext cx="415231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077763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12192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999" y="3802174"/>
            <a:ext cx="5830004" cy="4465484"/>
          </a:xfrm>
        </p:spPr>
        <p:txBody>
          <a:bodyPr anchor="b"/>
          <a:lstStyle>
            <a:lvl1pPr algn="ctr"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3999" y="8288595"/>
            <a:ext cx="5830004" cy="2027812"/>
          </a:xfrm>
        </p:spPr>
        <p:txBody>
          <a:bodyPr anchor="t"/>
          <a:lstStyle>
            <a:lvl1pPr marL="0" indent="0" algn="ctr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804DF-71F4-47FA-BC76-2485F1253DCA}" type="datetimeFigureOut">
              <a:rPr lang="ru-RU" smtClean="0"/>
              <a:t>21.09.2021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4208B-4823-4DF4-8DA8-17A0E26F53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22268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12192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13999" y="1083734"/>
            <a:ext cx="5830004" cy="28535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13998" y="4208165"/>
            <a:ext cx="1855674" cy="1024466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18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13998" y="5232634"/>
            <a:ext cx="1855674" cy="5062836"/>
          </a:xfrm>
        </p:spPr>
        <p:txBody>
          <a:bodyPr anchor="t">
            <a:normAutofit/>
          </a:bodyPr>
          <a:lstStyle>
            <a:lvl1pPr marL="0" indent="0" algn="ctr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04469" y="4208165"/>
            <a:ext cx="1851481" cy="1024466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18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2498259" y="5232634"/>
            <a:ext cx="1858135" cy="5062836"/>
          </a:xfrm>
        </p:spPr>
        <p:txBody>
          <a:bodyPr anchor="t">
            <a:normAutofit/>
          </a:bodyPr>
          <a:lstStyle>
            <a:lvl1pPr marL="0" indent="0" algn="ctr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484981" y="4208165"/>
            <a:ext cx="1859022" cy="1024466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18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4484981" y="5232634"/>
            <a:ext cx="1859022" cy="5062836"/>
          </a:xfrm>
        </p:spPr>
        <p:txBody>
          <a:bodyPr anchor="t">
            <a:normAutofit/>
          </a:bodyPr>
          <a:lstStyle>
            <a:lvl1pPr marL="0" indent="0" algn="ctr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804DF-71F4-47FA-BC76-2485F1253DCA}" type="datetimeFigureOut">
              <a:rPr lang="ru-RU" smtClean="0"/>
              <a:t>21.09.2021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4208B-4823-4DF4-8DA8-17A0E26F53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17221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12192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513999" y="1085817"/>
            <a:ext cx="5830004" cy="285141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13999" y="7475235"/>
            <a:ext cx="1854230" cy="1024466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165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13999" y="4208166"/>
            <a:ext cx="1854230" cy="2709333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13999" y="8499702"/>
            <a:ext cx="1854230" cy="1795765"/>
          </a:xfrm>
        </p:spPr>
        <p:txBody>
          <a:bodyPr anchor="t">
            <a:normAutofit/>
          </a:bodyPr>
          <a:lstStyle>
            <a:lvl1pPr marL="0" indent="0" algn="ctr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499052" y="7475235"/>
            <a:ext cx="1857278" cy="1024466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165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498258" y="4208166"/>
            <a:ext cx="1858136" cy="2709333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2498258" y="8499701"/>
            <a:ext cx="1858136" cy="1795767"/>
          </a:xfrm>
        </p:spPr>
        <p:txBody>
          <a:bodyPr anchor="t">
            <a:normAutofit/>
          </a:bodyPr>
          <a:lstStyle>
            <a:lvl1pPr marL="0" indent="0" algn="ctr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484981" y="7475235"/>
            <a:ext cx="1856633" cy="1024466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165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4484981" y="4208166"/>
            <a:ext cx="1859022" cy="2709333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4484910" y="8499697"/>
            <a:ext cx="1859093" cy="1795771"/>
          </a:xfrm>
        </p:spPr>
        <p:txBody>
          <a:bodyPr anchor="t">
            <a:normAutofit/>
          </a:bodyPr>
          <a:lstStyle>
            <a:lvl1pPr marL="0" indent="0" algn="ctr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804DF-71F4-47FA-BC76-2485F1253DCA}" type="datetimeFigureOut">
              <a:rPr lang="ru-RU" smtClean="0"/>
              <a:t>21.09.2021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4208B-4823-4DF4-8DA8-17A0E26F53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68003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12192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513999" y="4208168"/>
            <a:ext cx="5830004" cy="60873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804DF-71F4-47FA-BC76-2485F1253DCA}" type="datetimeFigureOut">
              <a:rPr lang="ru-RU" smtClean="0"/>
              <a:t>21.09.2021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4208B-4823-4DF4-8DA8-17A0E26F53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3726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12192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1083738"/>
            <a:ext cx="1436246" cy="9211732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513999" y="1083738"/>
            <a:ext cx="4308032" cy="921173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804DF-71F4-47FA-BC76-2485F1253DCA}" type="datetimeFigureOut">
              <a:rPr lang="ru-RU" smtClean="0"/>
              <a:t>21.09.2021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4208B-4823-4DF4-8DA8-17A0E26F53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3117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12192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513997" y="4208166"/>
            <a:ext cx="5829653" cy="608730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804DF-71F4-47FA-BC76-2485F1253DCA}" type="datetimeFigureOut">
              <a:rPr lang="ru-RU" smtClean="0"/>
              <a:t>21.09.2021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4208B-4823-4DF4-8DA8-17A0E26F53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7788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12192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998" y="1473004"/>
            <a:ext cx="5822861" cy="4865456"/>
          </a:xfrm>
        </p:spPr>
        <p:txBody>
          <a:bodyPr anchor="b">
            <a:normAutofit/>
          </a:bodyPr>
          <a:lstStyle>
            <a:lvl1pPr>
              <a:defRPr sz="3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998" y="6502149"/>
            <a:ext cx="5822861" cy="2432325"/>
          </a:xfrm>
        </p:spPr>
        <p:txBody>
          <a:bodyPr>
            <a:normAutofit/>
          </a:bodyPr>
          <a:lstStyle>
            <a:lvl1pPr marL="0" indent="0" algn="ctr">
              <a:buNone/>
              <a:defRPr sz="1500">
                <a:solidFill>
                  <a:schemeClr val="bg1">
                    <a:lumMod val="50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804DF-71F4-47FA-BC76-2485F1253DCA}" type="datetimeFigureOut">
              <a:rPr lang="ru-RU" smtClean="0"/>
              <a:t>21.09.2021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4208B-4823-4DF4-8DA8-17A0E26F53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7757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12192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513999" y="1099588"/>
            <a:ext cx="5830004" cy="28376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513997" y="4208166"/>
            <a:ext cx="2872140" cy="608730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3471862" y="4208166"/>
            <a:ext cx="2871788" cy="608730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804DF-71F4-47FA-BC76-2485F1253DCA}" type="datetimeFigureOut">
              <a:rPr lang="ru-RU" smtClean="0"/>
              <a:t>21.09.2021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4208B-4823-4DF4-8DA8-17A0E26F53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1054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12192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513999" y="1099588"/>
            <a:ext cx="5830004" cy="28376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4809" y="4215143"/>
            <a:ext cx="2741330" cy="1208878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195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513998" y="5424024"/>
            <a:ext cx="2872140" cy="487144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597988" y="4215143"/>
            <a:ext cx="2746015" cy="1208878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195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3471863" y="5424024"/>
            <a:ext cx="2871788" cy="487144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804DF-71F4-47FA-BC76-2485F1253DCA}" type="datetimeFigureOut">
              <a:rPr lang="ru-RU" smtClean="0"/>
              <a:t>21.09.2021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4208B-4823-4DF4-8DA8-17A0E26F53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4271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12192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804DF-71F4-47FA-BC76-2485F1253DCA}" type="datetimeFigureOut">
              <a:rPr lang="ru-RU" smtClean="0"/>
              <a:t>21.09.2021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4208B-4823-4DF4-8DA8-17A0E26F53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9799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12192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804DF-71F4-47FA-BC76-2485F1253DCA}" type="datetimeFigureOut">
              <a:rPr lang="ru-RU" smtClean="0"/>
              <a:t>21.09.2021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4208B-4823-4DF4-8DA8-17A0E26F53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039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12192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998" y="1083734"/>
            <a:ext cx="2213825" cy="3596892"/>
          </a:xfrm>
        </p:spPr>
        <p:txBody>
          <a:bodyPr anchor="b"/>
          <a:lstStyle>
            <a:lvl1pPr algn="ctr"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2856410" y="1083736"/>
            <a:ext cx="3487592" cy="92117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3999" y="4680626"/>
            <a:ext cx="2213825" cy="5614841"/>
          </a:xfrm>
        </p:spPr>
        <p:txBody>
          <a:bodyPr/>
          <a:lstStyle>
            <a:lvl1pPr marL="0" indent="0" algn="ctr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804DF-71F4-47FA-BC76-2485F1253DCA}" type="datetimeFigureOut">
              <a:rPr lang="ru-RU" smtClean="0"/>
              <a:t>21.09.2021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4208B-4823-4DF4-8DA8-17A0E26F53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4612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12192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999" y="1083733"/>
            <a:ext cx="3097214" cy="3596896"/>
          </a:xfrm>
        </p:spPr>
        <p:txBody>
          <a:bodyPr anchor="b"/>
          <a:lstStyle>
            <a:lvl1pPr algn="ctr"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753203" y="1083735"/>
            <a:ext cx="2254388" cy="9211733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009" y="4680629"/>
            <a:ext cx="3097203" cy="5614839"/>
          </a:xfrm>
        </p:spPr>
        <p:txBody>
          <a:bodyPr/>
          <a:lstStyle>
            <a:lvl1pPr marL="0" indent="0" algn="ctr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804DF-71F4-47FA-BC76-2485F1253DCA}" type="datetimeFigureOut">
              <a:rPr lang="ru-RU" smtClean="0"/>
              <a:t>21.09.2021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4208B-4823-4DF4-8DA8-17A0E26F53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4270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6858002" cy="12192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3999" y="1099588"/>
            <a:ext cx="5830004" cy="28376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999" y="4208168"/>
            <a:ext cx="5830004" cy="60873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319290" y="10459158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>
                <a:solidFill>
                  <a:schemeClr val="tx1"/>
                </a:solidFill>
              </a:defRPr>
            </a:lvl1pPr>
          </a:lstStyle>
          <a:p>
            <a:fld id="{A8A804DF-71F4-47FA-BC76-2485F1253DCA}" type="datetimeFigureOut">
              <a:rPr lang="ru-RU" smtClean="0"/>
              <a:t>21.09.2021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3999" y="10459158"/>
            <a:ext cx="3753499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914132" y="10459158"/>
            <a:ext cx="429871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>
                <a:solidFill>
                  <a:schemeClr val="tx1"/>
                </a:solidFill>
              </a:defRPr>
            </a:lvl1pPr>
          </a:lstStyle>
          <a:p>
            <a:fld id="{EC34208B-4823-4DF4-8DA8-17A0E26F53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2449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685800" rtl="0" eaLnBrk="1" latinLnBrk="0" hangingPunct="1">
        <a:lnSpc>
          <a:spcPct val="90000"/>
        </a:lnSpc>
        <a:spcBef>
          <a:spcPct val="0"/>
        </a:spcBef>
        <a:buNone/>
        <a:defRPr sz="27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120000"/>
        </a:lnSpc>
        <a:spcBef>
          <a:spcPts val="750"/>
        </a:spcBef>
        <a:buClr>
          <a:schemeClr val="tx1"/>
        </a:buClr>
        <a:buFont typeface="Arial" panose="020B0604020202020204" pitchFamily="34" charset="0"/>
        <a:buChar char="•"/>
        <a:defRPr sz="15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tx1"/>
        </a:buClr>
        <a:buFont typeface="Arial" panose="020B0604020202020204" pitchFamily="34" charset="0"/>
        <a:buChar char="•"/>
        <a:defRPr sz="135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tx1"/>
        </a:buClr>
        <a:buFont typeface="Arial" panose="020B0604020202020204" pitchFamily="34" charset="0"/>
        <a:buChar char="•"/>
        <a:defRPr sz="12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tx1"/>
        </a:buClr>
        <a:buFont typeface="Arial" panose="020B0604020202020204" pitchFamily="34" charset="0"/>
        <a:buChar char="•"/>
        <a:defRPr sz="105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tx1"/>
        </a:buClr>
        <a:buFont typeface="Arial" panose="020B0604020202020204" pitchFamily="34" charset="0"/>
        <a:buChar char="•"/>
        <a:defRPr sz="105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tx1"/>
        </a:buClr>
        <a:buFont typeface="Arial" panose="020B0604020202020204" pitchFamily="34" charset="0"/>
        <a:buChar char="•"/>
        <a:defRPr sz="105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tx1"/>
        </a:buClr>
        <a:buFont typeface="Arial" panose="020B0604020202020204" pitchFamily="34" charset="0"/>
        <a:buChar char="•"/>
        <a:defRPr sz="105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tx1"/>
        </a:buClr>
        <a:buFont typeface="Arial" panose="020B0604020202020204" pitchFamily="34" charset="0"/>
        <a:buChar char="•"/>
        <a:defRPr sz="105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tx1"/>
        </a:buClr>
        <a:buFont typeface="Arial" panose="020B0604020202020204" pitchFamily="34" charset="0"/>
        <a:buChar char="•"/>
        <a:defRPr sz="105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14005" y="319824"/>
            <a:ext cx="3429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altLang="ru-RU" dirty="0" smtClean="0">
                <a:solidFill>
                  <a:srgbClr val="FF3300"/>
                </a:solidFill>
              </a:rPr>
              <a:t>Муниципальное бюджетное дошкольное образовательное учреждение «Детский сад комбинированного вида №17 «Земляничка»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431867" y="2645931"/>
            <a:ext cx="3429000" cy="325986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b="1" dirty="0" smtClean="0"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Конспект </a:t>
            </a:r>
            <a:r>
              <a:rPr lang="ru-RU" b="1" dirty="0" err="1" smtClean="0"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квест</a:t>
            </a:r>
            <a:r>
              <a:rPr lang="ru-RU" b="1" dirty="0" smtClean="0"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–досуга  в средней группе на прогулке «В мире русских сказок».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ru-RU" sz="1000" b="1" dirty="0">
              <a:solidFill>
                <a:srgbClr val="7030A0"/>
              </a:solidFill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ru-RU" sz="10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ru-RU" sz="1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  <a:spcAft>
                <a:spcPts val="1000"/>
              </a:spcAft>
            </a:pPr>
            <a:r>
              <a:rPr lang="ru-RU" sz="16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Выполнил: воспитатель первой квалификационной категории </a:t>
            </a:r>
            <a:r>
              <a:rPr lang="ru-RU" sz="1600" b="1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Голева</a:t>
            </a:r>
            <a:r>
              <a:rPr lang="ru-RU" sz="16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Светлана </a:t>
            </a:r>
            <a:r>
              <a:rPr lang="ru-RU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</a:t>
            </a:r>
            <a:r>
              <a:rPr lang="ru-RU" sz="16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ладимировна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048933" y="9245600"/>
            <a:ext cx="3294072" cy="54186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Г.Бердск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1000" y="6110817"/>
            <a:ext cx="3589867" cy="269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8059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96333" y="562240"/>
            <a:ext cx="6167967" cy="72989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b="1" dirty="0" smtClean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Цель:</a:t>
            </a:r>
            <a:r>
              <a:rPr lang="ru-RU" dirty="0" smtClean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400" dirty="0" smtClean="0">
              <a:solidFill>
                <a:srgbClr val="7030A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Доставить детям удовольствие от совместной прогулки на территории детского сада;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формировать положительную мотивацию для развития познавательной,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динамической активности детей на прогулке, используя современные нетрадиционные методы и приемы </a:t>
            </a:r>
            <a:r>
              <a:rPr lang="ru-RU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квест</a:t>
            </a:r>
            <a:r>
              <a:rPr lang="ru-RU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-игры.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b="1" dirty="0" smtClean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Задачи:</a:t>
            </a:r>
            <a:endParaRPr lang="ru-RU" sz="1400" b="1" dirty="0" smtClean="0">
              <a:solidFill>
                <a:srgbClr val="7030A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создавать условия для активной познавательной деятельности детей;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прививать интерес к народному творчеству, к сказкам;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создавать условия для установления доброжелательных, дружеских взаимоотношений между детьми;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развивать умение преодолевать трудности и воспитывать волю к победе.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развивать сообразительность и самостоятельность мышления в решении возникающих задач ,умение работать в команде.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6605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62373" y="355904"/>
            <a:ext cx="6350000" cy="3921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b="1" dirty="0" smtClean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Ход  </a:t>
            </a:r>
            <a:r>
              <a:rPr lang="ru-RU" b="1" dirty="0" err="1" smtClean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квест</a:t>
            </a:r>
            <a:r>
              <a:rPr lang="ru-RU" b="1" dirty="0" smtClean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досуга</a:t>
            </a:r>
            <a:r>
              <a:rPr lang="ru-RU" dirty="0" smtClean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ru-RU" sz="1400" dirty="0" smtClean="0">
              <a:solidFill>
                <a:srgbClr val="7030A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67640" y="956426"/>
            <a:ext cx="6544733" cy="1067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Воспитатель:</a:t>
            </a:r>
            <a:r>
              <a:rPr lang="ru-RU" sz="1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Ребята! Сегодня у нас будет очень интересная прогулка, утром мне позвонили по телефону и сказали, что пропала самая главная книга со сказками, а украла ее Баба - Яга и спрятала в сундук под пять замков. И чтобы добыть эту книгу нужно найти пять ключей. И надо нам ребята отыскать книгу, потому что без этой книги все сказки исчезнут и нечего будет читать нам перед сном. Найдем книгу? А справитесь?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Ответ детей.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Воспитатель: Тогда, вперёд, навстречу приключениям! А помогут в поиске нам, подсказки, на которых указан путь к заветному сундуку.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Первая остановка (конверт в нем загадка)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Он пушистый, серебристый,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 рукой его не тронь,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Станет капелькою чистой, 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Как поймаешь на ладонь./Снег/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Лежало одеяло мягкое, белое.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Солнце напекло- одеяло утекло.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Какого цвета снег? Какой снег на ощупь? Что из него можно сделать? Почему снег тает на ладошке? У кого шубка такого же цвета , как снег?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Воспитатель:</a:t>
            </a:r>
            <a:r>
              <a:rPr lang="ru-RU" sz="1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Пропал очень хорошо известный персонаж.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Вот его приметы: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Он по коробу </a:t>
            </a:r>
            <a:r>
              <a:rPr lang="ru-RU" sz="1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скребен</a:t>
            </a:r>
            <a:r>
              <a:rPr lang="ru-RU" sz="1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По сусеку он метен, 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 него румяный бок, 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Он веселый… (Колобок).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Ответ детей.</a:t>
            </a:r>
            <a:r>
              <a:rPr lang="ru-RU" sz="1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Воспитатель:</a:t>
            </a:r>
            <a:r>
              <a:rPr lang="ru-RU" sz="1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Молодцы!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Где же Колобок? Только одна записка :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Направо пойдешь-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Секрет не найдешь-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Налево отправишься-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Ты мне очень понравишься!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 прямо пойдешь-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Никуда не попадешь!/ Баба Яга./</a:t>
            </a:r>
          </a:p>
          <a:p>
            <a:r>
              <a:rPr lang="ru-RU" sz="1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Так в какую же сторону нам отправиться? Смотрим, где же Колобок (идут в левую сторону  к картинке с Колобком), а вот и первый ключ, и новое задание.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Вторая остановка «Теремок».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Воспитатель: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Таю, таю, налетаю,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Вас в игру всех приглашаю,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 в какую – не скажу!	</a:t>
            </a:r>
          </a:p>
          <a:p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Зазывалку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расскажу :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«Звери жили в доме том,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Но медведь сломал их дом,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Он залезть в него не смог, 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 сказка ... («ТЕРЕМОК».)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1456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3840" y="84666"/>
            <a:ext cx="6690360" cy="11543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Воспитатель: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Что произошло в сказке «Теремок?» Дети, давайте поможем зверятам  построить новый дом ,поиграем в игру «Теремок».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Подвижная игра «Теремок»: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чистом поле теремок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Был ни низок, ни высок./Присели, встали, руки вытянуты./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Звери разные там жили,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Жили дружно, не тужили./Поклон./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Там и мышка/Руки перед собой, бег на носочках./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лягушка, /Присели./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Зайчик, /Прыжки./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лисонькой подружкой, /Повертели «хвостиком»./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Серый волк-зубами щелк /Показать руками «пасть».»/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дружбе знали они толк./Поклон/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 набрел на теремок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Мишка косолапый /Изобразить мишку./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Раздавил он теремок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Своей огромной лапой./Кулачок об кулачок./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Звери очень испугались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Поскорее разбежались, /Бег по кругу./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потом собрались снова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Чтоб построить терем новый./Собираются в маленький круг и обнимают соседа ./(Проигрывается 2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раза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.)Идем дальше по стрелочке.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Дети идут к  картинке «Теремок» и получают второй ключ и подсказку: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Прямо пойдешь-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 надо найдешь.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Направо поковыляешь-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Там все потеряешь.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Налево кто будет бежать-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Сюрпризов тому не видать.(Идут прямо  к картине с волком)</a:t>
            </a:r>
          </a:p>
          <a:p>
            <a:r>
              <a:rPr lang="ru-RU" sz="1400" b="1" dirty="0"/>
              <a:t>Третья остановка подвижная «Волк и семеро козлят».</a:t>
            </a:r>
            <a:endParaRPr lang="ru-RU" sz="1400" dirty="0"/>
          </a:p>
          <a:p>
            <a:r>
              <a:rPr lang="ru-RU" sz="1400" dirty="0"/>
              <a:t>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базар ушла их мама,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Ну, а деткам наказала 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Никому не открывать, 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Никому не отвечать, 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когда пришла обратно –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доме не было ребяток. 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Обманул их страшный зверь,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Надо их спасать теперь. (Волк и семеро козлят)</a:t>
            </a: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Воспитатель: 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 ребята, молодцы! Поиграем сорванцы?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Игра «Волк и семеро козлят»: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Волк сидит в центре круга, а козлята идут вокруг волка хороводом и напевают: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Семеро, семеро, семеро козлят Весело, весело, весело стоят. Ну, давайте, братцы, Весело бодаться!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Дети в парах упираются головами друг в друга и бодаются – «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-е-е-е».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шума просыпается Волк и бежит ловить козлят. Козлята разбегаются в разные стороны.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Пойманных козлят волк уводит к себе в «лес».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игры идут к картинке с волком, где получают третий ключ.(По стрелочкам двигаемся дальше к картине «Гуси-лебеди».)</a:t>
            </a:r>
          </a:p>
          <a:p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6148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34366"/>
            <a:ext cx="6858000" cy="114800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Четвертая остановка «Гуси-лебеди».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Помогла нам яблонька, 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Помогла нам печка,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Помогла хорошая,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Голубая речка,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Все нам помогали,  все нас укрывали,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 матушке и батюшке мы домой попали. 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Кто унес братишку? Назовите книжку! (Гуси-лебеди)</a:t>
            </a:r>
          </a:p>
          <a:p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Воспитатель: 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Правильно! Давайте проведем сейчас с вами веселую эстафету «Гуси-лебеди». В колонну по два, стройся. Команда №1-«Гуси» ,команда №2 «Лебеди». Под музыку дети везут санки, на которых сидят куклы и мишки. Игроки двигаются прямо до кегли, огибают  ее и бегут обратно, не уронив «пассажира». Победила дружба. Получаем четвертый ключ. Куда идем дальше?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 детей.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-Нам снова нужно отгадать загадку, чтобы узнать, где спрятан  пятый ключ :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Красила весной и летом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Волосы зелёным цветом.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 видать перестаралась;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Без волос зимой осталась.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Только белый сарафан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Облегает стройный стан.</a:t>
            </a:r>
          </a:p>
          <a:p>
            <a:r>
              <a:rPr lang="ru-RU" sz="1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Правильно, береза. Где у нас растет береза?  У нас на территории детского сада очень  много берез, интересно, какую березу имела в виду Баба Яга? Я думаю, что на ней должно быть что-то необычное. Пойдемте, поищем такую березу. Находят березу на которой висит картинка «Баба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Яга»: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Пятая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остановка «В гостях у Бабы – Яги».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 старушка не любит детей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Часто пугают ей малышей.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бабушки есть костяная нога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Зовут же старуху…(Баба Яга)</a:t>
            </a: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Воспитатель: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Молодцы! Ребята, просто так нам Баба – Яга ключ не отдаст. Но, я знаю, что она больше всего любит! А вы, знаете, что она любит?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 детей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400" b="1" dirty="0" smtClean="0"/>
              <a:t> Воспитатель:</a:t>
            </a:r>
            <a:r>
              <a:rPr lang="ru-RU" sz="1400" dirty="0" smtClean="0"/>
              <a:t> Правильно, конечно играть! Давайте мы поиграем в ее любимую игру «Бабка-</a:t>
            </a:r>
            <a:r>
              <a:rPr lang="ru-RU" sz="1400" dirty="0" err="1" smtClean="0"/>
              <a:t>Ежка</a:t>
            </a:r>
            <a:r>
              <a:rPr lang="ru-RU" sz="1400" dirty="0" smtClean="0"/>
              <a:t>».</a:t>
            </a:r>
          </a:p>
          <a:p>
            <a:r>
              <a:rPr lang="ru-RU" sz="1400" dirty="0" smtClean="0"/>
              <a:t>Выбирают «Бабку-</a:t>
            </a:r>
            <a:r>
              <a:rPr lang="ru-RU" sz="1400" dirty="0" err="1" smtClean="0"/>
              <a:t>Ёжку</a:t>
            </a:r>
            <a:r>
              <a:rPr lang="ru-RU" sz="1400" dirty="0" smtClean="0"/>
              <a:t>». Она(он) встаёт в середину обруча. Вокруг бегают ребята и дразнят:</a:t>
            </a:r>
          </a:p>
          <a:p>
            <a:r>
              <a:rPr lang="ru-RU" sz="1400" dirty="0" smtClean="0"/>
              <a:t>«Бабка-</a:t>
            </a:r>
            <a:r>
              <a:rPr lang="ru-RU" sz="1400" dirty="0" err="1" smtClean="0"/>
              <a:t>Ёжка</a:t>
            </a:r>
            <a:r>
              <a:rPr lang="ru-RU" sz="1400" dirty="0" smtClean="0"/>
              <a:t>» костяная ножка,</a:t>
            </a:r>
          </a:p>
          <a:p>
            <a:r>
              <a:rPr lang="ru-RU" sz="1400" dirty="0" smtClean="0"/>
              <a:t> Нос крючком, голова торчком,</a:t>
            </a:r>
          </a:p>
          <a:p>
            <a:r>
              <a:rPr lang="ru-RU" sz="1400" dirty="0" smtClean="0"/>
              <a:t> С печки упала, ножку сломала,</a:t>
            </a:r>
          </a:p>
          <a:p>
            <a:r>
              <a:rPr lang="ru-RU" sz="1400" dirty="0" smtClean="0"/>
              <a:t> А как гром загремит,</a:t>
            </a:r>
          </a:p>
          <a:p>
            <a:r>
              <a:rPr lang="ru-RU" sz="1400" dirty="0" smtClean="0"/>
              <a:t> «Бабка-</a:t>
            </a:r>
            <a:r>
              <a:rPr lang="ru-RU" sz="1400" dirty="0" err="1" smtClean="0"/>
              <a:t>Ёжка</a:t>
            </a:r>
            <a:r>
              <a:rPr lang="ru-RU" sz="1400" dirty="0" smtClean="0"/>
              <a:t>» полетит.</a:t>
            </a:r>
          </a:p>
          <a:p>
            <a:r>
              <a:rPr lang="ru-RU" sz="1400" dirty="0" smtClean="0"/>
              <a:t>По окончанию слов «Бабка–</a:t>
            </a:r>
            <a:r>
              <a:rPr lang="ru-RU" sz="1400" dirty="0" err="1" smtClean="0"/>
              <a:t>Ёжка</a:t>
            </a:r>
            <a:r>
              <a:rPr lang="ru-RU" sz="1400" dirty="0" smtClean="0"/>
              <a:t>» сердится и пытается догнать ребят.</a:t>
            </a:r>
            <a:r>
              <a:rPr lang="ru-RU" sz="1400" b="1" dirty="0" smtClean="0"/>
              <a:t> Воспитатель:</a:t>
            </a:r>
            <a:r>
              <a:rPr lang="ru-RU" sz="1400" dirty="0" smtClean="0"/>
              <a:t> Молодцы, ребята, развеселили Бабу – Ягу! Получайте последний пятый ключ. А, что это к нему привязано? Ребята да это загадка от Бабы – Яги:</a:t>
            </a:r>
          </a:p>
          <a:p>
            <a:r>
              <a:rPr lang="ru-RU" sz="1400" dirty="0" smtClean="0"/>
              <a:t>Я опять хочу напиться! Очень вкусная водица! А откуда достаётся? - Из глубокого ... .(Колодца)</a:t>
            </a:r>
          </a:p>
          <a:p>
            <a:r>
              <a:rPr lang="ru-RU" sz="1400" dirty="0" smtClean="0"/>
              <a:t>Ответ детей.</a:t>
            </a:r>
          </a:p>
          <a:p>
            <a:r>
              <a:rPr lang="ru-RU" sz="1400" b="1" dirty="0" smtClean="0"/>
              <a:t>Воспитатель: </a:t>
            </a:r>
            <a:r>
              <a:rPr lang="ru-RU" sz="1400" dirty="0" smtClean="0"/>
              <a:t>Вот мы и разгадали загадки, а вон и колодец. Пойдемте, посмотрим. А вот и сундук давайте же скорее откроем его!</a:t>
            </a:r>
          </a:p>
          <a:p>
            <a:r>
              <a:rPr lang="ru-RU" sz="1400" dirty="0" smtClean="0"/>
              <a:t>Дети открывают сундук, и находят книгу и угощение. Справились с заданием?  Молодцы!</a:t>
            </a: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3287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Капля">
  <a:themeElements>
    <a:clrScheme name="Капля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Капля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пл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Капля</Template>
  <TotalTime>26</TotalTime>
  <Words>367</Words>
  <Application>Microsoft Office PowerPoint</Application>
  <PresentationFormat>Широкоэкранный</PresentationFormat>
  <Paragraphs>134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2" baseType="lpstr">
      <vt:lpstr>Arial</vt:lpstr>
      <vt:lpstr>Calibri</vt:lpstr>
      <vt:lpstr>Comic Sans MS</vt:lpstr>
      <vt:lpstr>Symbol</vt:lpstr>
      <vt:lpstr>Times New Roman</vt:lpstr>
      <vt:lpstr>Tw Cen MT</vt:lpstr>
      <vt:lpstr>Капля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Методист</dc:creator>
  <cp:lastModifiedBy>Методист</cp:lastModifiedBy>
  <cp:revision>3</cp:revision>
  <dcterms:created xsi:type="dcterms:W3CDTF">2021-09-21T07:39:26Z</dcterms:created>
  <dcterms:modified xsi:type="dcterms:W3CDTF">2021-09-21T08:05:54Z</dcterms:modified>
</cp:coreProperties>
</file>