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61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9" r:id="rId14"/>
    <p:sldId id="330" r:id="rId15"/>
    <p:sldId id="332" r:id="rId16"/>
    <p:sldId id="333" r:id="rId17"/>
    <p:sldId id="334" r:id="rId18"/>
    <p:sldId id="328" r:id="rId19"/>
    <p:sldId id="335" r:id="rId20"/>
    <p:sldId id="336" r:id="rId21"/>
    <p:sldId id="337" r:id="rId22"/>
    <p:sldId id="331" r:id="rId23"/>
    <p:sldId id="259" r:id="rId24"/>
    <p:sldId id="279" r:id="rId25"/>
    <p:sldId id="314" r:id="rId26"/>
    <p:sldId id="309" r:id="rId27"/>
    <p:sldId id="292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BDDFD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8F047BF-1E8E-4368-860A-F6331425A8A0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DEB0E83-1C45-492B-A497-DB83A7E42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90648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EB0E83-1C45-492B-A497-DB83A7E4284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2B6C9-6ADE-4A4B-A496-C518073992A2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7ABDD-7544-4FD0-B5F4-A4BF0E573E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4D356-B8B5-477A-998E-DD604CC36BEC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22CE-C259-4C6C-99A6-1DC91272B3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522AB-6659-4B93-A965-B97CE7821EA9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D5841-60ED-4481-994F-F710EAC094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94694-DC8F-4B58-94A7-EE7893F26F87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485B1-690B-43A8-B89A-1D1857F4B9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0502D-0DBB-491B-AD60-FA77739FC354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35E5A-6350-4E71-B023-E2900172E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758B7-98D6-4ED8-A081-6B0A96AAA9DA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27C99-59F8-4762-BBBF-00571E2E03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C55F7-B759-4D18-B38B-41CA7224F0C5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23795-B009-4601-8596-E919ED1A51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23C38-DA66-4494-A47A-87C45F504F33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84497-354D-4A7D-BC11-C4F6302BBD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22F42-4B34-437B-9002-5E212ED40434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BA1BA-6E0A-4705-BABE-E7DB09693C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8D3A1-A935-4757-9B9E-D64D8B16D8C0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4E9C-88EF-4E9F-8EB6-C5802436B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F16-4A8F-489A-A5B6-E4A246062C90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02EE3-4844-4F3D-B373-669E85A2D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D939A-12F8-475A-9E17-ABE87D3B41C2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64D80-5980-40B7-9467-5B12143E16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C2BAB3-61C0-4895-9B96-C51DB461AE6B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A9AD2B-DB9F-4C5E-A53B-0A5E8501C0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detskijsad/pedagogicheskii-proekt-dlja-podgotovitelnoi-grupy-po-oznakomleniyu-s-zhivopisyu-zhivopis-uchit-smotret-i-videt.html" TargetMode="External"/><Relationship Id="rId2" Type="http://schemas.openxmlformats.org/officeDocument/2006/relationships/hyperlink" Target="https://pravobraz.ru/federalnyj-gosudarstvennyj-obrazovatelnyj-standart-doshkolnogo-obrazovaniya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7"/>
            <a:ext cx="8286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+mj-ea"/>
                <a:cs typeface="+mn-cs"/>
              </a:rPr>
              <a:t/>
            </a:r>
            <a:br>
              <a:rPr lang="ru-RU" sz="3200" b="1" i="1" kern="0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+mj-ea"/>
                <a:cs typeface="+mn-cs"/>
              </a:rPr>
            </a:br>
            <a:endParaRPr lang="ru-RU" sz="2400" kern="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EF19B74-9F16-40B8-A0DE-1B82066D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092" y="5214950"/>
            <a:ext cx="4714908" cy="1428760"/>
          </a:xfrm>
        </p:spPr>
        <p:txBody>
          <a:bodyPr/>
          <a:lstStyle/>
          <a:p>
            <a:pPr algn="l"/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Горбачёва Вера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Васильевна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Государственного бюджетного дошкольного образовательного учреждения детский сад № 77 Петроградского района Санкт-Петербурга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785918" y="285728"/>
            <a:ext cx="571504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и обогащение речи детей старшего дошкольного возраста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через организацию работы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ознакомлению с жанрами изобразительного искусства»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AutoShape 3" descr="Подсолнух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7" name="AutoShape 5" descr="Подсолнух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9" name="Picture 7" descr="Картина «Ваза с двенадцатью подсолнухами» | Artr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180751" cy="2714628"/>
          </a:xfrm>
          <a:prstGeom prst="rect">
            <a:avLst/>
          </a:prstGeom>
          <a:noFill/>
        </p:spPr>
      </p:pic>
      <p:sp>
        <p:nvSpPr>
          <p:cNvPr id="18441" name="AutoShape 9" descr="Декоративный элемент Ваза с фруктами, артикул: S110013, купить в  интернет-магазине Ландшафт-Центр по цене 7989 руб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3" name="Picture 11" descr="Декоративный элемент Ваза с фруктами, артикул: S110013, купить в  интернет-магазине Ландшафт-Центр по цене 7989 руб."/>
          <p:cNvPicPr>
            <a:picLocks noChangeAspect="1" noChangeArrowheads="1"/>
          </p:cNvPicPr>
          <p:nvPr/>
        </p:nvPicPr>
        <p:blipFill>
          <a:blip r:embed="rId4" cstate="print"/>
          <a:srcRect l="13392" r="16965" b="892"/>
          <a:stretch>
            <a:fillRect/>
          </a:stretch>
        </p:blipFill>
        <p:spPr bwMode="auto">
          <a:xfrm>
            <a:off x="0" y="2928934"/>
            <a:ext cx="1714480" cy="2439837"/>
          </a:xfrm>
          <a:prstGeom prst="rect">
            <a:avLst/>
          </a:prstGeom>
          <a:noFill/>
        </p:spPr>
      </p:pic>
      <p:pic>
        <p:nvPicPr>
          <p:cNvPr id="18445" name="Picture 13" descr="Городской пейзаж - Лучшие картины художник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7" y="3058414"/>
            <a:ext cx="3071834" cy="1727908"/>
          </a:xfrm>
          <a:prstGeom prst="rect">
            <a:avLst/>
          </a:prstGeom>
          <a:noFill/>
        </p:spPr>
      </p:pic>
      <p:pic>
        <p:nvPicPr>
          <p:cNvPr id="18447" name="Picture 15" descr="Пейзаж — жанр в живописи: суть, разновидности, типы пейзажей, история,  примеры картин в пейзажном жанре. Известные художники-пейзажисты: Тёрнер,  Левитан, Айвазовский, Шишки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9" y="0"/>
            <a:ext cx="2000232" cy="3005813"/>
          </a:xfrm>
          <a:prstGeom prst="rect">
            <a:avLst/>
          </a:prstGeom>
          <a:noFill/>
        </p:spPr>
      </p:pic>
      <p:pic>
        <p:nvPicPr>
          <p:cNvPr id="18449" name="Picture 17" descr="Шишкин И. И. — Дождь в дубовом лес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4786322"/>
            <a:ext cx="3016113" cy="1857388"/>
          </a:xfrm>
          <a:prstGeom prst="rect">
            <a:avLst/>
          </a:prstGeom>
          <a:noFill/>
        </p:spPr>
      </p:pic>
      <p:pic>
        <p:nvPicPr>
          <p:cNvPr id="18451" name="Picture 19" descr="Русский пейзаж. Времена года. Саврасов, Шишкин, Левитан. Часть 1 - YouTub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3786190"/>
            <a:ext cx="2857500" cy="1600200"/>
          </a:xfrm>
          <a:prstGeom prst="rect">
            <a:avLst/>
          </a:prstGeom>
          <a:noFill/>
        </p:spPr>
      </p:pic>
      <p:sp>
        <p:nvSpPr>
          <p:cNvPr id="18453" name="AutoShape 21" descr="Портрет в скульптуре на заказ от интернет-магазина Сур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55" name="AutoShape 23" descr="Римский скульптурный портрет. Вибия Сабина, жена римского императора  Адриана. Мрамор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57" name="AutoShape 25" descr="Римский скульптурный портрет. Вибия Сабина, жена римского императора  Адриана. Мрамор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59" name="Picture 27" descr="Римский скульптурный портрет"/>
          <p:cNvPicPr>
            <a:picLocks noChangeAspect="1" noChangeArrowheads="1"/>
          </p:cNvPicPr>
          <p:nvPr/>
        </p:nvPicPr>
        <p:blipFill>
          <a:blip r:embed="rId9" cstate="print"/>
          <a:srcRect r="1135" b="9090"/>
          <a:stretch>
            <a:fillRect/>
          </a:stretch>
        </p:blipFill>
        <p:spPr bwMode="auto">
          <a:xfrm>
            <a:off x="7286644" y="3000372"/>
            <a:ext cx="170915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571604" y="285728"/>
            <a:ext cx="60534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ПОДГОТОВКИ И РЕАЛИЗАЦИИ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ОБРАЗОВАТЕЛЬНОГО ПРОЕКТА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1214422"/>
          <a:ext cx="8358246" cy="5120640"/>
        </p:xfrm>
        <a:graphic>
          <a:graphicData uri="http://schemas.openxmlformats.org/drawingml/2006/table">
            <a:tbl>
              <a:tblPr/>
              <a:tblGrid>
                <a:gridCol w="5231634"/>
                <a:gridCol w="3126612"/>
              </a:tblGrid>
              <a:tr h="156308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СЕНТЯБРЬ 2020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8923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Постановка проблемы и обоснование ее актуальности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заместитель заведующего ГБДОУ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Сбор, систематизация материала по проблеме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заместитель заведующего ГБДОУ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Разработка  цикла мероприятий по теме проекта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заместитель заведующего ГБДОУ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Подборка  методической, познавательной и художественной литературы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заместитель заведующего ГБДОУ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231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Подготовка наглядного материала  (серия картин по разным жанрам живописи: натюрморт, портрет, пейзаж, жанровая живопись, портреты художников)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 (законные представители) 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Разработка </a:t>
                      </a:r>
                      <a:r>
                        <a:rPr lang="ru-RU" sz="1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мультимедийных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презентаций по теме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Проекта</a:t>
                      </a: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Подготовка и  подборка дидактических 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игр</a:t>
                      </a: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Разработка цикла мероприятий, бесед по теме проекта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заместитель заведующего ГБДОУ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Обогащение предметной среды (центра творчества)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 (законные представители)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95" marR="334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357166"/>
          <a:ext cx="8643997" cy="6309360"/>
        </p:xfrm>
        <a:graphic>
          <a:graphicData uri="http://schemas.openxmlformats.org/drawingml/2006/table">
            <a:tbl>
              <a:tblPr/>
              <a:tblGrid>
                <a:gridCol w="6572296"/>
                <a:gridCol w="2071701"/>
              </a:tblGrid>
              <a:tr h="116114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ОКТЯБРЬ 2020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229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развитию речи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«Знакомство с миром живописи»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898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Просмотр презентации: «Виды искусства»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43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по художественно-эстетическому развитию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«Я художник»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беседа «Как  художник составляет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натюрморт»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43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Знакомство с поэтическими произведениями  об осени из сборников «От осени до лета», «Под одною голубою…»</a:t>
                      </a: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43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по развитию речи </a:t>
                      </a: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«Знакомство с жанром живописи Натюрморт»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571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 </a:t>
                      </a: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игры: «Собери узор», «Подбери по цвету»,  «Что нарисовал художник?», «Чего не хватает?», «Собери предметы для натюрморта», «Составляем натюрморт: природный, предметный»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43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Рассматривание и обсуждение иллюстраций, картин, фотографий, журналов с изображением натюрморта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43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по художественно-эстетическому развитию</a:t>
                      </a: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«Дары огорода» (натюрморт)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43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Рассматривание и обсуждение иллюстраций, картин, фотографий, журналов с изображением натюрморта.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229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по развитию речи «В гостях у картин»</a:t>
                      </a: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229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Посещение «Русского музея», тема «Натюрморты»</a:t>
                      </a: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 (законные представители), 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882" marR="2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571480"/>
          <a:ext cx="8429683" cy="5608320"/>
        </p:xfrm>
        <a:graphic>
          <a:graphicData uri="http://schemas.openxmlformats.org/drawingml/2006/table">
            <a:tbl>
              <a:tblPr/>
              <a:tblGrid>
                <a:gridCol w="6572296"/>
                <a:gridCol w="1857387"/>
              </a:tblGrid>
              <a:tr h="150519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НОЯБРЬ 2020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1037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развитию речи «Собираем натюрморт»</a:t>
                      </a: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по художественно-эстетическому развитию «Гроздь винограда»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(натюрморт, рисунок)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игры: «Чего не хватает?», «Собери предметы для натюрморта», «Составляем натюрморт», «Природный, предметный»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Консультация  «Музей и дети»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 (законные представители)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развитию речи  «Описание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натюрморта  К.С. Петрова-Водкина «Яблоки на  красном фоне»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Чтение художественной литературы: В. Антипова «Рисунок вазы на столе»; стихотворение С. Смирнова «Яблоки на тарелке».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игры: «Собери картинку?», «Лото - натюрморт», «Что нарисовал художник?»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Просмотр презентации «Натюрморт»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по художественно-эстетическому развитию «Гроздь винограда»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(натюрморт, лепка)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Посещение «Эрмитажа», тема «Натюрморты»</a:t>
                      </a: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 (законные представители), 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фотограф\детские работы\Вениамин натюрморт с овощами.jpg"/>
          <p:cNvPicPr>
            <a:picLocks noChangeAspect="1" noChangeArrowheads="1"/>
          </p:cNvPicPr>
          <p:nvPr/>
        </p:nvPicPr>
        <p:blipFill>
          <a:blip r:embed="rId2" cstate="print"/>
          <a:srcRect r="8333" b="7291"/>
          <a:stretch>
            <a:fillRect/>
          </a:stretch>
        </p:blipFill>
        <p:spPr bwMode="auto">
          <a:xfrm>
            <a:off x="1928794" y="1285860"/>
            <a:ext cx="2595849" cy="3500462"/>
          </a:xfrm>
          <a:prstGeom prst="rect">
            <a:avLst/>
          </a:prstGeom>
          <a:noFill/>
        </p:spPr>
      </p:pic>
      <p:pic>
        <p:nvPicPr>
          <p:cNvPr id="3" name="Picture 7" descr="C:\Users\user\Desktop\фотограф\21. Общие фотографии за год\20200923_113558.jpg"/>
          <p:cNvPicPr>
            <a:picLocks noChangeAspect="1" noChangeArrowheads="1"/>
          </p:cNvPicPr>
          <p:nvPr/>
        </p:nvPicPr>
        <p:blipFill>
          <a:blip r:embed="rId3" cstate="print"/>
          <a:srcRect r="18750" b="15625"/>
          <a:stretch>
            <a:fillRect/>
          </a:stretch>
        </p:blipFill>
        <p:spPr bwMode="auto">
          <a:xfrm>
            <a:off x="6929454" y="214290"/>
            <a:ext cx="2000264" cy="2769596"/>
          </a:xfrm>
          <a:prstGeom prst="rect">
            <a:avLst/>
          </a:prstGeom>
          <a:noFill/>
        </p:spPr>
      </p:pic>
      <p:pic>
        <p:nvPicPr>
          <p:cNvPr id="4" name="Picture 6" descr="C:\Users\user\Desktop\фотограф\детские работы\Кира виноград.jpg"/>
          <p:cNvPicPr>
            <a:picLocks noChangeAspect="1" noChangeArrowheads="1"/>
          </p:cNvPicPr>
          <p:nvPr/>
        </p:nvPicPr>
        <p:blipFill>
          <a:blip r:embed="rId4" cstate="print"/>
          <a:srcRect l="2778" r="1388"/>
          <a:stretch>
            <a:fillRect/>
          </a:stretch>
        </p:blipFill>
        <p:spPr bwMode="auto">
          <a:xfrm>
            <a:off x="4429124" y="500042"/>
            <a:ext cx="2515957" cy="350043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214290"/>
            <a:ext cx="4929222" cy="714356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Сопровождающая продуктивная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деятельность детей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фотограф\детские работы\Алиса А. виноград лепка.jpg"/>
          <p:cNvPicPr>
            <a:picLocks noChangeAspect="1" noChangeArrowheads="1"/>
          </p:cNvPicPr>
          <p:nvPr/>
        </p:nvPicPr>
        <p:blipFill>
          <a:blip r:embed="rId5" cstate="print"/>
          <a:srcRect l="4166" r="9722" b="9375"/>
          <a:stretch>
            <a:fillRect/>
          </a:stretch>
        </p:blipFill>
        <p:spPr bwMode="auto">
          <a:xfrm>
            <a:off x="7000892" y="3100614"/>
            <a:ext cx="1964964" cy="2757277"/>
          </a:xfrm>
          <a:prstGeom prst="rect">
            <a:avLst/>
          </a:prstGeom>
          <a:noFill/>
        </p:spPr>
      </p:pic>
      <p:pic>
        <p:nvPicPr>
          <p:cNvPr id="7" name="Picture 3" descr="C:\Users\user\Desktop\фотограф\19. Хиясов Мансур\рисунок 1.jpg"/>
          <p:cNvPicPr>
            <a:picLocks noChangeAspect="1" noChangeArrowheads="1"/>
          </p:cNvPicPr>
          <p:nvPr/>
        </p:nvPicPr>
        <p:blipFill>
          <a:blip r:embed="rId6" cstate="print"/>
          <a:srcRect r="22222" b="27083"/>
          <a:stretch>
            <a:fillRect/>
          </a:stretch>
        </p:blipFill>
        <p:spPr bwMode="auto">
          <a:xfrm>
            <a:off x="5000628" y="4000504"/>
            <a:ext cx="2000245" cy="2500306"/>
          </a:xfrm>
          <a:prstGeom prst="rect">
            <a:avLst/>
          </a:prstGeom>
          <a:noFill/>
        </p:spPr>
      </p:pic>
      <p:sp>
        <p:nvSpPr>
          <p:cNvPr id="9" name="Заголовок 4"/>
          <p:cNvSpPr txBox="1">
            <a:spLocks/>
          </p:cNvSpPr>
          <p:nvPr/>
        </p:nvSpPr>
        <p:spPr bwMode="auto">
          <a:xfrm>
            <a:off x="0" y="4929198"/>
            <a:ext cx="335755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Художественные 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скульптурные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натюрморты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Picture 3" descr="C:\Users\user\Desktop\фотограф\2. Волкова Полина\20200923_113556.jpg"/>
          <p:cNvPicPr>
            <a:picLocks noChangeAspect="1" noChangeArrowheads="1"/>
          </p:cNvPicPr>
          <p:nvPr/>
        </p:nvPicPr>
        <p:blipFill>
          <a:blip r:embed="rId7" cstate="print"/>
          <a:srcRect l="37500" t="-3516" r="1562" b="27344"/>
          <a:stretch>
            <a:fillRect/>
          </a:stretch>
        </p:blipFill>
        <p:spPr bwMode="auto">
          <a:xfrm>
            <a:off x="0" y="857232"/>
            <a:ext cx="1928826" cy="3214710"/>
          </a:xfrm>
          <a:prstGeom prst="rect">
            <a:avLst/>
          </a:prstGeom>
          <a:noFill/>
        </p:spPr>
      </p:pic>
      <p:pic>
        <p:nvPicPr>
          <p:cNvPr id="11" name="Picture 3" descr="C:\Users\user\Desktop\фотограф\15. Сидорова Маргарита\рисунок 3.jpg"/>
          <p:cNvPicPr>
            <a:picLocks noChangeAspect="1" noChangeArrowheads="1"/>
          </p:cNvPicPr>
          <p:nvPr/>
        </p:nvPicPr>
        <p:blipFill>
          <a:blip r:embed="rId8" cstate="print"/>
          <a:srcRect l="5555" t="5208" r="16761" b="7398"/>
          <a:stretch>
            <a:fillRect/>
          </a:stretch>
        </p:blipFill>
        <p:spPr bwMode="auto">
          <a:xfrm>
            <a:off x="3500430" y="4572008"/>
            <a:ext cx="1523995" cy="2285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фотограф\6. Костюков Андрей\20210310_164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0"/>
            <a:ext cx="2446734" cy="3262311"/>
          </a:xfrm>
          <a:prstGeom prst="rect">
            <a:avLst/>
          </a:prstGeom>
          <a:noFill/>
        </p:spPr>
      </p:pic>
      <p:pic>
        <p:nvPicPr>
          <p:cNvPr id="3" name="Picture 2" descr="C:\Users\user\Desktop\фотограф\6. Костюков Андрей\рисунок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43049"/>
            <a:ext cx="2928958" cy="3905909"/>
          </a:xfrm>
          <a:prstGeom prst="rect">
            <a:avLst/>
          </a:prstGeom>
          <a:noFill/>
        </p:spPr>
      </p:pic>
      <p:sp>
        <p:nvSpPr>
          <p:cNvPr id="4" name="Заголовок 4"/>
          <p:cNvSpPr txBox="1">
            <a:spLocks/>
          </p:cNvSpPr>
          <p:nvPr/>
        </p:nvSpPr>
        <p:spPr bwMode="auto">
          <a:xfrm>
            <a:off x="0" y="285728"/>
            <a:ext cx="335755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Ручной труд и натюрморт</a:t>
            </a:r>
          </a:p>
        </p:txBody>
      </p:sp>
      <p:pic>
        <p:nvPicPr>
          <p:cNvPr id="39939" name="Picture 3" descr="C:\Users\user\Downloads\20210414_163632.jpg"/>
          <p:cNvPicPr>
            <a:picLocks noChangeAspect="1" noChangeArrowheads="1"/>
          </p:cNvPicPr>
          <p:nvPr/>
        </p:nvPicPr>
        <p:blipFill>
          <a:blip r:embed="rId4" cstate="print"/>
          <a:srcRect l="2777" r="6944"/>
          <a:stretch>
            <a:fillRect/>
          </a:stretch>
        </p:blipFill>
        <p:spPr bwMode="auto">
          <a:xfrm>
            <a:off x="3286116" y="0"/>
            <a:ext cx="2428892" cy="3587262"/>
          </a:xfrm>
          <a:prstGeom prst="rect">
            <a:avLst/>
          </a:prstGeom>
          <a:noFill/>
        </p:spPr>
      </p:pic>
      <p:pic>
        <p:nvPicPr>
          <p:cNvPr id="39938" name="Picture 2" descr="C:\Users\user\Downloads\20210416_092007.jpg"/>
          <p:cNvPicPr>
            <a:picLocks noChangeAspect="1" noChangeArrowheads="1"/>
          </p:cNvPicPr>
          <p:nvPr/>
        </p:nvPicPr>
        <p:blipFill>
          <a:blip r:embed="rId5" cstate="print"/>
          <a:srcRect l="12500" t="4166" r="2777" b="6250"/>
          <a:stretch>
            <a:fillRect/>
          </a:stretch>
        </p:blipFill>
        <p:spPr bwMode="auto">
          <a:xfrm>
            <a:off x="6205092" y="2714620"/>
            <a:ext cx="2938908" cy="4143380"/>
          </a:xfrm>
          <a:prstGeom prst="rect">
            <a:avLst/>
          </a:prstGeom>
          <a:noFill/>
        </p:spPr>
      </p:pic>
      <p:pic>
        <p:nvPicPr>
          <p:cNvPr id="7" name="Picture 2" descr="C:\Users\user\Desktop\фотограф\18. Телегина Праду Антонина\рисунок.jpg"/>
          <p:cNvPicPr>
            <a:picLocks noChangeAspect="1" noChangeArrowheads="1"/>
          </p:cNvPicPr>
          <p:nvPr/>
        </p:nvPicPr>
        <p:blipFill>
          <a:blip r:embed="rId6" cstate="print"/>
          <a:srcRect l="6944" t="4166" r="8333" b="4167"/>
          <a:stretch>
            <a:fillRect/>
          </a:stretch>
        </p:blipFill>
        <p:spPr bwMode="auto">
          <a:xfrm>
            <a:off x="3428992" y="3357562"/>
            <a:ext cx="2357454" cy="3400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357166"/>
          <a:ext cx="8429684" cy="6096000"/>
        </p:xfrm>
        <a:graphic>
          <a:graphicData uri="http://schemas.openxmlformats.org/drawingml/2006/table">
            <a:tbl>
              <a:tblPr/>
              <a:tblGrid>
                <a:gridCol w="6286543"/>
                <a:gridCol w="2143141"/>
              </a:tblGrid>
              <a:tr h="135467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ДЕКАБРЬ 2020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развитию речи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«Знакомство с жанром живописи. Портрет», «Как пишут портреты?»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Рассматривание и обсуждение иллюстраций, картин, фотографий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игры: «Какое настроении?», «Передай эмоцию», «Повтори позу»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по художественно-эстетическому развитию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«Портрет семьи»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Рассматривание и обсуждение иллюстраций, картин, фотографий, журналов с изображением портрета.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развитию речи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«Портреты и художники – портретисты» (с использованием презентации)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746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Дидактические игры: «Картинки – половинки», «Отгадай настроение на портрете», «Дорисуй», «Художники», «Краски»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47625"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Чтение познавательной литературы: Энциклопедия «Художники Мира» под. ред. А. </a:t>
                      </a:r>
                      <a:r>
                        <a:rPr lang="ru-RU" sz="1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Вольтерняк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 «История портретной живописи»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47625"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Сюжетно-ролевая игра «В мастерской художника»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творческих работ детей, родителей, педагогов «В мире искусства»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 (законные представители), 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Посещение «Русского музея», тема «Портрет»</a:t>
                      </a: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 (законные представители), 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9" marR="29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428604"/>
          <a:ext cx="8643966" cy="5072098"/>
        </p:xfrm>
        <a:graphic>
          <a:graphicData uri="http://schemas.openxmlformats.org/drawingml/2006/table">
            <a:tbl>
              <a:tblPr/>
              <a:tblGrid>
                <a:gridCol w="6715172"/>
                <a:gridCol w="1928794"/>
              </a:tblGrid>
              <a:tr h="176696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ЯНВАРЬ 2021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3391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развитию речи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«Кто смотрит нас с портрета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87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по художественно-эстетическому развитию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«Папин портрет. Мамин портрет»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391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Дидактические игры «Подбери цвет», «Собери портрет».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87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Фото - выставка  «Мой автопортрет»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 (законные представители), 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87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развитию речи  «Описание картины </a:t>
                      </a:r>
                      <a:r>
                        <a:rPr lang="ru-RU" sz="1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Брюлова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К.П  «Всадница»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391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Разучивание стихотворения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А. Кушнера «Если видишь на картине»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391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беседа: «Художники – портретисты», «Портреты и автопортреты».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164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по художественно-эстетическому развитию «На портрете звери»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391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Посещение «Эрмитажа», тема «Портрет»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Родители (законные представители), дети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214282" y="214290"/>
            <a:ext cx="4929222" cy="7143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Сопровождающая продуктивная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деятельность детей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Заголовок 4"/>
          <p:cNvSpPr txBox="1">
            <a:spLocks/>
          </p:cNvSpPr>
          <p:nvPr/>
        </p:nvSpPr>
        <p:spPr bwMode="auto">
          <a:xfrm>
            <a:off x="6572264" y="5214950"/>
            <a:ext cx="257173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Художественные 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скульптурные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портреты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2" descr="C:\Users\user\Desktop\фотограф\детские работы\20201102_083714.jpg"/>
          <p:cNvPicPr>
            <a:picLocks noChangeAspect="1" noChangeArrowheads="1"/>
          </p:cNvPicPr>
          <p:nvPr/>
        </p:nvPicPr>
        <p:blipFill>
          <a:blip r:embed="rId2" cstate="print"/>
          <a:srcRect l="2777" t="36459" r="1389" b="12500"/>
          <a:stretch>
            <a:fillRect/>
          </a:stretch>
        </p:blipFill>
        <p:spPr bwMode="auto">
          <a:xfrm>
            <a:off x="214282" y="1071546"/>
            <a:ext cx="4071934" cy="2891664"/>
          </a:xfrm>
          <a:prstGeom prst="rect">
            <a:avLst/>
          </a:prstGeom>
          <a:noFill/>
        </p:spPr>
      </p:pic>
      <p:pic>
        <p:nvPicPr>
          <p:cNvPr id="5" name="Picture 5" descr="C:\Users\user\Desktop\фотограф\детские работы\20210315_125342.jpg"/>
          <p:cNvPicPr>
            <a:picLocks noChangeAspect="1" noChangeArrowheads="1"/>
          </p:cNvPicPr>
          <p:nvPr/>
        </p:nvPicPr>
        <p:blipFill>
          <a:blip r:embed="rId3" cstate="print"/>
          <a:srcRect l="1389" r="22222" b="6250"/>
          <a:stretch>
            <a:fillRect/>
          </a:stretch>
        </p:blipFill>
        <p:spPr bwMode="auto">
          <a:xfrm>
            <a:off x="4357686" y="571480"/>
            <a:ext cx="2428892" cy="3974536"/>
          </a:xfrm>
          <a:prstGeom prst="rect">
            <a:avLst/>
          </a:prstGeom>
          <a:noFill/>
        </p:spPr>
      </p:pic>
      <p:pic>
        <p:nvPicPr>
          <p:cNvPr id="6" name="Picture 5" descr="C:\Users\user\Desktop\фотограф\20. Цветков Кирилл\20210205_110536.jpg"/>
          <p:cNvPicPr>
            <a:picLocks noChangeAspect="1" noChangeArrowheads="1"/>
          </p:cNvPicPr>
          <p:nvPr/>
        </p:nvPicPr>
        <p:blipFill>
          <a:blip r:embed="rId4" cstate="print"/>
          <a:srcRect b="34375"/>
          <a:stretch>
            <a:fillRect/>
          </a:stretch>
        </p:blipFill>
        <p:spPr bwMode="auto">
          <a:xfrm>
            <a:off x="6929454" y="-1"/>
            <a:ext cx="2214546" cy="1937717"/>
          </a:xfrm>
          <a:prstGeom prst="rect">
            <a:avLst/>
          </a:prstGeom>
          <a:noFill/>
        </p:spPr>
      </p:pic>
      <p:pic>
        <p:nvPicPr>
          <p:cNvPr id="7" name="Picture 2" descr="C:\Users\user\Desktop\фотограф\2. Волкова Полина\рисунок.jpg"/>
          <p:cNvPicPr>
            <a:picLocks noChangeAspect="1" noChangeArrowheads="1"/>
          </p:cNvPicPr>
          <p:nvPr/>
        </p:nvPicPr>
        <p:blipFill>
          <a:blip r:embed="rId5" cstate="print"/>
          <a:srcRect t="27083" b="24232"/>
          <a:stretch>
            <a:fillRect/>
          </a:stretch>
        </p:blipFill>
        <p:spPr bwMode="auto">
          <a:xfrm>
            <a:off x="214282" y="4000504"/>
            <a:ext cx="4071948" cy="2643206"/>
          </a:xfrm>
          <a:prstGeom prst="rect">
            <a:avLst/>
          </a:prstGeom>
          <a:noFill/>
        </p:spPr>
      </p:pic>
      <p:pic>
        <p:nvPicPr>
          <p:cNvPr id="40961" name="Picture 1" descr="C:\Users\user\Downloads\20210412_120432.jpg"/>
          <p:cNvPicPr>
            <a:picLocks noChangeAspect="1" noChangeArrowheads="1"/>
          </p:cNvPicPr>
          <p:nvPr/>
        </p:nvPicPr>
        <p:blipFill>
          <a:blip r:embed="rId6" cstate="print"/>
          <a:srcRect l="12329" r="7305" b="42465"/>
          <a:stretch>
            <a:fillRect/>
          </a:stretch>
        </p:blipFill>
        <p:spPr bwMode="auto">
          <a:xfrm>
            <a:off x="4350882" y="4572008"/>
            <a:ext cx="2170355" cy="2071702"/>
          </a:xfrm>
          <a:prstGeom prst="rect">
            <a:avLst/>
          </a:prstGeom>
          <a:noFill/>
        </p:spPr>
      </p:pic>
      <p:pic>
        <p:nvPicPr>
          <p:cNvPr id="10" name="Picture 4" descr="C:\Users\user\Desktop\фотограф\4. Заикин Арсений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1928802"/>
            <a:ext cx="2285984" cy="3047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user\Desktop\фотограф\1. Ахметчина Алиса\20210205_110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1785926"/>
            <a:ext cx="2839661" cy="3786214"/>
          </a:xfrm>
          <a:prstGeom prst="rect">
            <a:avLst/>
          </a:prstGeom>
          <a:noFill/>
        </p:spPr>
      </p:pic>
      <p:pic>
        <p:nvPicPr>
          <p:cNvPr id="5" name="Picture 2" descr="C:\Users\user\Desktop\фотограф\3. Дубровина Кира\рисунок 2.jpg"/>
          <p:cNvPicPr>
            <a:picLocks noChangeAspect="1" noChangeArrowheads="1"/>
          </p:cNvPicPr>
          <p:nvPr/>
        </p:nvPicPr>
        <p:blipFill>
          <a:blip r:embed="rId3" cstate="print"/>
          <a:srcRect l="20464" r="3030" b="8984"/>
          <a:stretch>
            <a:fillRect/>
          </a:stretch>
        </p:blipFill>
        <p:spPr bwMode="auto">
          <a:xfrm>
            <a:off x="6643702" y="3429000"/>
            <a:ext cx="2071702" cy="3286124"/>
          </a:xfrm>
          <a:prstGeom prst="rect">
            <a:avLst/>
          </a:prstGeom>
          <a:noFill/>
        </p:spPr>
      </p:pic>
      <p:sp>
        <p:nvSpPr>
          <p:cNvPr id="6" name="Заголовок 4"/>
          <p:cNvSpPr txBox="1">
            <a:spLocks/>
          </p:cNvSpPr>
          <p:nvPr/>
        </p:nvSpPr>
        <p:spPr bwMode="auto">
          <a:xfrm>
            <a:off x="285720" y="214290"/>
            <a:ext cx="335755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Изображения животных – это тоже портреты</a:t>
            </a:r>
          </a:p>
        </p:txBody>
      </p:sp>
      <p:pic>
        <p:nvPicPr>
          <p:cNvPr id="7" name="Picture 4" descr="C:\Users\user\Desktop\фотограф\4. Заикин Арсений\рисунок.jpg"/>
          <p:cNvPicPr>
            <a:picLocks noChangeAspect="1" noChangeArrowheads="1"/>
          </p:cNvPicPr>
          <p:nvPr/>
        </p:nvPicPr>
        <p:blipFill>
          <a:blip r:embed="rId4" cstate="print"/>
          <a:srcRect l="11852" r="5184" b="11110"/>
          <a:stretch>
            <a:fillRect/>
          </a:stretch>
        </p:blipFill>
        <p:spPr bwMode="auto">
          <a:xfrm>
            <a:off x="6572264" y="214289"/>
            <a:ext cx="2214578" cy="3163683"/>
          </a:xfrm>
          <a:prstGeom prst="rect">
            <a:avLst/>
          </a:prstGeom>
          <a:noFill/>
        </p:spPr>
      </p:pic>
      <p:pic>
        <p:nvPicPr>
          <p:cNvPr id="8" name="Picture 3" descr="C:\Users\user\Desktop\фотограф\3. Дубровина Кира\рисунок.jpg"/>
          <p:cNvPicPr>
            <a:picLocks noChangeAspect="1" noChangeArrowheads="1"/>
          </p:cNvPicPr>
          <p:nvPr/>
        </p:nvPicPr>
        <p:blipFill>
          <a:blip r:embed="rId5" cstate="print"/>
          <a:srcRect l="8333" t="5208" r="5676" b="6114"/>
          <a:stretch>
            <a:fillRect/>
          </a:stretch>
        </p:blipFill>
        <p:spPr bwMode="auto">
          <a:xfrm>
            <a:off x="3571868" y="214290"/>
            <a:ext cx="2714644" cy="3732636"/>
          </a:xfrm>
          <a:prstGeom prst="rect">
            <a:avLst/>
          </a:prstGeom>
          <a:noFill/>
        </p:spPr>
      </p:pic>
      <p:pic>
        <p:nvPicPr>
          <p:cNvPr id="9" name="Picture 3" descr="C:\Users\user\Desktop\фотограф\4. Заикин Арсений\рисунок 2.jpg"/>
          <p:cNvPicPr>
            <a:picLocks noChangeAspect="1" noChangeArrowheads="1"/>
          </p:cNvPicPr>
          <p:nvPr/>
        </p:nvPicPr>
        <p:blipFill>
          <a:blip r:embed="rId6" cstate="print"/>
          <a:srcRect l="4167" t="10952" r="5292" b="21142"/>
          <a:stretch>
            <a:fillRect/>
          </a:stretch>
        </p:blipFill>
        <p:spPr bwMode="auto">
          <a:xfrm>
            <a:off x="3143240" y="4071918"/>
            <a:ext cx="2786082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785794"/>
          <a:ext cx="8358246" cy="4429760"/>
        </p:xfrm>
        <a:graphic>
          <a:graphicData uri="http://schemas.openxmlformats.org/drawingml/2006/table">
            <a:tbl>
              <a:tblPr/>
              <a:tblGrid>
                <a:gridCol w="5715039"/>
                <a:gridCol w="2643207"/>
              </a:tblGrid>
              <a:tr h="203200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ФЕВРАЛЬ 2021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развитию речи  «Пейзаж», «Как рисовать пейзаж» 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по художественно-эстетическому развитию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«Зимние сюжеты»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беседа «Цвет – помощник  художника»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Просмотр презентации: «В картинной галерее», «Художники – пейзажисты»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47625"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 игры:  «Собери пейзаж», «Времена года», «Части суток», «Перспектива», «Мозаика», «Составь картинку», </a:t>
                      </a: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«Собери зимний пейзаж».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развитию речи  «Описание </a:t>
                      </a: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картины  И.Грабаря  «Сказка  инея  и 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восходящего солнца»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Посещение «Русского музея», тема «Пейзаж»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 (законные представители), 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C:\Documents and Settings\User\%D0%9C%D0%BE%D0%B8 %D0%B4%D0%BE%D0%BA%D1%83%D0%BC%D0%B5%D0%BD%D1%82%D1%8B\Downloads\%D0%B7%D0%B4%D0%B0%D0%BD%D0%B8%D0%B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C:\Documents and Settings\User\%D0%9C%D0%BE%D0%B8 %D0%B4%D0%BE%D0%BA%D1%83%D0%BC%D0%B5%D0%BD%D1%82%D1%8B\Downloads\%D0%B7%D0%B4%D0%B0%D0%BD%D0%B8%D0%B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85786" y="4071942"/>
          <a:ext cx="7858180" cy="2571768"/>
        </p:xfrm>
        <a:graphic>
          <a:graphicData uri="http://schemas.openxmlformats.org/drawingml/2006/table">
            <a:tbl>
              <a:tblPr/>
              <a:tblGrid>
                <a:gridCol w="1588714"/>
                <a:gridCol w="6269466"/>
              </a:tblGrid>
              <a:tr h="87221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Тип проекта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информационно – </a:t>
                      </a:r>
                      <a:r>
                        <a:rPr lang="ru-RU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практический</a:t>
                      </a:r>
                      <a:r>
                        <a:rPr lang="ru-RU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долгосрочный (октябрь 2020 – май 2021)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95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Участники проекта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воспитанники подготовительной группы,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педагоги,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 (законные представители)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412" name="Picture 4" descr="Все дети с 1 января могут бесплатно ходить в российские музеи :: Новости ::  ТВ Цент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289"/>
            <a:ext cx="5143536" cy="3720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1142984"/>
          <a:ext cx="8501122" cy="4158827"/>
        </p:xfrm>
        <a:graphic>
          <a:graphicData uri="http://schemas.openxmlformats.org/drawingml/2006/table">
            <a:tbl>
              <a:tblPr/>
              <a:tblGrid>
                <a:gridCol w="5321063"/>
                <a:gridCol w="3180059"/>
              </a:tblGrid>
              <a:tr h="270933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МАРТ 2021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2800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Чтение стихотворений Е. Трутнева «Четверо художников», «Пейзаж», С. Есенин «Белая берёза», «Черёмуха» 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по художественно-эстетическому развитию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«Городские сюжеты»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развитию речи  «Описание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картины  И.И.Левитана «Весна.  Большая вода»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 игры:  «Когда это бывает?», «Явления природы», «Природа и человек», «Что такое хорошо и что такое плохо?»</a:t>
                      </a: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867">
                <a:tc>
                  <a:txBody>
                    <a:bodyPr/>
                    <a:lstStyle/>
                    <a:p>
                      <a:pPr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Посещение «Эрмитажа», тема «Пейзаж»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Родители (законные представители), дети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928670"/>
          <a:ext cx="8358245" cy="4365895"/>
        </p:xfrm>
        <a:graphic>
          <a:graphicData uri="http://schemas.openxmlformats.org/drawingml/2006/table">
            <a:tbl>
              <a:tblPr/>
              <a:tblGrid>
                <a:gridCol w="5929354"/>
                <a:gridCol w="2428891"/>
              </a:tblGrid>
              <a:tr h="193524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АПРЕЛЬ 2021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0571">
                <a:tc>
                  <a:txBody>
                    <a:bodyPr/>
                    <a:lstStyle/>
                    <a:p>
                      <a:pPr marL="47625" marR="4762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Чтение научно – познавательной литературы, энциклопедии «В мире живописи», «Живопись – искусство»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571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развитию речи  «Описание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картины 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картине Куинджи «Берёзовая роща»</a:t>
                      </a: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571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Дидактическая игра: «Какой жанр живописи здесь спрятан», «Как назвать картину?», «Картинки – половинки»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571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Викторина: «В картинной галерее»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 (законные представители), 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048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Чтение стихотворения В. Орлова «Я рисую море»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571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Дидактические игры: «Какой жанр живописи здесь спрятан», «Как назвать картину?», «Назови художника»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571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 образовательная деятельность по развитию речи  «Где портрет, а где пейзаж разберемся, прямо сейчас»</a:t>
                      </a: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Desktop\фотограф\13. Сергеев Мирон\рисунок 3.jpg"/>
          <p:cNvPicPr>
            <a:picLocks noChangeAspect="1" noChangeArrowheads="1"/>
          </p:cNvPicPr>
          <p:nvPr/>
        </p:nvPicPr>
        <p:blipFill>
          <a:blip r:embed="rId2" cstate="print"/>
          <a:srcRect l="5555" b="3509"/>
          <a:stretch>
            <a:fillRect/>
          </a:stretch>
        </p:blipFill>
        <p:spPr bwMode="auto">
          <a:xfrm>
            <a:off x="5857884" y="214290"/>
            <a:ext cx="2884302" cy="3929066"/>
          </a:xfrm>
          <a:prstGeom prst="rect">
            <a:avLst/>
          </a:prstGeom>
          <a:noFill/>
        </p:spPr>
      </p:pic>
      <p:pic>
        <p:nvPicPr>
          <p:cNvPr id="5125" name="Picture 5" descr="C:\Users\user\Desktop\фотограф\14. Сидоров Андрей\Андрей С. осень.jpg"/>
          <p:cNvPicPr>
            <a:picLocks noChangeAspect="1" noChangeArrowheads="1"/>
          </p:cNvPicPr>
          <p:nvPr/>
        </p:nvPicPr>
        <p:blipFill>
          <a:blip r:embed="rId3" cstate="print"/>
          <a:srcRect t="3125"/>
          <a:stretch>
            <a:fillRect/>
          </a:stretch>
        </p:blipFill>
        <p:spPr bwMode="auto">
          <a:xfrm>
            <a:off x="4929191" y="3652791"/>
            <a:ext cx="4214810" cy="3062333"/>
          </a:xfrm>
          <a:prstGeom prst="rect">
            <a:avLst/>
          </a:prstGeom>
          <a:noFill/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0" y="214290"/>
            <a:ext cx="4929222" cy="7143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Сопровождающая продуктивная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деятельность детей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3" descr="C:\Users\user\Desktop\фотограф\детские работы\Андрей К. осень.jpg"/>
          <p:cNvPicPr>
            <a:picLocks noChangeAspect="1" noChangeArrowheads="1"/>
          </p:cNvPicPr>
          <p:nvPr/>
        </p:nvPicPr>
        <p:blipFill>
          <a:blip r:embed="rId4" cstate="print"/>
          <a:srcRect l="3906" t="5208" b="4166"/>
          <a:stretch>
            <a:fillRect/>
          </a:stretch>
        </p:blipFill>
        <p:spPr bwMode="auto">
          <a:xfrm>
            <a:off x="1071538" y="1000108"/>
            <a:ext cx="3869970" cy="2737306"/>
          </a:xfrm>
          <a:prstGeom prst="rect">
            <a:avLst/>
          </a:prstGeom>
          <a:noFill/>
        </p:spPr>
      </p:pic>
      <p:pic>
        <p:nvPicPr>
          <p:cNvPr id="8" name="Picture 4" descr="C:\Users\user\Desktop\фотограф\детские работы\20210203_155904.jpg"/>
          <p:cNvPicPr>
            <a:picLocks noChangeAspect="1" noChangeArrowheads="1"/>
          </p:cNvPicPr>
          <p:nvPr/>
        </p:nvPicPr>
        <p:blipFill>
          <a:blip r:embed="rId5" cstate="print"/>
          <a:srcRect l="4687" t="8333" r="2343" b="8333"/>
          <a:stretch>
            <a:fillRect/>
          </a:stretch>
        </p:blipFill>
        <p:spPr bwMode="auto">
          <a:xfrm>
            <a:off x="357158" y="3786190"/>
            <a:ext cx="4253240" cy="2859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user\Desktop\фотограф\2. Волкова Полина\20210203_113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143122" cy="2857496"/>
          </a:xfrm>
          <a:prstGeom prst="rect">
            <a:avLst/>
          </a:prstGeom>
          <a:noFill/>
        </p:spPr>
      </p:pic>
      <p:pic>
        <p:nvPicPr>
          <p:cNvPr id="8" name="Picture 4" descr="C:\Users\user\Desktop\фотограф\19. Хиясов Мансур\рисунок 2.jpg"/>
          <p:cNvPicPr>
            <a:picLocks noChangeAspect="1" noChangeArrowheads="1"/>
          </p:cNvPicPr>
          <p:nvPr/>
        </p:nvPicPr>
        <p:blipFill>
          <a:blip r:embed="rId3" cstate="print"/>
          <a:srcRect l="11111" r="6944" b="7291"/>
          <a:stretch>
            <a:fillRect/>
          </a:stretch>
        </p:blipFill>
        <p:spPr bwMode="auto">
          <a:xfrm>
            <a:off x="4714876" y="214290"/>
            <a:ext cx="1894318" cy="2857520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5786446" y="2357430"/>
            <a:ext cx="2900354" cy="928694"/>
          </a:xfrm>
        </p:spPr>
        <p:txBody>
          <a:bodyPr/>
          <a:lstStyle/>
          <a:p>
            <a:pPr algn="ctr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195" name="Picture 3" descr="C:\Users\user\Desktop\фотограф\детские работы\20201217_140342.jpg"/>
          <p:cNvPicPr>
            <a:picLocks noChangeAspect="1" noChangeArrowheads="1"/>
          </p:cNvPicPr>
          <p:nvPr/>
        </p:nvPicPr>
        <p:blipFill>
          <a:blip r:embed="rId4" cstate="print"/>
          <a:srcRect l="6944" t="3125" r="6944"/>
          <a:stretch>
            <a:fillRect/>
          </a:stretch>
        </p:blipFill>
        <p:spPr bwMode="auto">
          <a:xfrm>
            <a:off x="6715140" y="214289"/>
            <a:ext cx="1928826" cy="2893229"/>
          </a:xfrm>
          <a:prstGeom prst="rect">
            <a:avLst/>
          </a:prstGeom>
          <a:noFill/>
        </p:spPr>
      </p:pic>
      <p:pic>
        <p:nvPicPr>
          <p:cNvPr id="7" name="Picture 4" descr="C:\Users\user\Desktop\фотограф\15. Сидорова Маргарита\рисунок.jpg"/>
          <p:cNvPicPr>
            <a:picLocks noChangeAspect="1" noChangeArrowheads="1"/>
          </p:cNvPicPr>
          <p:nvPr/>
        </p:nvPicPr>
        <p:blipFill>
          <a:blip r:embed="rId5" cstate="print"/>
          <a:srcRect l="3906" t="4166" b="4166"/>
          <a:stretch>
            <a:fillRect/>
          </a:stretch>
        </p:blipFill>
        <p:spPr bwMode="auto">
          <a:xfrm>
            <a:off x="4742444" y="3214686"/>
            <a:ext cx="4401556" cy="3149093"/>
          </a:xfrm>
          <a:prstGeom prst="rect">
            <a:avLst/>
          </a:prstGeom>
          <a:noFill/>
        </p:spPr>
      </p:pic>
      <p:pic>
        <p:nvPicPr>
          <p:cNvPr id="11" name="Picture 3" descr="C:\Users\user\Desktop\фотограф\2. Волкова Полина\рисунок 2.jpg"/>
          <p:cNvPicPr>
            <a:picLocks noChangeAspect="1" noChangeArrowheads="1"/>
          </p:cNvPicPr>
          <p:nvPr/>
        </p:nvPicPr>
        <p:blipFill>
          <a:blip r:embed="rId6" cstate="print"/>
          <a:srcRect l="6944" r="9722" b="4614"/>
          <a:stretch>
            <a:fillRect/>
          </a:stretch>
        </p:blipFill>
        <p:spPr bwMode="auto">
          <a:xfrm>
            <a:off x="2714612" y="214290"/>
            <a:ext cx="1872360" cy="2857520"/>
          </a:xfrm>
          <a:prstGeom prst="rect">
            <a:avLst/>
          </a:prstGeom>
          <a:noFill/>
        </p:spPr>
      </p:pic>
      <p:pic>
        <p:nvPicPr>
          <p:cNvPr id="12289" name="Picture 1" descr="C:\Users\user\Downloads\20210416_155859.jpg"/>
          <p:cNvPicPr>
            <a:picLocks noChangeAspect="1" noChangeArrowheads="1"/>
          </p:cNvPicPr>
          <p:nvPr/>
        </p:nvPicPr>
        <p:blipFill>
          <a:blip r:embed="rId7" cstate="print"/>
          <a:srcRect l="2343" t="2083" b="8333"/>
          <a:stretch>
            <a:fillRect/>
          </a:stretch>
        </p:blipFill>
        <p:spPr bwMode="auto">
          <a:xfrm>
            <a:off x="0" y="3214686"/>
            <a:ext cx="4568694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0" y="214290"/>
            <a:ext cx="8715404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Наблюдения, исследования и экспериментирование способствуют  развитию внимания и восприятий, что стимулирует развитие речевой активности детей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8" descr="C:\Users\user\Desktop\фотограф\21. Общие фотографии за год\20201228_141546.jpg"/>
          <p:cNvPicPr>
            <a:picLocks noChangeAspect="1" noChangeArrowheads="1"/>
          </p:cNvPicPr>
          <p:nvPr/>
        </p:nvPicPr>
        <p:blipFill>
          <a:blip r:embed="rId2" cstate="print"/>
          <a:srcRect l="46181" t="22627" r="14120" b="27749"/>
          <a:stretch>
            <a:fillRect/>
          </a:stretch>
        </p:blipFill>
        <p:spPr bwMode="auto">
          <a:xfrm>
            <a:off x="0" y="1071545"/>
            <a:ext cx="1714480" cy="2857467"/>
          </a:xfrm>
          <a:prstGeom prst="rect">
            <a:avLst/>
          </a:prstGeom>
          <a:noFill/>
        </p:spPr>
      </p:pic>
      <p:pic>
        <p:nvPicPr>
          <p:cNvPr id="8" name="Picture 6" descr="C:\Users\user\Desktop\фотограф\21. Общие фотографии за год\20210316_141516.jpg"/>
          <p:cNvPicPr>
            <a:picLocks noChangeAspect="1" noChangeArrowheads="1"/>
          </p:cNvPicPr>
          <p:nvPr/>
        </p:nvPicPr>
        <p:blipFill>
          <a:blip r:embed="rId3" cstate="print"/>
          <a:srcRect l="47024" t="3125" r="7260" b="38873"/>
          <a:stretch>
            <a:fillRect/>
          </a:stretch>
        </p:blipFill>
        <p:spPr bwMode="auto">
          <a:xfrm>
            <a:off x="1214414" y="3500438"/>
            <a:ext cx="1857388" cy="3142081"/>
          </a:xfrm>
          <a:prstGeom prst="rect">
            <a:avLst/>
          </a:prstGeom>
          <a:noFill/>
        </p:spPr>
      </p:pic>
      <p:pic>
        <p:nvPicPr>
          <p:cNvPr id="9" name="Picture 2" descr="C:\Users\user\Desktop\фотограф\15. Сидорова Маргарита\20210309_161356.jpg"/>
          <p:cNvPicPr>
            <a:picLocks noChangeAspect="1" noChangeArrowheads="1"/>
          </p:cNvPicPr>
          <p:nvPr/>
        </p:nvPicPr>
        <p:blipFill>
          <a:blip r:embed="rId4" cstate="print"/>
          <a:srcRect t="12821" r="11110"/>
          <a:stretch>
            <a:fillRect/>
          </a:stretch>
        </p:blipFill>
        <p:spPr bwMode="auto">
          <a:xfrm>
            <a:off x="6715140" y="928670"/>
            <a:ext cx="2143140" cy="2802540"/>
          </a:xfrm>
          <a:prstGeom prst="rect">
            <a:avLst/>
          </a:prstGeom>
          <a:noFill/>
        </p:spPr>
      </p:pic>
      <p:pic>
        <p:nvPicPr>
          <p:cNvPr id="10" name="Picture 5" descr="C:\Users\user\Desktop\фотограф\4. Заикин Арсений\20210303_102555.jpg"/>
          <p:cNvPicPr>
            <a:picLocks noChangeAspect="1" noChangeArrowheads="1"/>
          </p:cNvPicPr>
          <p:nvPr/>
        </p:nvPicPr>
        <p:blipFill>
          <a:blip r:embed="rId5" cstate="print"/>
          <a:srcRect r="-2" b="12902"/>
          <a:stretch>
            <a:fillRect/>
          </a:stretch>
        </p:blipFill>
        <p:spPr bwMode="auto">
          <a:xfrm>
            <a:off x="3071802" y="1285860"/>
            <a:ext cx="2857520" cy="3318410"/>
          </a:xfrm>
          <a:prstGeom prst="rect">
            <a:avLst/>
          </a:prstGeom>
          <a:noFill/>
        </p:spPr>
      </p:pic>
      <p:pic>
        <p:nvPicPr>
          <p:cNvPr id="11" name="Picture 5" descr="C:\Users\user\Desktop\фотограф\5. Захарова Вика\20210309_161559.jpg"/>
          <p:cNvPicPr>
            <a:picLocks noChangeAspect="1" noChangeArrowheads="1"/>
          </p:cNvPicPr>
          <p:nvPr/>
        </p:nvPicPr>
        <p:blipFill>
          <a:blip r:embed="rId6" cstate="print"/>
          <a:srcRect r="15151" b="39393"/>
          <a:stretch>
            <a:fillRect/>
          </a:stretch>
        </p:blipFill>
        <p:spPr bwMode="auto">
          <a:xfrm>
            <a:off x="5786446" y="3864407"/>
            <a:ext cx="3143272" cy="2993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граф\1. Ахметчина Алиса\рисунок 3.jpg"/>
          <p:cNvPicPr>
            <a:picLocks noChangeAspect="1" noChangeArrowheads="1"/>
          </p:cNvPicPr>
          <p:nvPr/>
        </p:nvPicPr>
        <p:blipFill>
          <a:blip r:embed="rId2" cstate="print"/>
          <a:srcRect t="2174" r="3803" b="4347"/>
          <a:stretch>
            <a:fillRect/>
          </a:stretch>
        </p:blipFill>
        <p:spPr bwMode="auto">
          <a:xfrm>
            <a:off x="0" y="214290"/>
            <a:ext cx="3528672" cy="2571744"/>
          </a:xfrm>
          <a:prstGeom prst="rect">
            <a:avLst/>
          </a:prstGeom>
          <a:noFill/>
        </p:spPr>
      </p:pic>
      <p:pic>
        <p:nvPicPr>
          <p:cNvPr id="1028" name="Picture 4" descr="C:\Users\user\Desktop\фотограф\2. Волкова Полина\рисунок осень.jpg"/>
          <p:cNvPicPr>
            <a:picLocks noChangeAspect="1" noChangeArrowheads="1"/>
          </p:cNvPicPr>
          <p:nvPr/>
        </p:nvPicPr>
        <p:blipFill>
          <a:blip r:embed="rId3" cstate="print"/>
          <a:srcRect l="7317" t="7317" r="46951"/>
          <a:stretch>
            <a:fillRect/>
          </a:stretch>
        </p:blipFill>
        <p:spPr bwMode="auto">
          <a:xfrm>
            <a:off x="3643306" y="214290"/>
            <a:ext cx="2000264" cy="3040374"/>
          </a:xfrm>
          <a:prstGeom prst="rect">
            <a:avLst/>
          </a:prstGeom>
          <a:noFill/>
        </p:spPr>
      </p:pic>
      <p:pic>
        <p:nvPicPr>
          <p:cNvPr id="1029" name="Picture 5" descr="C:\Users\user\Desktop\фотограф\детские работы\20200917_140302.jpg"/>
          <p:cNvPicPr>
            <a:picLocks noChangeAspect="1" noChangeArrowheads="1"/>
          </p:cNvPicPr>
          <p:nvPr/>
        </p:nvPicPr>
        <p:blipFill>
          <a:blip r:embed="rId4" cstate="print"/>
          <a:srcRect t="5555" r="-1"/>
          <a:stretch>
            <a:fillRect/>
          </a:stretch>
        </p:blipFill>
        <p:spPr bwMode="auto">
          <a:xfrm>
            <a:off x="5513269" y="214290"/>
            <a:ext cx="3630731" cy="2571768"/>
          </a:xfrm>
          <a:prstGeom prst="rect">
            <a:avLst/>
          </a:prstGeom>
          <a:noFill/>
        </p:spPr>
      </p:pic>
      <p:pic>
        <p:nvPicPr>
          <p:cNvPr id="6" name="Picture 5" descr="C:\Users\user\Desktop\фотограф\18. Телегина Праду Антонина\рисунок 2.jpg"/>
          <p:cNvPicPr>
            <a:picLocks noChangeAspect="1" noChangeArrowheads="1"/>
          </p:cNvPicPr>
          <p:nvPr/>
        </p:nvPicPr>
        <p:blipFill>
          <a:blip r:embed="rId5" cstate="print"/>
          <a:srcRect r="2325" b="3875"/>
          <a:stretch>
            <a:fillRect/>
          </a:stretch>
        </p:blipFill>
        <p:spPr bwMode="auto">
          <a:xfrm>
            <a:off x="6046817" y="3071810"/>
            <a:ext cx="3097183" cy="2286016"/>
          </a:xfrm>
          <a:prstGeom prst="rect">
            <a:avLst/>
          </a:prstGeom>
          <a:noFill/>
        </p:spPr>
      </p:pic>
      <p:pic>
        <p:nvPicPr>
          <p:cNvPr id="8193" name="Picture 1" descr="C:\Users\user\Downloads\20210401_125437.jpg"/>
          <p:cNvPicPr>
            <a:picLocks noChangeAspect="1" noChangeArrowheads="1"/>
          </p:cNvPicPr>
          <p:nvPr/>
        </p:nvPicPr>
        <p:blipFill>
          <a:blip r:embed="rId6" cstate="print"/>
          <a:srcRect l="6944" r="8333" b="4166"/>
          <a:stretch>
            <a:fillRect/>
          </a:stretch>
        </p:blipFill>
        <p:spPr bwMode="auto">
          <a:xfrm>
            <a:off x="214282" y="2786058"/>
            <a:ext cx="2557784" cy="3857628"/>
          </a:xfrm>
          <a:prstGeom prst="rect">
            <a:avLst/>
          </a:prstGeom>
          <a:noFill/>
        </p:spPr>
      </p:pic>
      <p:pic>
        <p:nvPicPr>
          <p:cNvPr id="8194" name="Picture 2" descr="C:\Users\user\Downloads\20210416_160238.jpg"/>
          <p:cNvPicPr>
            <a:picLocks noChangeAspect="1" noChangeArrowheads="1"/>
          </p:cNvPicPr>
          <p:nvPr/>
        </p:nvPicPr>
        <p:blipFill>
          <a:blip r:embed="rId7" cstate="print"/>
          <a:srcRect l="2343" t="4166" r="3906"/>
          <a:stretch>
            <a:fillRect/>
          </a:stretch>
        </p:blipFill>
        <p:spPr bwMode="auto">
          <a:xfrm>
            <a:off x="2786050" y="3831435"/>
            <a:ext cx="3571900" cy="2738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050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8596" y="1913570"/>
          <a:ext cx="8429684" cy="3030860"/>
        </p:xfrm>
        <a:graphic>
          <a:graphicData uri="http://schemas.openxmlformats.org/drawingml/2006/table">
            <a:tbl>
              <a:tblPr/>
              <a:tblGrid>
                <a:gridCol w="5276349"/>
                <a:gridCol w="3153335"/>
              </a:tblGrid>
              <a:tr h="303086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МАЙ 2021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9258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мониторинга результатов проекта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заместитель заведующего ГБДОУ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9258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Изучение опыта по реализации проекта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заместитель заведующего ГБДОУ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9258">
                <a:tc>
                  <a:txBody>
                    <a:bodyPr/>
                    <a:lstStyle/>
                    <a:p>
                      <a:pPr marR="47625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Освещение итогов проекта на сайте ДОУ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заместитель заведующего ГБДОУ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группы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604592"/>
            <a:ext cx="6445950" cy="1919136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  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внимание!  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8" name="Picture 10" descr="Картинки по запросу мудрая сова прозрачный клипарт">
            <a:extLst>
              <a:ext uri="{FF2B5EF4-FFF2-40B4-BE49-F238E27FC236}">
                <a16:creationId xmlns:a16="http://schemas.microsoft.com/office/drawing/2014/main" xmlns="" id="{4CF6E34B-F0EC-46C7-8F21-CB54B921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199" y="764704"/>
            <a:ext cx="8603787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2844" y="1142984"/>
            <a:ext cx="8786874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проблемы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связанные с процессом развития речи являются центральной задачей. Это, прежде всего, связано с социальной значимостью и ролью в формировании личности.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Речь – это форма существования сознания (мыслей, чувств, переживаний), форма обобщенного отражения, необходимый компонент общения во всём его многообразии. Овладение родным языком, развитие речи является одним из самых важных приобретений ребенка в дошкольном детстве и рассматривается в современном дошкольном воспитании как общая проблема воспитания.  Важнейшей предпосылкой совершенствования речевой деятельности дошкольников является создание эмоционально благоприятной ситуации, способствующей возникновению желания активно участвовать в речевом общении.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 с ФГОС речевое развитие ребенка дошкольного возраста предполагает: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овладение речью как средством общения и культуры;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обогащение активного словаря;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связной, грамматически правильной диалогической и монологической речи;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речевого творчества;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звуковой и интонационной культуры речи, фонематического слуха;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hangingPunct="0"/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звуковой аналитико-синтетической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активности как предпосылки обучения грамоте.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571480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Пояснительная записка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68" y="214290"/>
            <a:ext cx="2157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928926" y="1251869"/>
            <a:ext cx="592935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сегодняшний день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детей отмечается недостаточный уровень речевого творчества, трудности в составлении разнообразных рассказов: о событиях своей жизни, по картинам, описательных, способности пересказа литературных произведений.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Потребность в красоте и доброте у ребенка отмечается с первых дней жизни, поэтому незаменимым средством формирования духовного мира детей является искусство: литература, музыка, скульптура, народное творчество, живопись, что способствует развитию образности родного языка. Многоплановость, богатство, а иногда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фантазийность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художественных произведений развивают интеллект ребенка, эмоциональность, воображение. Художественная педагогика всегда считала произведения жанровой живописи – пейзажи, портрет, натюрморт – опорой в классической системе образования, необходимой для становления культурных идеалов, представлений и ценностей.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user\Downloads\20210406_153904.jpg"/>
          <p:cNvPicPr>
            <a:picLocks noChangeAspect="1" noChangeArrowheads="1"/>
          </p:cNvPicPr>
          <p:nvPr/>
        </p:nvPicPr>
        <p:blipFill>
          <a:blip r:embed="rId2" cstate="print"/>
          <a:srcRect l="16667" t="9375" r="19444" b="6250"/>
          <a:stretch>
            <a:fillRect/>
          </a:stretch>
        </p:blipFill>
        <p:spPr bwMode="auto">
          <a:xfrm>
            <a:off x="214282" y="642918"/>
            <a:ext cx="264005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ownloads\20210406_154006.jpg"/>
          <p:cNvPicPr>
            <a:picLocks noChangeAspect="1" noChangeArrowheads="1"/>
          </p:cNvPicPr>
          <p:nvPr/>
        </p:nvPicPr>
        <p:blipFill>
          <a:blip r:embed="rId2" cstate="print"/>
          <a:srcRect l="5456" t="14583" r="30555" b="22917"/>
          <a:stretch>
            <a:fillRect/>
          </a:stretch>
        </p:blipFill>
        <p:spPr bwMode="auto">
          <a:xfrm>
            <a:off x="6000760" y="1500174"/>
            <a:ext cx="2962107" cy="3857652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53424"/>
            <a:ext cx="585788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/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Рассматривая картины и репродукции, дети в диалоге с педагогом учатся понимать сюжетную линию произведения, размышлять, сравнивать, интерпретировать его содержание. </a:t>
            </a:r>
          </a:p>
          <a:p>
            <a:pPr lvl="0" indent="450850" algn="just"/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Интегрирование по ознакомлению с художественными произведениями, развитию речи и продуктивной художественной деятельность позволяют: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развить мыслительную деятельность дошкольника;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сформировать умение делать обобщение на основе анализа, сравнивать и объяснять, развивать внутреннюю речь;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азвить монологическую речь (описание, рассуждение, объяснение), диалогичную речь и доказательную;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сформировать умение использовать речь как средство познания – поиск ответов на вопросы;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овладению компонентами грамотной речи;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расширить и обогатить активный словарь детей;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поднять на более высокий уровень лексику детей (словообразование, синонимы, антонимы, образные сравнения, противопоставления и т.д.).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96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7324" y="285728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Способствовать развитию  образности и выразительности речи детей, через приобщение к изобразительному искусству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000108"/>
            <a:ext cx="1148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14282" y="1381440"/>
            <a:ext cx="864399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Продолжать знакомить детей с различными жанрами изобразительного искусства, отображая полученные знания в своей речи.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Развивать умение интересно, связно, последовательно описывать художественные произведения разных жанров и направлений, употребляя в речи сложносочиненные и сложноподчиненные предложения, пользоваться прямой речью, обращениями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Сформировать умение соблюдать логику описания художественного произведения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Совершенствовать умение понимать и передавать в речи некоторые связи между рассматриваемыми изображениями и делать выводы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Сформировать умение давать оценку явлениям и поступкам персонажей художественного произведения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Обогатить и активизировать словарь детей прилагательными и наречиями, передающими художественный образ произведения искусства, а также специфическими существительными рабочих художественных материалов (стека, пастель, рама, оттенок, тон, полутон и т.д.)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Познакомить и помочь освоить средства художественной выразительности родного языка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Упражнять в правильном употреблении несклоняемых существительных, существительных во множественном числе родительного падежа, согласовании слова в предложении в роде и числе, образовывать существительные при помощи суффиксов и глаголы при помощи приставок.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7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ормировать умение отстаивать свою точку зрения.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612" y="214290"/>
            <a:ext cx="3882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Планируемые  результаты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4282" y="928670"/>
            <a:ext cx="857256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результатам данного проекта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детей расшириться знания о видах и жанрах изобразительного искусства, которые будут отображаться в речи детей не только в ходе непосредственно образовательной деятельности;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смогут связно, последовательно описывать художественные произведения разных жанров и направлений, употребляя в речи сложносочиненные и сложноподчиненные предложения, пользоваться прямой речью, обращениями;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ходе  описания художественного произведения, дети будут соблюдать логику построения рассказа с пониманием и передачей связи между рассматриваемыми изображениями;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сформируется  умение давать оценку явлениям и поступкам персонажей художественного произведения;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более свободно будут употреблять в речи прилагательные и наречия, передающие художественный образ произведения искусства, а также специфические существительные рабочих художественных материалов (стека, пастель, рама, оттенок, тон, полутон и т.д.);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речь детей обогатиться средствами художественной выразительности родного языка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8992" y="357166"/>
            <a:ext cx="550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Возможные риски и их профилактика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71670" y="1214422"/>
            <a:ext cx="68580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связи со сложившейся ситуацией с пандемией COVID-19 наблюдается пониженная активность при посещении музеев и выставок, что ведёт к снижению заинтересованности детей, отсутствию полного восприятия художественных произведений.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целью замещения прямого восприятия художественных произведений организуем подбор сайтов, позволяющих провести виртуальные  экскурсии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34820" name="AutoShape 4" descr="Наклейка для магазинов Соблюдайте меры профилакти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4" name="Picture 8" descr="Наклейка для магазинов Соблюдайте меры профилакти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1714512" cy="5974814"/>
          </a:xfrm>
          <a:prstGeom prst="rect">
            <a:avLst/>
          </a:prstGeom>
          <a:noFill/>
        </p:spPr>
      </p:pic>
      <p:pic>
        <p:nvPicPr>
          <p:cNvPr id="34826" name="Picture 10" descr="Рейтинг жутких экспонатов - ОКНА.news"/>
          <p:cNvPicPr>
            <a:picLocks noChangeAspect="1" noChangeArrowheads="1"/>
          </p:cNvPicPr>
          <p:nvPr/>
        </p:nvPicPr>
        <p:blipFill>
          <a:blip r:embed="rId3" cstate="print"/>
          <a:srcRect l="5984" t="1282" r="50416" b="6410"/>
          <a:stretch>
            <a:fillRect/>
          </a:stretch>
        </p:blipFill>
        <p:spPr bwMode="auto">
          <a:xfrm>
            <a:off x="2214546" y="3286124"/>
            <a:ext cx="2378274" cy="3357562"/>
          </a:xfrm>
          <a:prstGeom prst="rect">
            <a:avLst/>
          </a:prstGeom>
          <a:noFill/>
        </p:spPr>
      </p:pic>
      <p:pic>
        <p:nvPicPr>
          <p:cNvPr id="34828" name="Picture 12" descr="Открылось главное здание музея ИЗО РТ — Реальное время"/>
          <p:cNvPicPr>
            <a:picLocks noChangeAspect="1" noChangeArrowheads="1"/>
          </p:cNvPicPr>
          <p:nvPr/>
        </p:nvPicPr>
        <p:blipFill>
          <a:blip r:embed="rId4" cstate="print"/>
          <a:srcRect l="35228" r="15908" b="3703"/>
          <a:stretch>
            <a:fillRect/>
          </a:stretch>
        </p:blipFill>
        <p:spPr bwMode="auto">
          <a:xfrm>
            <a:off x="5857884" y="3026954"/>
            <a:ext cx="3000396" cy="36283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6182" y="214290"/>
            <a:ext cx="1799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Источники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71480"/>
            <a:ext cx="8715436" cy="6565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Приказ Министерства образования и науки Российской Федерации (</a:t>
            </a:r>
            <a:r>
              <a:rPr lang="ru-RU" sz="1650" dirty="0" err="1" smtClean="0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 России) от 17 октября 2013 г. N 1155 г. Москва «Об утверждении федерального государственного образовательного стандарта дошкольного образования // 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https://pravobraz.ru/federalnyj-gosudarstvennyj-obrazovatelnyj-standart-doshkolnogo-obrazovaniya</a:t>
            </a:r>
            <a:endParaRPr lang="ru-RU" sz="165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650" dirty="0" err="1" smtClean="0">
                <a:latin typeface="Times New Roman" pitchFamily="18" charset="0"/>
                <a:cs typeface="Times New Roman" pitchFamily="18" charset="0"/>
              </a:rPr>
              <a:t>Выготский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 Л.С. Воображение и творчество в детском возрасте. – М.: Педагогика, 1991</a:t>
            </a:r>
            <a:endParaRPr lang="ru-RU" sz="165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3. Занимаемся искусством с дошкольниками. Методическое пособие / Под ред. К. В. Тарасовой. – М.: «ТЦ Сфера», 2011</a:t>
            </a:r>
          </a:p>
          <a:p>
            <a:pPr lvl="0"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4. Изобразительная деятельность и эстетическое развитие дошкольников: метод.  пособие для воспитателей </a:t>
            </a:r>
            <a:r>
              <a:rPr lang="ru-RU" sz="1650" dirty="0" err="1" smtClean="0">
                <a:latin typeface="Times New Roman" pitchFamily="18" charset="0"/>
                <a:cs typeface="Times New Roman" pitchFamily="18" charset="0"/>
              </a:rPr>
              <a:t>дошк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50" dirty="0" err="1" smtClean="0">
                <a:latin typeface="Times New Roman" pitchFamily="18" charset="0"/>
                <a:cs typeface="Times New Roman" pitchFamily="18" charset="0"/>
              </a:rPr>
              <a:t>образоват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. учреждений / Т. Н. </a:t>
            </a:r>
            <a:r>
              <a:rPr lang="ru-RU" sz="1650" dirty="0" err="1" smtClean="0">
                <a:latin typeface="Times New Roman" pitchFamily="18" charset="0"/>
                <a:cs typeface="Times New Roman" pitchFamily="18" charset="0"/>
              </a:rPr>
              <a:t>Доронова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, - 2-е изд. – М. : «Просвещение», 2008. </a:t>
            </a:r>
            <a:endParaRPr lang="ru-RU" sz="165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5. «От рождения до школы». Инновационная программа дошкольного образования.  / Под ред. Н. Е. </a:t>
            </a:r>
            <a:r>
              <a:rPr lang="ru-RU" sz="1650" dirty="0" err="1" smtClean="0"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, Т. С. Комаровой, Э. М. Дорофеевой. — Издание шестое (инновационное), исп. и доп. — М.: МОЗАИКА-СИНТЕЗ, 2020</a:t>
            </a:r>
          </a:p>
          <a:p>
            <a:pPr lvl="0"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650" dirty="0" err="1" smtClean="0">
                <a:latin typeface="Times New Roman" pitchFamily="18" charset="0"/>
                <a:cs typeface="Times New Roman" pitchFamily="18" charset="0"/>
              </a:rPr>
              <a:t>Штанько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 И.В. Воспитание искусством в детском саду: интегрированный подход: Методическое пособие. – М.: ТЦ Сфера, 2007</a:t>
            </a:r>
            <a:endParaRPr lang="ru-RU" sz="165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650" dirty="0" err="1" smtClean="0">
                <a:latin typeface="Times New Roman" pitchFamily="18" charset="0"/>
                <a:cs typeface="Times New Roman" pitchFamily="18" charset="0"/>
              </a:rPr>
              <a:t>Чумичева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 Р. М. Дошкольникам о живописи: Книга для воспитателей детского сада. – М.: «Просвещение», 1992. </a:t>
            </a:r>
            <a:endParaRPr lang="ru-RU" sz="165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8. Художественно – эстетическое воспитание дошкольников / Под ред. Н. В. </a:t>
            </a:r>
            <a:r>
              <a:rPr lang="ru-RU" sz="1650" dirty="0" err="1" smtClean="0">
                <a:latin typeface="Times New Roman" pitchFamily="18" charset="0"/>
                <a:cs typeface="Times New Roman" pitchFamily="18" charset="0"/>
              </a:rPr>
              <a:t>Микляевой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. – М.: «ТЦ Сфера», 2013. </a:t>
            </a:r>
            <a:endParaRPr lang="ru-RU" sz="165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9. Художественно – эстетическое развитие дошкольников. Интегрированные занятия: музыка</a:t>
            </a:r>
          </a:p>
          <a:p>
            <a:pPr lvl="0"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10.  </a:t>
            </a:r>
            <a:r>
              <a:rPr lang="ru-RU" sz="165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https://www.maam.ru/detskijsad/pedagogicheskii-proekt-dlja-podgotovitelnoi-grupy-po-oznakomleniyu-s-zhivopisyu-zhivopis-uchit-s</a:t>
            </a:r>
            <a:r>
              <a:rPr lang="ru-RU" sz="1650" u="sng" dirty="0" smtClean="0">
                <a:hlinkClick r:id="rId3"/>
              </a:rPr>
              <a:t>motret-i-videt.html</a:t>
            </a:r>
            <a:endParaRPr lang="ru-RU" sz="1650" b="1" dirty="0" smtClean="0"/>
          </a:p>
          <a:p>
            <a:pPr lvl="0"/>
            <a:endParaRPr lang="ru-RU" sz="165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1726</TotalTime>
  <Words>1938</Words>
  <Application>Microsoft Office PowerPoint</Application>
  <PresentationFormat>Экран (4:3)</PresentationFormat>
  <Paragraphs>307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Воспитатель Горбачёва Вера Васильевна Государственного бюджетного дошкольного образовательного учреждения детский сад № 77 Петроградского района Санкт-Петербурга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Сопровождающая продуктивная  деятельность детей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   Спасибо   за внимание!   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181</cp:revision>
  <dcterms:created xsi:type="dcterms:W3CDTF">2013-09-07T18:35:40Z</dcterms:created>
  <dcterms:modified xsi:type="dcterms:W3CDTF">2021-10-31T17:24:43Z</dcterms:modified>
</cp:coreProperties>
</file>