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60" r:id="rId5"/>
    <p:sldId id="276" r:id="rId6"/>
    <p:sldId id="261" r:id="rId7"/>
    <p:sldId id="262" r:id="rId8"/>
    <p:sldId id="263" r:id="rId9"/>
    <p:sldId id="264" r:id="rId10"/>
    <p:sldId id="265" r:id="rId11"/>
    <p:sldId id="266" r:id="rId12"/>
    <p:sldId id="282" r:id="rId13"/>
    <p:sldId id="283" r:id="rId14"/>
    <p:sldId id="284" r:id="rId15"/>
    <p:sldId id="268" r:id="rId16"/>
    <p:sldId id="269" r:id="rId17"/>
    <p:sldId id="270" r:id="rId18"/>
    <p:sldId id="271" r:id="rId19"/>
    <p:sldId id="273" r:id="rId20"/>
    <p:sldId id="272" r:id="rId21"/>
    <p:sldId id="274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1B932-DDFA-4209-B84A-0D167C44441F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E05DF-DB06-4658-B389-3B25974B10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0197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23033-747E-483B-9022-A5C3D732A6A2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DBEFD-B96E-4F21-8D31-0580105DFB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873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МБДОУ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4450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Развлечение</a:t>
            </a:r>
            <a:r>
              <a:rPr lang="ru-RU" baseline="0" dirty="0" smtClean="0"/>
              <a:t> для детей и родителей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854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Творческая</a:t>
            </a:r>
            <a:r>
              <a:rPr lang="ru-RU" baseline="0" dirty="0" smtClean="0"/>
              <a:t> мастерская: «Дыхательный тренажёр – бабочка»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751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Работа</a:t>
            </a:r>
            <a:r>
              <a:rPr lang="ru-RU" baseline="0" dirty="0" smtClean="0"/>
              <a:t> по проекту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7924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Игровые занятия с «Весёлым ветерком»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6256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Дыхательное</a:t>
            </a:r>
            <a:r>
              <a:rPr lang="ru-RU" baseline="0" dirty="0" smtClean="0"/>
              <a:t> упражнение: «Подуем на снежинку»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0019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Артикуляционная гимнастика: «Котик </a:t>
            </a:r>
            <a:r>
              <a:rPr lang="ru-RU" dirty="0" err="1" smtClean="0"/>
              <a:t>Музик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6246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Пальчиковая гимнастика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36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«Кто</a:t>
            </a:r>
            <a:r>
              <a:rPr lang="ru-RU" baseline="0" dirty="0" smtClean="0"/>
              <a:t> сказал, что детям спички не игрушки?»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1708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Занятие</a:t>
            </a:r>
            <a:r>
              <a:rPr lang="ru-RU" baseline="0" dirty="0" smtClean="0"/>
              <a:t> по теме: «Магазин»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1020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BEFD-B96E-4F21-8D31-0580105DFB4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175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279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061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692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0794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5332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2565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265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58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1782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50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B2FB-0072-41CC-A1CC-AF1E97D8716C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6398-AFA3-4198-A629-C944C7E0F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66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8B2FB-0072-41CC-A1CC-AF1E97D8716C}" type="datetimeFigureOut">
              <a:rPr lang="ru-RU" smtClean="0"/>
              <a:pPr/>
              <a:t>16.11.2021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6398-AFA3-4198-A629-C944C7E0FC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964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6281" y="404664"/>
            <a:ext cx="8290176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ГОБУЗ «ОСДР»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работы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теме: «Развитие речевого дыхания»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Учитель-дефектолог: Фролова И.М.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Апатиты-2021г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93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16"/>
          <a:stretch/>
        </p:blipFill>
        <p:spPr bwMode="auto">
          <a:xfrm>
            <a:off x="360218" y="332656"/>
            <a:ext cx="4466978" cy="38164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74"/>
          <a:stretch/>
        </p:blipFill>
        <p:spPr bwMode="auto">
          <a:xfrm>
            <a:off x="3899926" y="2852936"/>
            <a:ext cx="4883856" cy="3600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80744" y="1268760"/>
            <a:ext cx="3882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гимнастика: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«Кошечка»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068" b="6364"/>
          <a:stretch/>
        </p:blipFill>
        <p:spPr bwMode="auto">
          <a:xfrm>
            <a:off x="467544" y="332656"/>
            <a:ext cx="4600306" cy="3514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4752528" cy="3564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3019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124744"/>
            <a:ext cx="3672408" cy="28831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476672"/>
            <a:ext cx="3709921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3789040"/>
            <a:ext cx="3457486" cy="26369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755576" y="188640"/>
            <a:ext cx="3948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сказал, что детям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спички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игрушки?»</a:t>
            </a:r>
          </a:p>
        </p:txBody>
      </p:sp>
    </p:spTree>
    <p:extLst>
      <p:ext uri="{BB962C8B-B14F-4D97-AF65-F5344CB8AC3E}">
        <p14:creationId xmlns:p14="http://schemas.microsoft.com/office/powerpoint/2010/main" xmlns="" val="316902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5297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теме: «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- посуда»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908720"/>
            <a:ext cx="4104456" cy="31062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476672"/>
            <a:ext cx="3231456" cy="29249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717032"/>
            <a:ext cx="3201544" cy="2821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299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76672"/>
            <a:ext cx="333840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260648"/>
            <a:ext cx="3004905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3140968"/>
            <a:ext cx="3311726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705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0466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под руководством педагогов, изготовили пособие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занятий дыхательной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гимнастикой: «Чашка чая»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6240693" cy="46805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43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644008" cy="3483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32"/>
          <a:stretch/>
        </p:blipFill>
        <p:spPr bwMode="auto">
          <a:xfrm>
            <a:off x="4283968" y="3573016"/>
            <a:ext cx="4512500" cy="2868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43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296477" cy="3222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8"/>
            <a:ext cx="4416342" cy="33122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3543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44824"/>
            <a:ext cx="5184575" cy="38884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020405" y="692696"/>
            <a:ext cx="493410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в гости приходила…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азвлечение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</a:p>
        </p:txBody>
      </p:sp>
    </p:spTree>
    <p:extLst>
      <p:ext uri="{BB962C8B-B14F-4D97-AF65-F5344CB8AC3E}">
        <p14:creationId xmlns:p14="http://schemas.microsoft.com/office/powerpoint/2010/main" xmlns="" val="23543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896544" cy="36724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84"/>
          <a:stretch/>
        </p:blipFill>
        <p:spPr bwMode="auto">
          <a:xfrm>
            <a:off x="4572000" y="2564904"/>
            <a:ext cx="4139505" cy="3860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60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65" y="4548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7056" y="332656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 существенно отличается от физиологического дыхания, так как имеет более быстрый вдох и замедленный выдох. При речевом дыхании значительно увеличивается дыхательный объём лёгких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основном присутствует ротовой тип дыхания.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Работа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речевым дыханием ребёнка способствует развитию способности произносить длинные фразы и является профилактикой заикания.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правильного произношения любого звука необходима воздушная струя, идущая из лёгких. Струя воздуха предназначена, прежде всего, для дыхания. Значит, ребёнок должен научиться одновременно, дышать и говорить. Этому и способствуют дыхательные упражнения, вырабатывающие направленную воздушную струю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38"/>
          <a:stretch/>
        </p:blipFill>
        <p:spPr bwMode="auto">
          <a:xfrm>
            <a:off x="467544" y="476672"/>
            <a:ext cx="4896543" cy="34580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05" r="4526"/>
          <a:stretch/>
        </p:blipFill>
        <p:spPr bwMode="auto">
          <a:xfrm>
            <a:off x="4932040" y="2852936"/>
            <a:ext cx="3713019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43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874" b="10968"/>
          <a:stretch/>
        </p:blipFill>
        <p:spPr bwMode="auto">
          <a:xfrm>
            <a:off x="395536" y="404664"/>
            <a:ext cx="3920836" cy="3629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80928"/>
            <a:ext cx="4824536" cy="3618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42251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60648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мастерская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«Дыхательный тренажёр – бабочка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– дети, родители, педагоги.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New\Desktop\Типсина\Проект Весёлый ветерок\н. тип\SAM_03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168352" cy="23762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ew\Desktop\Типсина\Проект Весёлый ветерок\н. тип\SAM_03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4248472" cy="31863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59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ew\Desktop\Типсина\Проект Весёлый ветерок\н. тип\SAM_0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88940"/>
            <a:ext cx="4752528" cy="3564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ew\Desktop\Типсина\Проект Весёлый ветерок\н. тип\SAM_03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32048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57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665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New\Desktop\Типсина\Проект Весёлый ветерок\н. тип\SAM_0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3910375" cy="39644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ew\Desktop\Типсина\Проект Весёлый ветерок\н. тип\SAM_0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680" y="332656"/>
            <a:ext cx="3805529" cy="381642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481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400" y="-12932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New\Desktop\Типсина\Проект Весёлый ветерок\н. тип\SAM_0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2656"/>
            <a:ext cx="4766180" cy="6131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249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45149" y="332656"/>
            <a:ext cx="72728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результате игровых занятий с детьми</a:t>
            </a: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и совместной детско-родительской деятельности</a:t>
            </a: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у детей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положительная динамика развития: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правильного физиологического и речевого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дыхания;</a:t>
            </a: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мелкой, общей и артикуляционной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моторики; </a:t>
            </a: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правильного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звукопроизношения; </a:t>
            </a: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словаря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фразовой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речи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Родители:</a:t>
            </a: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отивированы к совместной коррекционно-развивающей работе;</a:t>
            </a: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 участвуют в совместных игровых и творческих мероприятиях. 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39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00" y="-4014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496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понятия о здоровом образе жизни и правильном дыхании;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детьми навыков дифференциации носового и ротового дыхания, эффективности использования речевого дыхания;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силы, плавности и направленности выдыхаемой воздушной струи; 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артикуляционных навыков;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словаря и фразовой речи;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внимания родителей к совместной работе по развитию правильного речевого дыхания у детей. 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понятия о здоровом образе жизни и правильном дыхании;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навыки дифференцированного носового и ротового дыхания, эффективного использования речевого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дыхания, артикуляционные навыки;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 словарь и фразовая речь по возрасту;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Родители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мотивированы к совместной работе по развитию правильного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		      речевого дыхания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детей, коррекции и развития речи своих детей.</a:t>
            </a:r>
          </a:p>
          <a:p>
            <a:pPr lvl="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6977"/>
            <a:ext cx="9182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ru-RU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осуществлялась в форме игровых занятий с детьми и совместной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 – родительской деятельности.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 Сентябрь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Май вместе с «Весёлым ветерком» дети формировали правильное речевое дыхание, развивали артикуляционную моторику, словарь и фразовую речь по темам: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655613"/>
              </p:ext>
            </p:extLst>
          </p:nvPr>
        </p:nvGraphicFramePr>
        <p:xfrm>
          <a:off x="2627784" y="2132856"/>
          <a:ext cx="2677160" cy="2592288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2388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«Я – человек»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«Детский сад»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 неделя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«Игрушки»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 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«Осень»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«Овощи»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4-я неделя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«Фрукты»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5461255"/>
              </p:ext>
            </p:extLst>
          </p:nvPr>
        </p:nvGraphicFramePr>
        <p:xfrm>
          <a:off x="5652121" y="2132854"/>
          <a:ext cx="2821176" cy="4278250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7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2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«Осенняя одежда»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2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«Обувь»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2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«Посуда»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2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«Домашние птицы»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«Домашние животные»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«Детёныши домашних животных»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2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«Зима»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2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«Зимние забавы»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2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«Дикие животные»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5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«Детёныши диких животных»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7957055"/>
              </p:ext>
            </p:extLst>
          </p:nvPr>
        </p:nvGraphicFramePr>
        <p:xfrm>
          <a:off x="971600" y="404664"/>
          <a:ext cx="3096344" cy="3600401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432867">
                  <a:extLst>
                    <a:ext uri="{9D8B030D-6E8A-4147-A177-3AD203B41FA5}">
                      <a16:colId xmlns:a16="http://schemas.microsoft.com/office/drawing/2014/main" xmlns="" val="153854544"/>
                    </a:ext>
                  </a:extLst>
                </a:gridCol>
                <a:gridCol w="1663477">
                  <a:extLst>
                    <a:ext uri="{9D8B030D-6E8A-4147-A177-3AD203B41FA5}">
                      <a16:colId xmlns:a16="http://schemas.microsoft.com/office/drawing/2014/main" xmlns="" val="278138278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«Транспорт»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extLst>
                  <a:ext uri="{0D108BD9-81ED-4DB2-BD59-A6C34878D82A}">
                    <a16:rowId xmlns:a16="http://schemas.microsoft.com/office/drawing/2014/main" xmlns="" val="182672388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«Профессии на транспорте»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extLst>
                  <a:ext uri="{0D108BD9-81ED-4DB2-BD59-A6C34878D82A}">
                    <a16:rowId xmlns:a16="http://schemas.microsoft.com/office/drawing/2014/main" xmlns="" val="255001490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«Защитники отечества»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extLst>
                  <a:ext uri="{0D108BD9-81ED-4DB2-BD59-A6C34878D82A}">
                    <a16:rowId xmlns:a16="http://schemas.microsoft.com/office/drawing/2014/main" xmlns="" val="232129676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«Семья»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extLst>
                  <a:ext uri="{0D108BD9-81ED-4DB2-BD59-A6C34878D82A}">
                    <a16:rowId xmlns:a16="http://schemas.microsoft.com/office/drawing/2014/main" xmlns="" val="1847405556"/>
                  </a:ext>
                </a:extLst>
              </a:tr>
              <a:tr h="720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«Мамин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extLst>
                  <a:ext uri="{0D108BD9-81ED-4DB2-BD59-A6C34878D82A}">
                    <a16:rowId xmlns:a16="http://schemas.microsoft.com/office/drawing/2014/main" xmlns="" val="361795544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«Город. Дом»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889" marR="67889" marT="0" marB="0"/>
                </a:tc>
                <a:extLst>
                  <a:ext uri="{0D108BD9-81ED-4DB2-BD59-A6C34878D82A}">
                    <a16:rowId xmlns:a16="http://schemas.microsoft.com/office/drawing/2014/main" xmlns="" val="7667468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93621400"/>
              </p:ext>
            </p:extLst>
          </p:nvPr>
        </p:nvGraphicFramePr>
        <p:xfrm>
          <a:off x="4572000" y="404664"/>
          <a:ext cx="3829288" cy="5832651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1772045">
                  <a:extLst>
                    <a:ext uri="{9D8B030D-6E8A-4147-A177-3AD203B41FA5}">
                      <a16:colId xmlns:a16="http://schemas.microsoft.com/office/drawing/2014/main" xmlns="" val="2095337295"/>
                    </a:ext>
                  </a:extLst>
                </a:gridCol>
                <a:gridCol w="2057243">
                  <a:extLst>
                    <a:ext uri="{9D8B030D-6E8A-4147-A177-3AD203B41FA5}">
                      <a16:colId xmlns:a16="http://schemas.microsoft.com/office/drawing/2014/main" xmlns="" val="444982232"/>
                    </a:ext>
                  </a:extLst>
                </a:gridCol>
              </a:tblGrid>
              <a:tr h="583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«Мебель»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74220673"/>
                  </a:ext>
                </a:extLst>
              </a:tr>
              <a:tr h="583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 магазине»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71608269"/>
                  </a:ext>
                </a:extLst>
              </a:tr>
              <a:tr h="8748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апреля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«Продукты питания»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63391402"/>
                  </a:ext>
                </a:extLst>
              </a:tr>
              <a:tr h="583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2-я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«Части суток»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16650137"/>
                  </a:ext>
                </a:extLst>
              </a:tr>
              <a:tr h="583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«Пришла весна»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87244078"/>
                  </a:ext>
                </a:extLst>
              </a:tr>
              <a:tr h="8748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«Птицы прилетели!»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61977316"/>
                  </a:ext>
                </a:extLst>
              </a:tr>
              <a:tr h="583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«Деревья»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07582494"/>
                  </a:ext>
                </a:extLst>
              </a:tr>
              <a:tr h="583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«Весенние цветы»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66723846"/>
                  </a:ext>
                </a:extLst>
              </a:tr>
              <a:tr h="583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3-я неделя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«Насекомые»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72428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6234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36" r="19763"/>
          <a:stretch/>
        </p:blipFill>
        <p:spPr bwMode="auto">
          <a:xfrm>
            <a:off x="5076056" y="2204864"/>
            <a:ext cx="3407049" cy="3949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764704"/>
            <a:ext cx="34118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«Весёлым ветерком»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76672"/>
            <a:ext cx="4191874" cy="35010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386662"/>
            <a:ext cx="4608513" cy="3456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6" name="Picture 2" descr="C:\Users\Маргарита\Desktop\Мамино\Проект Весёлый ветерок\Фото весёлый ветерок\SAM_88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52938"/>
            <a:ext cx="4680520" cy="3510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004048" y="980728"/>
            <a:ext cx="3893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Дыхательное упражнение: «Подуем на снежинку»</a:t>
            </a:r>
          </a:p>
        </p:txBody>
      </p:sp>
    </p:spTree>
    <p:extLst>
      <p:ext uri="{BB962C8B-B14F-4D97-AF65-F5344CB8AC3E}">
        <p14:creationId xmlns:p14="http://schemas.microsoft.com/office/powerpoint/2010/main" xmlns="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665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644008" cy="3483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608512" cy="3456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004048" y="1124744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гимнастика: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Котик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гарита\Desktop\Мамино\Фоновые картинки\0_82fce_53486bb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14" y="0"/>
            <a:ext cx="9157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608512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4427537" cy="3320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764704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Игровые комплексы  помогают детям превратив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скучные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упражнения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веселую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игру.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150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335</Words>
  <Application>Microsoft Office PowerPoint</Application>
  <PresentationFormat>Экран (4:3)</PresentationFormat>
  <Paragraphs>215</Paragraphs>
  <Slides>26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</dc:creator>
  <cp:lastModifiedBy>Admin</cp:lastModifiedBy>
  <cp:revision>47</cp:revision>
  <dcterms:created xsi:type="dcterms:W3CDTF">2016-01-24T06:11:11Z</dcterms:created>
  <dcterms:modified xsi:type="dcterms:W3CDTF">2021-11-16T09:28:19Z</dcterms:modified>
</cp:coreProperties>
</file>