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6" r:id="rId2"/>
    <p:sldId id="275" r:id="rId3"/>
    <p:sldId id="257" r:id="rId4"/>
    <p:sldId id="258" r:id="rId5"/>
    <p:sldId id="261" r:id="rId6"/>
    <p:sldId id="260" r:id="rId7"/>
    <p:sldId id="262" r:id="rId8"/>
    <p:sldId id="263" r:id="rId9"/>
    <p:sldId id="264" r:id="rId10"/>
    <p:sldId id="266" r:id="rId11"/>
    <p:sldId id="269" r:id="rId12"/>
    <p:sldId id="267" r:id="rId13"/>
    <p:sldId id="268" r:id="rId14"/>
    <p:sldId id="270" r:id="rId15"/>
    <p:sldId id="271" r:id="rId16"/>
    <p:sldId id="272" r:id="rId17"/>
    <p:sldId id="256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238E446-07D7-4044-B4B4-9E78969A4F6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E0D08F2-A3A6-43B2-9368-DEC0101427D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225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E446-07D7-4044-B4B4-9E78969A4F6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08F2-A3A6-43B2-9368-DEC010142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716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E446-07D7-4044-B4B4-9E78969A4F6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08F2-A3A6-43B2-9368-DEC010142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2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E446-07D7-4044-B4B4-9E78969A4F6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08F2-A3A6-43B2-9368-DEC010142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330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7200" b="1" i="0" u="none" strike="noStrike" kern="1200" cap="all" spc="0" normalizeH="0" baseline="0" dirty="0">
                <a:ln w="15875">
                  <a:solidFill>
                    <a:sysClr val="window" lastClr="FFFFFF"/>
                  </a:solidFill>
                </a:ln>
                <a:solidFill>
                  <a:srgbClr val="DF5327"/>
                </a:solidFill>
                <a:effectLst>
                  <a:outerShdw dist="38100" dir="2700000" algn="tl" rotWithShape="0">
                    <a:srgbClr val="DF5327"/>
                  </a:outerShdw>
                </a:effectLst>
                <a:uLnTx/>
                <a:uFillTx/>
                <a:latin typeface="Corbel" pitchFamily="34" charset="0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E446-07D7-4044-B4B4-9E78969A4F6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08F2-A3A6-43B2-9368-DEC0101427D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207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E446-07D7-4044-B4B4-9E78969A4F6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08F2-A3A6-43B2-9368-DEC010142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289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E446-07D7-4044-B4B4-9E78969A4F6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08F2-A3A6-43B2-9368-DEC010142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62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E446-07D7-4044-B4B4-9E78969A4F6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08F2-A3A6-43B2-9368-DEC010142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417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E446-07D7-4044-B4B4-9E78969A4F6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08F2-A3A6-43B2-9368-DEC010142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43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E446-07D7-4044-B4B4-9E78969A4F6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08F2-A3A6-43B2-9368-DEC010142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675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8E446-07D7-4044-B4B4-9E78969A4F6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D08F2-A3A6-43B2-9368-DEC010142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32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238E446-07D7-4044-B4B4-9E78969A4F6D}" type="datetimeFigureOut">
              <a:rPr lang="ru-RU" smtClean="0"/>
              <a:t>06.12.2021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E0D08F2-A3A6-43B2-9368-DEC0101427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24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48F13-C101-4EAD-B3A1-FC7B0DCD0A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2106492"/>
            <a:ext cx="9966960" cy="2926080"/>
          </a:xfrm>
        </p:spPr>
        <p:txBody>
          <a:bodyPr>
            <a:normAutofit fontScale="90000"/>
          </a:bodyPr>
          <a:lstStyle/>
          <a:p>
            <a:r>
              <a:rPr lang="ru-RU" dirty="0"/>
              <a:t>Решение задач. Сложение и вычитание десятичных </a:t>
            </a:r>
            <a:r>
              <a:rPr lang="ru-RU" dirty="0" err="1"/>
              <a:t>дроебй</a:t>
            </a:r>
            <a:r>
              <a:rPr lang="ru-RU" dirty="0"/>
              <a:t>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3BCD21-C6B7-4B1C-B3ED-43EC1EA4FA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6950" y="5167492"/>
            <a:ext cx="8767860" cy="1388165"/>
          </a:xfrm>
        </p:spPr>
        <p:txBody>
          <a:bodyPr/>
          <a:lstStyle/>
          <a:p>
            <a:pPr algn="r"/>
            <a:r>
              <a:rPr lang="ru-RU" dirty="0" err="1"/>
              <a:t>Афлятунова</a:t>
            </a:r>
            <a:r>
              <a:rPr lang="ru-RU" dirty="0"/>
              <a:t> З.М.</a:t>
            </a:r>
          </a:p>
          <a:p>
            <a:pPr algn="r"/>
            <a:r>
              <a:rPr lang="ru-RU" dirty="0"/>
              <a:t>МКОУ «Лодейнопольская СОШ №3»</a:t>
            </a:r>
          </a:p>
        </p:txBody>
      </p:sp>
    </p:spTree>
    <p:extLst>
      <p:ext uri="{BB962C8B-B14F-4D97-AF65-F5344CB8AC3E}">
        <p14:creationId xmlns:p14="http://schemas.microsoft.com/office/powerpoint/2010/main" val="150592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2" name="Picture 6" descr="https://lh5.googleusercontent.com/70MOsFHeJ-TGwnI5V_gb7C0PjHQ-G8kLXnp6nkxx5eLLg998Wro3m1U4wQIeAI-VRMrLsO5R0CpIqtTNsxFFoNouh-bYwtPrC83d0COGwbgP89gkWkNI3pHE5ayTPIHPX6XZy-_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217" y="879760"/>
            <a:ext cx="1708839" cy="197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lh6.googleusercontent.com/FALC1D0Utlad2XFchtmaayV4KXjiU5e8t7Vxj5nYjWBiNxLPYtUoSsoCoHD9XZ873-_s3ElaMGVKA8n1jXFOZ78xlssgfS1g3qTqeeyFIVUMZgjcRBqRc38t6pD6R35mIbNOxb7h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3" t="22276" r="37591" b="1367"/>
          <a:stretch/>
        </p:blipFill>
        <p:spPr bwMode="auto">
          <a:xfrm>
            <a:off x="4544273" y="800699"/>
            <a:ext cx="1389041" cy="21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lh5.googleusercontent.com/C3SsYT7vhIwt5Dp22ddTRsFDxBBiQE7gH4_2YS9HHsCCAxdKj2zpM-XWy9s2jjkVwmOebQugokDL4Ez1ltgA-VXal3snhx_Xw9fdHQ5BbDclKt3OvyiXyPw80Q1q7C5oxl3nxEW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441" y="739508"/>
            <a:ext cx="4002066" cy="2252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464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2" name="Picture 6" descr="https://lh5.googleusercontent.com/70MOsFHeJ-TGwnI5V_gb7C0PjHQ-G8kLXnp6nkxx5eLLg998Wro3m1U4wQIeAI-VRMrLsO5R0CpIqtTNsxFFoNouh-bYwtPrC83d0COGwbgP89gkWkNI3pHE5ayTPIHPX6XZy-_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1" y="537819"/>
            <a:ext cx="1237721" cy="142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lh6.googleusercontent.com/FALC1D0Utlad2XFchtmaayV4KXjiU5e8t7Vxj5nYjWBiNxLPYtUoSsoCoHD9XZ873-_s3ElaMGVKA8n1jXFOZ78xlssgfS1g3qTqeeyFIVUMZgjcRBqRc38t6pD6R35mIbNOxb7h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3" t="22276" r="37591" b="1367"/>
          <a:stretch/>
        </p:blipFill>
        <p:spPr bwMode="auto">
          <a:xfrm>
            <a:off x="4621911" y="537819"/>
            <a:ext cx="1011088" cy="155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lh5.googleusercontent.com/C3SsYT7vhIwt5Dp22ddTRsFDxBBiQE7gH4_2YS9HHsCCAxdKj2zpM-XWy9s2jjkVwmOebQugokDL4Ez1ltgA-VXal3snhx_Xw9fdHQ5BbDclKt3OvyiXyPw80Q1q7C5oxl3nxEW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397" y="559654"/>
            <a:ext cx="2587646" cy="145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r="4016"/>
          <a:stretch/>
        </p:blipFill>
        <p:spPr>
          <a:xfrm>
            <a:off x="914114" y="2835060"/>
            <a:ext cx="4030852" cy="2433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/>
          <a:srcRect r="3112"/>
          <a:stretch/>
        </p:blipFill>
        <p:spPr>
          <a:xfrm>
            <a:off x="6529658" y="2087686"/>
            <a:ext cx="4883090" cy="26585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 l="2049" t="8356"/>
          <a:stretch/>
        </p:blipFill>
        <p:spPr>
          <a:xfrm>
            <a:off x="9398569" y="4321395"/>
            <a:ext cx="3734731" cy="232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24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2" name="Picture 6" descr="https://lh5.googleusercontent.com/70MOsFHeJ-TGwnI5V_gb7C0PjHQ-G8kLXnp6nkxx5eLLg998Wro3m1U4wQIeAI-VRMrLsO5R0CpIqtTNsxFFoNouh-bYwtPrC83d0COGwbgP89gkWkNI3pHE5ayTPIHPX6XZy-_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31" y="537819"/>
            <a:ext cx="1237721" cy="1428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lh6.googleusercontent.com/FALC1D0Utlad2XFchtmaayV4KXjiU5e8t7Vxj5nYjWBiNxLPYtUoSsoCoHD9XZ873-_s3ElaMGVKA8n1jXFOZ78xlssgfS1g3qTqeeyFIVUMZgjcRBqRc38t6pD6R35mIbNOxb7h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3" t="22276" r="37591" b="1367"/>
          <a:stretch/>
        </p:blipFill>
        <p:spPr bwMode="auto">
          <a:xfrm>
            <a:off x="4621911" y="537819"/>
            <a:ext cx="1011088" cy="1550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lh5.googleusercontent.com/C3SsYT7vhIwt5Dp22ddTRsFDxBBiQE7gH4_2YS9HHsCCAxdKj2zpM-XWy9s2jjkVwmOebQugokDL4Ez1ltgA-VXal3snhx_Xw9fdHQ5BbDclKt3OvyiXyPw80Q1q7C5oxl3nxEW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397" y="559654"/>
            <a:ext cx="2587646" cy="145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2049" t="8356"/>
          <a:stretch/>
        </p:blipFill>
        <p:spPr>
          <a:xfrm>
            <a:off x="577615" y="2449902"/>
            <a:ext cx="4664832" cy="2905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348378" y="2389517"/>
            <a:ext cx="6651180" cy="36009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/>
              <a:t>Доп. Задание:</a:t>
            </a:r>
          </a:p>
          <a:p>
            <a:r>
              <a:rPr lang="ru-RU" sz="2400" dirty="0"/>
              <a:t>Как можно изменить условие задачи, </a:t>
            </a:r>
          </a:p>
          <a:p>
            <a:r>
              <a:rPr lang="ru-RU" sz="2400" dirty="0"/>
              <a:t>чтобы ее можно было решить по </a:t>
            </a:r>
          </a:p>
          <a:p>
            <a:r>
              <a:rPr lang="ru-RU" sz="2400" dirty="0"/>
              <a:t>следующему плану:</a:t>
            </a:r>
            <a:endParaRPr lang="ru-RU" sz="2400" b="0" dirty="0">
              <a:effectLst/>
            </a:endParaRPr>
          </a:p>
          <a:p>
            <a:r>
              <a:rPr lang="ru-RU" sz="2400" dirty="0"/>
              <a:t>1)__-___=___(л)-______</a:t>
            </a:r>
            <a:endParaRPr lang="ru-RU" sz="2400" b="0" dirty="0">
              <a:effectLst/>
            </a:endParaRPr>
          </a:p>
          <a:p>
            <a:r>
              <a:rPr lang="ru-RU" sz="2400" dirty="0"/>
              <a:t>2)__-___=___(л)-______</a:t>
            </a:r>
            <a:endParaRPr lang="ru-RU" sz="2400" b="0" dirty="0">
              <a:effectLst/>
            </a:endParaRPr>
          </a:p>
          <a:p>
            <a:r>
              <a:rPr lang="ru-RU" sz="2400" dirty="0"/>
              <a:t>3)__+___+___=__(л)-______</a:t>
            </a:r>
            <a:endParaRPr lang="ru-RU" sz="2400" b="0" dirty="0">
              <a:effectLst/>
            </a:endParaRPr>
          </a:p>
          <a:p>
            <a:r>
              <a:rPr lang="ru-RU" sz="2400" dirty="0"/>
              <a:t>Запишите получившийся текст задачи в тетрадь.</a:t>
            </a:r>
            <a:endParaRPr lang="ru-RU" sz="2400" b="0" dirty="0">
              <a:effectLst/>
            </a:endParaRP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508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9737211"/>
              </p:ext>
            </p:extLst>
          </p:nvPr>
        </p:nvGraphicFramePr>
        <p:xfrm>
          <a:off x="521898" y="431320"/>
          <a:ext cx="9872664" cy="45921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90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0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0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718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5706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5706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Температура:</a:t>
                      </a:r>
                    </a:p>
                    <a:p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начальная — 30–35℃, конечная — 50–56℃. </a:t>
                      </a:r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Температура:</a:t>
                      </a:r>
                    </a:p>
                    <a:p>
                      <a:r>
                        <a:rPr lang="ru-RU" sz="1800" b="0" i="0" u="none" strike="noStrike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 600-1000°С;</a:t>
                      </a:r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126" name="Picture 6" descr="https://lh5.googleusercontent.com/Xp7oveiulSljy6PoZuFOgPBGvrxgpWjssJ8QsCR48_kaI2t5oTj-M17JpafvDU_gWsdAoeuMNU6EOT6dmT54uUvDen46WrnG-e4ZO5mQ51bOXH9_stQFheD-rU1DC-GBf3AB4lu-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61" y="1114237"/>
            <a:ext cx="2446846" cy="177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lh3.googleusercontent.com/N1qNyMDaKkJB4V_3eVp49xh8IPPZpFiX8T7N2hi8gSSaqV1If7S8sgEze385h5ZXTe1keFqz7h5g-TcDq6_rI4CSXTlA5YW5E3dJIbW7prX7cpRP01MHKQTlLcYE2MckyzExa4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504" y="1114237"/>
            <a:ext cx="2377835" cy="177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lh4.googleusercontent.com/IbRgz-86MqDXbtIRTacByfwjvGsBeMLzcHLAsCbdJYECnV6-OtI8Z3T6zQZUy5W6zwdly2H5Ntb_mpDtH1r6QeudWnXu3R2I0t_4XGTnr_Pj6EnufSREkynSGBbZ71L4WuRpJFe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386" y="1114237"/>
            <a:ext cx="2963543" cy="177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566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60262"/>
              </p:ext>
            </p:extLst>
          </p:nvPr>
        </p:nvGraphicFramePr>
        <p:xfrm>
          <a:off x="521898" y="431320"/>
          <a:ext cx="9872664" cy="459213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290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0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90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718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Сырой</a:t>
                      </a:r>
                      <a:r>
                        <a:rPr lang="ru-RU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 кирпич</a:t>
                      </a:r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Сушка кирпича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rPr>
                        <a:t>Обжиг кирпича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5706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5706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Температура:</a:t>
                      </a:r>
                    </a:p>
                    <a:p>
                      <a:r>
                        <a:rPr lang="ru-RU" sz="1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начальная — 30–35℃, конечная — 50–56℃. </a:t>
                      </a:r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Температура:</a:t>
                      </a:r>
                    </a:p>
                    <a:p>
                      <a:r>
                        <a:rPr lang="ru-RU" sz="1800" b="0" i="0" u="none" strike="noStrike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 600-1000°С;</a:t>
                      </a:r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126" name="Picture 6" descr="https://lh5.googleusercontent.com/Xp7oveiulSljy6PoZuFOgPBGvrxgpWjssJ8QsCR48_kaI2t5oTj-M17JpafvDU_gWsdAoeuMNU6EOT6dmT54uUvDen46WrnG-e4ZO5mQ51bOXH9_stQFheD-rU1DC-GBf3AB4lu-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61" y="1114237"/>
            <a:ext cx="2446846" cy="177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lh3.googleusercontent.com/N1qNyMDaKkJB4V_3eVp49xh8IPPZpFiX8T7N2hi8gSSaqV1If7S8sgEze385h5ZXTe1keFqz7h5g-TcDq6_rI4CSXTlA5YW5E3dJIbW7prX7cpRP01MHKQTlLcYE2MckyzExa4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504" y="1114237"/>
            <a:ext cx="2377835" cy="177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lh4.googleusercontent.com/IbRgz-86MqDXbtIRTacByfwjvGsBeMLzcHLAsCbdJYECnV6-OtI8Z3T6zQZUy5W6zwdly2H5Ntb_mpDtH1r6QeudWnXu3R2I0t_4XGTnr_Pj6EnufSREkynSGBbZ71L4WuRpJFe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386" y="1114237"/>
            <a:ext cx="2963543" cy="177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475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587" y="450809"/>
            <a:ext cx="11275142" cy="1356360"/>
          </a:xfrm>
        </p:spPr>
        <p:txBody>
          <a:bodyPr>
            <a:normAutofit/>
          </a:bodyPr>
          <a:lstStyle/>
          <a:p>
            <a:r>
              <a:rPr lang="ru-RU" dirty="0"/>
              <a:t>Расставьте по порядку этапы решения задач. В тетрадь запишите только латинские буквы.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130373"/>
              </p:ext>
            </p:extLst>
          </p:nvPr>
        </p:nvGraphicFramePr>
        <p:xfrm>
          <a:off x="1038926" y="2033311"/>
          <a:ext cx="8128000" cy="4373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95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2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lang="ru-RU" sz="3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5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Найти ключевые слова.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endParaRPr lang="ru-RU" sz="3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5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Записать ответ.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3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5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Начертите схему.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endParaRPr lang="ru-RU" sz="3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5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Прочитать задачу.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ru-RU" sz="3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5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Соотнести ответ с вопросом задачи.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3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5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Выделите условие и вопрос задачи.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5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ru-RU" sz="3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5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Решить задачу.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339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 решения задач.</a:t>
            </a:r>
          </a:p>
        </p:txBody>
      </p:sp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105745"/>
              </p:ext>
            </p:extLst>
          </p:nvPr>
        </p:nvGraphicFramePr>
        <p:xfrm>
          <a:off x="1035586" y="1965960"/>
          <a:ext cx="9875519" cy="4480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82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93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m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ru-RU" sz="3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Прочитать задачу.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f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ru-RU" sz="3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Выделите условие и вопрос задачи.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k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ru-RU" sz="3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Найти ключевые слова.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x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ru-RU" sz="3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Начертите схему.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a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ru-RU" sz="3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Решить задачу.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p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ru-RU" sz="3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Записать ответ.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z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Соотнести ответ с вопросом задачи.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305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Решение задач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176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Закончите фразу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sz="3600" dirty="0">
                <a:solidFill>
                  <a:schemeClr val="tx1"/>
                </a:solidFill>
              </a:rPr>
              <a:t>"Я похвалил бы себя за…";</a:t>
            </a:r>
          </a:p>
          <a:p>
            <a:pPr fontAlgn="base"/>
            <a:r>
              <a:rPr lang="ru-RU" sz="3600" dirty="0">
                <a:solidFill>
                  <a:schemeClr val="tx1"/>
                </a:solidFill>
              </a:rPr>
              <a:t>"Я сумел…";</a:t>
            </a:r>
          </a:p>
          <a:p>
            <a:pPr fontAlgn="base"/>
            <a:r>
              <a:rPr lang="ru-RU" sz="3600" dirty="0">
                <a:solidFill>
                  <a:schemeClr val="tx1"/>
                </a:solidFill>
              </a:rPr>
              <a:t>"Было интересно…";</a:t>
            </a:r>
          </a:p>
          <a:p>
            <a:pPr fontAlgn="base"/>
            <a:r>
              <a:rPr lang="ru-RU" sz="3600" dirty="0">
                <a:solidFill>
                  <a:schemeClr val="tx1"/>
                </a:solidFill>
              </a:rPr>
              <a:t>"Было трудно…";</a:t>
            </a:r>
          </a:p>
          <a:p>
            <a:pPr fontAlgn="base"/>
            <a:r>
              <a:rPr lang="ru-RU" sz="3600" dirty="0">
                <a:solidFill>
                  <a:schemeClr val="tx1"/>
                </a:solidFill>
              </a:rPr>
              <a:t>"Теперь я могу…"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5483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ДЗ: </a:t>
            </a:r>
            <a:r>
              <a:rPr lang="ru-RU" b="0" dirty="0"/>
              <a:t>у: №175(б), 176(б)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1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6231609"/>
              </p:ext>
            </p:extLst>
          </p:nvPr>
        </p:nvGraphicFramePr>
        <p:xfrm>
          <a:off x="406120" y="172888"/>
          <a:ext cx="11530264" cy="547869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765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5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99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29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В тетради запишите результат вычислений в столбик.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2072">
                <a:tc>
                  <a:txBody>
                    <a:bodyPr/>
                    <a:lstStyle/>
                    <a:p>
                      <a:pPr marL="342900" indent="-342900" rtl="0">
                        <a:buFont typeface="+mj-lt"/>
                        <a:buAutoNum type="arabicParenR"/>
                      </a:pPr>
                      <a:r>
                        <a:rPr lang="ru-RU" sz="2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 </a:t>
                      </a:r>
                      <a:r>
                        <a:rPr lang="ru-RU" sz="2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-</a:t>
                      </a:r>
                      <a:r>
                        <a:rPr lang="ru-RU" sz="2800" b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1,2=___;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rtl="0">
                        <a:buFont typeface="+mj-lt"/>
                        <a:buAutoNum type="arabicParenR"/>
                      </a:pPr>
                      <a:r>
                        <a:rPr lang="ru-RU" sz="2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ru-RU" sz="2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2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0,4=__;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rtl="0">
                        <a:buFont typeface="+mj-lt"/>
                        <a:buAutoNum type="arabicParenR"/>
                      </a:pPr>
                      <a:r>
                        <a:rPr lang="ru-RU" sz="2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 </a:t>
                      </a:r>
                      <a:r>
                        <a:rPr lang="ru-RU" sz="2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2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0,3=__;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rtl="0">
                        <a:buFont typeface="+mj-lt"/>
                        <a:buAutoNum type="arabicParenR"/>
                      </a:pPr>
                      <a:r>
                        <a:rPr lang="ru-RU" sz="2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 </a:t>
                      </a:r>
                      <a:r>
                        <a:rPr lang="ru-RU" sz="2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-</a:t>
                      </a:r>
                      <a:r>
                        <a:rPr lang="ru-RU" sz="2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0,8=__.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rtl="0">
                        <a:buFont typeface="+mj-lt"/>
                        <a:buAutoNum type="arabicParenR"/>
                      </a:pPr>
                      <a:r>
                        <a:rPr lang="ru-RU" sz="2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6,8 </a:t>
                      </a:r>
                      <a:r>
                        <a:rPr lang="ru-RU" sz="2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-</a:t>
                      </a:r>
                      <a:r>
                        <a:rPr lang="ru-RU" sz="2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3,6=___;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rtl="0">
                        <a:buFont typeface="+mj-lt"/>
                        <a:buAutoNum type="arabicParenR"/>
                      </a:pPr>
                      <a:r>
                        <a:rPr lang="ru-RU" sz="2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ru-RU" sz="2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2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0,55=__;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rtl="0">
                        <a:buFont typeface="+mj-lt"/>
                        <a:buAutoNum type="arabicParenR"/>
                      </a:pPr>
                      <a:r>
                        <a:rPr lang="ru-RU" sz="2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 </a:t>
                      </a:r>
                      <a:r>
                        <a:rPr lang="ru-RU" sz="2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2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0,7=__;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rtl="0">
                        <a:buFont typeface="+mj-lt"/>
                        <a:buAutoNum type="arabicParenR"/>
                      </a:pPr>
                      <a:r>
                        <a:rPr lang="ru-RU" sz="2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 </a:t>
                      </a:r>
                      <a:r>
                        <a:rPr lang="ru-RU" sz="2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-</a:t>
                      </a:r>
                      <a:r>
                        <a:rPr lang="ru-RU" sz="2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0,5=__.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10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2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Решите уравнения.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721">
                <a:tc>
                  <a:txBody>
                    <a:bodyPr/>
                    <a:lstStyle/>
                    <a:p>
                      <a:pPr marL="0" indent="0" rtl="0" fontAlgn="base">
                        <a:buFont typeface="+mj-lt"/>
                        <a:buNone/>
                      </a:pPr>
                      <a:r>
                        <a:rPr lang="ru-RU" sz="2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31 </a:t>
                      </a:r>
                      <a:r>
                        <a:rPr lang="ru-RU" sz="2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Lucida Sans Unicode" panose="020B0602030504020204" pitchFamily="34" charset="0"/>
                          <a:cs typeface="Lucida Sans Unicode" panose="020B0602030504020204" pitchFamily="34" charset="0"/>
                        </a:rPr>
                        <a:t>-</a:t>
                      </a:r>
                      <a:r>
                        <a:rPr lang="ru-RU" sz="2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х=23,5. </a:t>
                      </a:r>
                      <a:endParaRPr lang="ru-RU" sz="28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rtl="0" fontAlgn="base">
                        <a:buFont typeface="+mj-lt"/>
                        <a:buNone/>
                      </a:pPr>
                      <a:r>
                        <a:rPr lang="ru-RU" sz="2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5)21,5 </a:t>
                      </a:r>
                      <a:r>
                        <a:rPr lang="ru-RU" sz="28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ru-RU" sz="2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х=29;</a:t>
                      </a:r>
                      <a:endParaRPr lang="ru-RU" sz="28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24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*3.Запишите пример в тетрадь, вставив пропущенные цифры.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7625">
                <a:tc>
                  <a:txBody>
                    <a:bodyPr/>
                    <a:lstStyle/>
                    <a:p>
                      <a:pPr rtl="0" fontAlgn="base"/>
                      <a:r>
                        <a:rPr lang="ru-RU" sz="28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7)                           8)</a:t>
                      </a:r>
                    </a:p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7)                             8)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383" y="4859393"/>
            <a:ext cx="1828800" cy="1295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42" y="4852513"/>
            <a:ext cx="1828800" cy="13802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480" y="4771163"/>
            <a:ext cx="1978431" cy="16922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5208" y="4919845"/>
            <a:ext cx="18288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1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942848"/>
              </p:ext>
            </p:extLst>
          </p:nvPr>
        </p:nvGraphicFramePr>
        <p:xfrm>
          <a:off x="485335" y="594361"/>
          <a:ext cx="8932653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1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1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999"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Вариант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5797">
                <a:tc>
                  <a:txBody>
                    <a:bodyPr/>
                    <a:lstStyle/>
                    <a:p>
                      <a:pPr rtl="0"/>
                      <a:r>
                        <a:rPr lang="ru-RU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1)4,2;          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2)7,4;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3) 1,5;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4)0,6.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1)3,2;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2)10,55;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3)3,1;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4)1,7.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4996">
                <a:tc>
                  <a:txBody>
                    <a:bodyPr/>
                    <a:lstStyle/>
                    <a:p>
                      <a:pPr rtl="0"/>
                      <a:r>
                        <a:rPr lang="ru-RU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5)31 - X = 23,5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x = 31 - 23,5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х = 7,5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проверка: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31 - 7,5 = 23,5 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Ответ: 7,5.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</a:t>
                      </a:r>
                      <a:r>
                        <a:rPr lang="ru-RU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21,5 + x = 29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x = 29 - 21,5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х = 7,5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Проверка: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21,5 + 7,5 = 29.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rtl="0"/>
                      <a:r>
                        <a:rPr lang="ru-RU" sz="28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Ответ: 7,5</a:t>
                      </a:r>
                      <a:endParaRPr lang="ru-RU" sz="28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428672" y="1095555"/>
            <a:ext cx="22475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За каждое решенное правильно задание вы ставите </a:t>
            </a:r>
          </a:p>
          <a:p>
            <a:pPr algn="ctr"/>
            <a:r>
              <a:rPr lang="ru-RU" sz="2800" dirty="0"/>
              <a:t>1 балл.</a:t>
            </a:r>
          </a:p>
        </p:txBody>
      </p:sp>
    </p:spTree>
    <p:extLst>
      <p:ext uri="{BB962C8B-B14F-4D97-AF65-F5344CB8AC3E}">
        <p14:creationId xmlns:p14="http://schemas.microsoft.com/office/powerpoint/2010/main" val="525398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2.Расскажите правила сложения и вычитания дробей.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705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3.Вычислите:</a:t>
            </a:r>
          </a:p>
        </p:txBody>
      </p:sp>
      <p:pic>
        <p:nvPicPr>
          <p:cNvPr id="2050" name="Picture 2" descr="https://lh6.googleusercontent.com/hCo_cVC2D6flQiheOU_3_aGWg-lKeuEsplbQYvpCkmKO19C6q-kR6mTeCAsAaKx8wtswYCbgcvwdmO1f1o72PNxcXpX2fzh0V6Ml8yNU3ycGGYVu89DN3WfYyupPFH3-VKc4-M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75437"/>
            <a:ext cx="1894250" cy="129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520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4. Решите задачу. Схема не обязательна.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массу футбольного мяча, которая на 0,3 кг больше массы хоккейной шайбы.</a:t>
            </a:r>
          </a:p>
          <a:p>
            <a:pPr marL="50292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126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4. Решите задачу. Схема не обязательна.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массу футбольного мяча, которая на 0,3 кг больше массы хоккейной шайбы 2,5 кг</a:t>
            </a:r>
          </a:p>
          <a:p>
            <a:pPr marL="50292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609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4. Решите задачу. Схема не обязательна.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массу футбольного мяча, которая на 0,3 кг больше массы хоккейной шайбы 0,14 кг.</a:t>
            </a:r>
          </a:p>
          <a:p>
            <a:pPr marL="50292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8493887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DF5327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307</TotalTime>
  <Words>501</Words>
  <Application>Microsoft Office PowerPoint</Application>
  <PresentationFormat>Широкоэкранный</PresentationFormat>
  <Paragraphs>110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Corbel</vt:lpstr>
      <vt:lpstr>Lucida Sans Unicode</vt:lpstr>
      <vt:lpstr>Times New Roman</vt:lpstr>
      <vt:lpstr>Базис</vt:lpstr>
      <vt:lpstr>Решение задач. Сложение и вычитание десятичных дроебй.</vt:lpstr>
      <vt:lpstr>ДЗ: у: №175(б), 176(б)</vt:lpstr>
      <vt:lpstr>Презентация PowerPoint</vt:lpstr>
      <vt:lpstr>Презентация PowerPoint</vt:lpstr>
      <vt:lpstr>Задание 2.Расскажите правила сложения и вычитания дробей.</vt:lpstr>
      <vt:lpstr>Задание 3.Вычислите:</vt:lpstr>
      <vt:lpstr>Задание 4. Решите задачу. Схема не обязательна.</vt:lpstr>
      <vt:lpstr>Задание 4. Решите задачу. Схема не обязательна.</vt:lpstr>
      <vt:lpstr>Задание 4. Решите задачу. Схема не обязательна.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Расставьте по порядку этапы решения задач. В тетрадь запишите только латинские буквы.</vt:lpstr>
      <vt:lpstr>Алгоритм решения задач.</vt:lpstr>
      <vt:lpstr>Решение задач</vt:lpstr>
      <vt:lpstr>Закончите фразу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Зульфия Афлятунова</dc:creator>
  <cp:lastModifiedBy>Пользователь</cp:lastModifiedBy>
  <cp:revision>16</cp:revision>
  <dcterms:created xsi:type="dcterms:W3CDTF">2021-11-14T12:51:50Z</dcterms:created>
  <dcterms:modified xsi:type="dcterms:W3CDTF">2021-12-06T08:54:57Z</dcterms:modified>
</cp:coreProperties>
</file>