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61" r:id="rId4"/>
    <p:sldId id="269" r:id="rId5"/>
    <p:sldId id="272" r:id="rId6"/>
    <p:sldId id="279" r:id="rId7"/>
    <p:sldId id="278" r:id="rId8"/>
    <p:sldId id="265" r:id="rId9"/>
    <p:sldId id="277" r:id="rId10"/>
    <p:sldId id="258" r:id="rId11"/>
    <p:sldId id="257" r:id="rId12"/>
    <p:sldId id="274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2E1F9-F075-4E7A-AF8E-33418CBB7004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43490-33EE-4D4E-8094-271CA15D0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975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43490-33EE-4D4E-8094-271CA15D065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618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1A94-DD2B-4FE6-9FA7-617094058CD3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522E-3829-4343-977F-21F61BC1D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48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1A94-DD2B-4FE6-9FA7-617094058CD3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522E-3829-4343-977F-21F61BC1D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71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1A94-DD2B-4FE6-9FA7-617094058CD3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522E-3829-4343-977F-21F61BC1D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55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1A94-DD2B-4FE6-9FA7-617094058CD3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522E-3829-4343-977F-21F61BC1D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947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1A94-DD2B-4FE6-9FA7-617094058CD3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522E-3829-4343-977F-21F61BC1D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95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1A94-DD2B-4FE6-9FA7-617094058CD3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522E-3829-4343-977F-21F61BC1D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36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1A94-DD2B-4FE6-9FA7-617094058CD3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522E-3829-4343-977F-21F61BC1D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08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1A94-DD2B-4FE6-9FA7-617094058CD3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522E-3829-4343-977F-21F61BC1D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49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1A94-DD2B-4FE6-9FA7-617094058CD3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522E-3829-4343-977F-21F61BC1D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17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1A94-DD2B-4FE6-9FA7-617094058CD3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522E-3829-4343-977F-21F61BC1D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022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1A94-DD2B-4FE6-9FA7-617094058CD3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522E-3829-4343-977F-21F61BC1D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19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61A94-DD2B-4FE6-9FA7-617094058CD3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6522E-3829-4343-977F-21F61BC1D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7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gif"/><Relationship Id="rId1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772400" cy="1470025"/>
          </a:xfrm>
        </p:spPr>
        <p:txBody>
          <a:bodyPr/>
          <a:lstStyle/>
          <a:p>
            <a:r>
              <a:rPr lang="en-US" dirty="0" smtClean="0"/>
              <a:t>Step 12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Картинки по запросу знайка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012160" y="3212976"/>
            <a:ext cx="2304936" cy="22669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332656"/>
            <a:ext cx="350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November, </a:t>
            </a:r>
            <a:r>
              <a:rPr lang="en-US" sz="4000" dirty="0" smtClean="0"/>
              <a:t>30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6886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560840" cy="676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65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6" r="853" b="13236"/>
          <a:stretch/>
        </p:blipFill>
        <p:spPr bwMode="auto">
          <a:xfrm>
            <a:off x="0" y="0"/>
            <a:ext cx="7035110" cy="496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6902" y="4851955"/>
            <a:ext cx="44400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No, it isn’t. It is a…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80545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Listen, read and say!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9"/>
            <a:ext cx="3769619" cy="21602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284249"/>
            <a:ext cx="2857500" cy="3800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48" y="3688336"/>
            <a:ext cx="3648075" cy="3086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4005064"/>
            <a:ext cx="24368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ex.5 p. 39</a:t>
            </a:r>
            <a:endParaRPr lang="ru-RU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9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45"/>
          <a:stretch/>
        </p:blipFill>
        <p:spPr bwMode="auto">
          <a:xfrm>
            <a:off x="251519" y="1340768"/>
            <a:ext cx="878942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Картинки по запросу знайка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14991"/>
            <a:ext cx="1905255" cy="1873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3957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8141022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Повторим алфавит. </a:t>
            </a:r>
            <a:br>
              <a:rPr lang="ru-RU" b="1" i="1" dirty="0" smtClean="0"/>
            </a:br>
            <a:r>
              <a:rPr lang="ru-RU" b="1" i="1" dirty="0" smtClean="0"/>
              <a:t>Какие буквы мы уже изучили?</a:t>
            </a:r>
            <a:endParaRPr lang="ru-RU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285852" y="2643182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Let’s </a:t>
            </a:r>
            <a:r>
              <a:rPr lang="en-US" sz="2800" b="1" dirty="0" smtClean="0">
                <a:solidFill>
                  <a:srgbClr val="002060"/>
                </a:solidFill>
              </a:rPr>
              <a:t>revise </a:t>
            </a:r>
            <a:r>
              <a:rPr lang="en-US" sz="2800" b="1" dirty="0" smtClean="0">
                <a:solidFill>
                  <a:srgbClr val="002060"/>
                </a:solidFill>
              </a:rPr>
              <a:t>all </a:t>
            </a:r>
            <a:r>
              <a:rPr lang="en-US" sz="2800" b="1" dirty="0" smtClean="0">
                <a:solidFill>
                  <a:srgbClr val="002060"/>
                </a:solidFill>
              </a:rPr>
              <a:t>together!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Картинки по запросу поют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10" y="2928934"/>
            <a:ext cx="3929090" cy="3709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39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14285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Прочитай слова.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074" name="Picture 2" descr="Картинки по запросу пчела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643446"/>
            <a:ext cx="1819740" cy="1800000"/>
          </a:xfrm>
          <a:prstGeom prst="rect">
            <a:avLst/>
          </a:prstGeom>
          <a:noFill/>
        </p:spPr>
      </p:pic>
      <p:pic>
        <p:nvPicPr>
          <p:cNvPr id="6145" name="Picture 1" descr="C:\Users\Пользователь\Documents\РАБОТААААА\2 класс\Phonics_cards\85-88 long e [iдвоеточие] e e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50480"/>
          <a:stretch>
            <a:fillRect/>
          </a:stretch>
        </p:blipFill>
        <p:spPr bwMode="auto">
          <a:xfrm>
            <a:off x="455718" y="1268760"/>
            <a:ext cx="3836290" cy="5474867"/>
          </a:xfrm>
          <a:prstGeom prst="rect">
            <a:avLst/>
          </a:prstGeom>
          <a:noFill/>
        </p:spPr>
      </p:pic>
      <p:pic>
        <p:nvPicPr>
          <p:cNvPr id="6146" name="Picture 2" descr="C:\Users\Пользователь\Documents\РАБОТААААА\2 класс\Phonics_cards\85-88 long e [iдвоеточие] e ee.jpg"/>
          <p:cNvPicPr>
            <a:picLocks noChangeAspect="1" noChangeArrowheads="1"/>
          </p:cNvPicPr>
          <p:nvPr/>
        </p:nvPicPr>
        <p:blipFill>
          <a:blip r:embed="rId3"/>
          <a:srcRect t="48996" r="49610"/>
          <a:stretch>
            <a:fillRect/>
          </a:stretch>
        </p:blipFill>
        <p:spPr bwMode="auto">
          <a:xfrm>
            <a:off x="5000628" y="1857364"/>
            <a:ext cx="3714776" cy="265725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929554" y="4941168"/>
            <a:ext cx="1214446" cy="3571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072330" y="4000504"/>
            <a:ext cx="1285884" cy="3571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6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704" r="-559"/>
          <a:stretch/>
        </p:blipFill>
        <p:spPr bwMode="auto">
          <a:xfrm>
            <a:off x="501676" y="332656"/>
            <a:ext cx="8230844" cy="564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59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4040188" cy="639762"/>
          </a:xfrm>
        </p:spPr>
        <p:txBody>
          <a:bodyPr>
            <a:noAutofit/>
          </a:bodyPr>
          <a:lstStyle/>
          <a:p>
            <a:r>
              <a:rPr lang="en-US" sz="4800" dirty="0" smtClean="0"/>
              <a:t>a</a:t>
            </a:r>
            <a:endParaRPr lang="ru-RU" sz="4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1484784"/>
            <a:ext cx="4101852" cy="46413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cat</a:t>
            </a:r>
            <a:endParaRPr lang="ru-RU" dirty="0" smtClean="0"/>
          </a:p>
          <a:p>
            <a:r>
              <a:rPr lang="en-US" dirty="0" smtClean="0"/>
              <a:t>dog    </a:t>
            </a:r>
          </a:p>
          <a:p>
            <a:r>
              <a:rPr lang="en-US" dirty="0" smtClean="0"/>
              <a:t>troll   </a:t>
            </a:r>
          </a:p>
          <a:p>
            <a:r>
              <a:rPr lang="en-US" dirty="0" smtClean="0"/>
              <a:t>sheep  </a:t>
            </a:r>
          </a:p>
          <a:p>
            <a:r>
              <a:rPr lang="en-US" dirty="0" smtClean="0"/>
              <a:t>dad     </a:t>
            </a:r>
          </a:p>
          <a:p>
            <a:r>
              <a:rPr lang="en-US" dirty="0" smtClean="0"/>
              <a:t> lorry   </a:t>
            </a:r>
          </a:p>
          <a:p>
            <a:r>
              <a:rPr lang="en-US" dirty="0" smtClean="0"/>
              <a:t>frog   </a:t>
            </a:r>
          </a:p>
          <a:p>
            <a:r>
              <a:rPr lang="en-US" dirty="0" smtClean="0"/>
              <a:t>fox</a:t>
            </a:r>
            <a:endParaRPr lang="ru-RU" dirty="0" smtClean="0"/>
          </a:p>
          <a:p>
            <a:r>
              <a:rPr lang="en-US" dirty="0" smtClean="0"/>
              <a:t>tent</a:t>
            </a:r>
            <a:endParaRPr lang="ru-RU" dirty="0" smtClean="0"/>
          </a:p>
          <a:p>
            <a:r>
              <a:rPr lang="en-US" dirty="0" smtClean="0"/>
              <a:t>bell </a:t>
            </a:r>
            <a:endParaRPr lang="ru-RU" dirty="0" smtClean="0"/>
          </a:p>
          <a:p>
            <a:r>
              <a:rPr lang="en-US" dirty="0" smtClean="0"/>
              <a:t>nest 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908720"/>
            <a:ext cx="4041775" cy="639762"/>
          </a:xfrm>
        </p:spPr>
        <p:txBody>
          <a:bodyPr>
            <a:noAutofit/>
          </a:bodyPr>
          <a:lstStyle/>
          <a:p>
            <a:r>
              <a:rPr lang="en-US" sz="4400" dirty="0" smtClean="0"/>
              <a:t>an</a:t>
            </a:r>
            <a:endParaRPr lang="ru-RU" sz="4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72001" y="1556792"/>
            <a:ext cx="4114800" cy="4569371"/>
          </a:xfrm>
        </p:spPr>
        <p:txBody>
          <a:bodyPr/>
          <a:lstStyle/>
          <a:p>
            <a:r>
              <a:rPr lang="en-US" dirty="0" smtClean="0"/>
              <a:t>elf</a:t>
            </a:r>
          </a:p>
          <a:p>
            <a:r>
              <a:rPr lang="en-US" dirty="0" smtClean="0"/>
              <a:t>apple</a:t>
            </a:r>
            <a:endParaRPr lang="ru-RU" dirty="0" smtClean="0"/>
          </a:p>
          <a:p>
            <a:r>
              <a:rPr lang="en-US" dirty="0" smtClean="0"/>
              <a:t> orange</a:t>
            </a:r>
            <a:endParaRPr lang="ru-RU" dirty="0" smtClean="0"/>
          </a:p>
          <a:p>
            <a:r>
              <a:rPr lang="en-US" dirty="0" smtClean="0"/>
              <a:t>egg</a:t>
            </a:r>
            <a:endParaRPr lang="ru-RU" dirty="0" smtClean="0"/>
          </a:p>
          <a:p>
            <a:r>
              <a:rPr lang="en-US" dirty="0" smtClean="0"/>
              <a:t>elephant</a:t>
            </a:r>
            <a:endParaRPr lang="ru-RU" dirty="0" smtClean="0"/>
          </a:p>
          <a:p>
            <a:r>
              <a:rPr lang="en-US" dirty="0" smtClean="0"/>
              <a:t>umbrella</a:t>
            </a:r>
            <a:endParaRPr lang="ru-RU" dirty="0" smtClean="0"/>
          </a:p>
          <a:p>
            <a:r>
              <a:rPr lang="en-US" dirty="0" smtClean="0"/>
              <a:t>apricot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a</a:t>
            </a:r>
            <a:r>
              <a:rPr lang="en-US" dirty="0" smtClean="0"/>
              <a:t>   or  </a:t>
            </a:r>
            <a:r>
              <a:rPr lang="en-US" b="1" dirty="0" smtClean="0">
                <a:solidFill>
                  <a:srgbClr val="00B050"/>
                </a:solidFill>
              </a:rPr>
              <a:t>an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5256584"/>
          </a:xfrm>
        </p:spPr>
        <p:txBody>
          <a:bodyPr numCol="2">
            <a:normAutofit fontScale="92500" lnSpcReduction="10000"/>
          </a:bodyPr>
          <a:lstStyle/>
          <a:p>
            <a:r>
              <a:rPr lang="en-US" sz="3600" dirty="0"/>
              <a:t>cat    </a:t>
            </a:r>
            <a:r>
              <a:rPr lang="en-US" sz="3600" dirty="0" smtClean="0"/>
              <a:t>                        </a:t>
            </a:r>
          </a:p>
          <a:p>
            <a:r>
              <a:rPr lang="en-US" sz="3600" dirty="0" smtClean="0"/>
              <a:t>elf  </a:t>
            </a:r>
            <a:endParaRPr lang="ru-RU" sz="3600" dirty="0"/>
          </a:p>
          <a:p>
            <a:r>
              <a:rPr lang="en-US" sz="3600" dirty="0"/>
              <a:t>dog    </a:t>
            </a:r>
            <a:r>
              <a:rPr lang="en-US" sz="3600" dirty="0" smtClean="0"/>
              <a:t>                               apple</a:t>
            </a:r>
            <a:endParaRPr lang="ru-RU" sz="3600" dirty="0"/>
          </a:p>
          <a:p>
            <a:r>
              <a:rPr lang="en-US" sz="3600" dirty="0"/>
              <a:t>troll   </a:t>
            </a:r>
            <a:r>
              <a:rPr lang="en-US" sz="3600" dirty="0" smtClean="0"/>
              <a:t>              </a:t>
            </a:r>
          </a:p>
          <a:p>
            <a:r>
              <a:rPr lang="en-US" sz="3600" dirty="0" smtClean="0"/>
              <a:t>sheep  </a:t>
            </a:r>
          </a:p>
          <a:p>
            <a:r>
              <a:rPr lang="en-US" sz="3600" dirty="0" smtClean="0"/>
              <a:t>elephant</a:t>
            </a:r>
            <a:endParaRPr lang="ru-RU" sz="3600" dirty="0"/>
          </a:p>
          <a:p>
            <a:r>
              <a:rPr lang="en-US" sz="3600" dirty="0"/>
              <a:t>dad    </a:t>
            </a:r>
            <a:r>
              <a:rPr lang="en-US" sz="3600" dirty="0" smtClean="0"/>
              <a:t>                                       </a:t>
            </a:r>
            <a:endParaRPr lang="en-US" sz="3600" dirty="0"/>
          </a:p>
          <a:p>
            <a:r>
              <a:rPr lang="en-US" sz="3600" dirty="0" smtClean="0"/>
              <a:t>umbrella</a:t>
            </a:r>
            <a:endParaRPr lang="ru-RU" sz="3600" dirty="0"/>
          </a:p>
          <a:p>
            <a:r>
              <a:rPr lang="en-US" sz="3600" dirty="0"/>
              <a:t>frog   </a:t>
            </a:r>
            <a:endParaRPr lang="en-US" sz="3600" dirty="0" smtClean="0"/>
          </a:p>
          <a:p>
            <a:r>
              <a:rPr lang="en-US" sz="3600" dirty="0" smtClean="0"/>
              <a:t>apricot</a:t>
            </a:r>
            <a:endParaRPr lang="ru-RU" sz="3600" dirty="0"/>
          </a:p>
          <a:p>
            <a:r>
              <a:rPr lang="en-US" sz="3600" dirty="0" smtClean="0"/>
              <a:t>fox        </a:t>
            </a:r>
          </a:p>
          <a:p>
            <a:r>
              <a:rPr lang="en-US" sz="3600" dirty="0" smtClean="0"/>
              <a:t>orange</a:t>
            </a:r>
            <a:endParaRPr lang="ru-RU" sz="3600" dirty="0"/>
          </a:p>
          <a:p>
            <a:r>
              <a:rPr lang="en-US" sz="3600" dirty="0"/>
              <a:t>egg</a:t>
            </a:r>
            <a:endParaRPr lang="ru-RU" sz="3600" dirty="0"/>
          </a:p>
          <a:p>
            <a:r>
              <a:rPr lang="en-US" sz="3600" dirty="0" smtClean="0"/>
              <a:t>tent</a:t>
            </a:r>
            <a:endParaRPr lang="ru-RU" sz="3600" dirty="0"/>
          </a:p>
          <a:p>
            <a:r>
              <a:rPr lang="en-US" sz="3600" dirty="0"/>
              <a:t>bell </a:t>
            </a:r>
            <a:endParaRPr lang="ru-RU" sz="3600" dirty="0"/>
          </a:p>
          <a:p>
            <a:r>
              <a:rPr lang="en-US" sz="3600" dirty="0"/>
              <a:t>nest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336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332657"/>
            <a:ext cx="69127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I can see … </a:t>
            </a:r>
            <a:r>
              <a:rPr lang="en-US" sz="4400" b="1" dirty="0">
                <a:solidFill>
                  <a:srgbClr val="00B050"/>
                </a:solidFill>
              </a:rPr>
              <a:t>s</a:t>
            </a:r>
            <a:r>
              <a:rPr lang="en-US" sz="4400" dirty="0"/>
              <a:t>heep.</a:t>
            </a:r>
            <a:endParaRPr lang="ru-RU" sz="4400" dirty="0"/>
          </a:p>
          <a:p>
            <a:pPr algn="ctr"/>
            <a:r>
              <a:rPr lang="en-US" sz="4400" dirty="0"/>
              <a:t>Harry is … </a:t>
            </a:r>
            <a:r>
              <a:rPr lang="en-US" sz="4400" b="1" dirty="0">
                <a:solidFill>
                  <a:srgbClr val="00B050"/>
                </a:solidFill>
              </a:rPr>
              <a:t>t</a:t>
            </a:r>
            <a:r>
              <a:rPr lang="en-US" sz="4400" dirty="0"/>
              <a:t>roll.</a:t>
            </a:r>
            <a:endParaRPr lang="ru-RU" sz="4400" dirty="0"/>
          </a:p>
          <a:p>
            <a:pPr algn="ctr"/>
            <a:r>
              <a:rPr lang="en-US" sz="4400" dirty="0"/>
              <a:t>You can see … </a:t>
            </a:r>
            <a:r>
              <a:rPr lang="en-US" sz="4400" b="1" dirty="0">
                <a:solidFill>
                  <a:srgbClr val="00B050"/>
                </a:solidFill>
              </a:rPr>
              <a:t>b</a:t>
            </a:r>
            <a:r>
              <a:rPr lang="en-US" sz="4400" dirty="0"/>
              <a:t>ig lorry.</a:t>
            </a:r>
            <a:endParaRPr lang="ru-RU" sz="4400" dirty="0"/>
          </a:p>
          <a:p>
            <a:pPr algn="ctr"/>
            <a:r>
              <a:rPr lang="en-US" sz="4400" dirty="0"/>
              <a:t>I can see … </a:t>
            </a:r>
            <a:r>
              <a:rPr lang="en-US" sz="4400" b="1" dirty="0">
                <a:solidFill>
                  <a:srgbClr val="00B050"/>
                </a:solidFill>
              </a:rPr>
              <a:t>c</a:t>
            </a:r>
            <a:r>
              <a:rPr lang="en-US" sz="4400" dirty="0"/>
              <a:t>at and … dog.</a:t>
            </a:r>
            <a:endParaRPr lang="ru-RU" sz="4400" dirty="0"/>
          </a:p>
          <a:p>
            <a:pPr algn="ctr"/>
            <a:r>
              <a:rPr lang="en-US" sz="4400" dirty="0" smtClean="0"/>
              <a:t>Emily </a:t>
            </a:r>
            <a:r>
              <a:rPr lang="en-US" sz="4400" dirty="0"/>
              <a:t>is … </a:t>
            </a:r>
            <a:r>
              <a:rPr lang="en-US" sz="4400" b="1" dirty="0">
                <a:solidFill>
                  <a:srgbClr val="00B050"/>
                </a:solidFill>
              </a:rPr>
              <a:t>e</a:t>
            </a:r>
            <a:r>
              <a:rPr lang="en-US" sz="4400" dirty="0"/>
              <a:t>lf.</a:t>
            </a:r>
            <a:endParaRPr lang="ru-RU" sz="4400" dirty="0"/>
          </a:p>
          <a:p>
            <a:pPr algn="ctr"/>
            <a:r>
              <a:rPr lang="en-US" sz="4400" dirty="0"/>
              <a:t>I can see … </a:t>
            </a:r>
            <a:r>
              <a:rPr lang="en-US" sz="4400" b="1" dirty="0">
                <a:solidFill>
                  <a:srgbClr val="00B050"/>
                </a:solidFill>
              </a:rPr>
              <a:t>f</a:t>
            </a:r>
            <a:r>
              <a:rPr lang="en-US" sz="4400" dirty="0"/>
              <a:t>ox and … 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4400" dirty="0"/>
              <a:t>rog.</a:t>
            </a:r>
            <a:endParaRPr lang="ru-RU" sz="4400" dirty="0"/>
          </a:p>
          <a:p>
            <a:pPr algn="ctr"/>
            <a:r>
              <a:rPr lang="en-US" sz="4400" dirty="0"/>
              <a:t>It is … </a:t>
            </a:r>
            <a:r>
              <a:rPr lang="en-US" sz="4400" dirty="0" smtClean="0"/>
              <a:t>pen.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751940" y="4653136"/>
            <a:ext cx="489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a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4118" y="2243773"/>
            <a:ext cx="489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a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5164749"/>
            <a:ext cx="489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a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1262" y="4749250"/>
            <a:ext cx="489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a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1318" y="2671758"/>
            <a:ext cx="489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a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256" y="1700808"/>
            <a:ext cx="489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a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96558" y="332657"/>
            <a:ext cx="489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a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12328" y="3645024"/>
            <a:ext cx="8194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an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7974" y="997277"/>
            <a:ext cx="489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a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8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2 -0.02246 C -0.0342 -0.01945 -0.03681 -0.01227 -0.04306 -0.00903 C -0.05781 -0.00139 -0.07101 0.00532 -0.08681 0.00764 C -0.11649 0.03287 -0.16476 0.025 -0.19566 0.02592 C -0.20538 0.03032 -0.21684 0.03264 -0.22691 0.03426 C -0.24392 0.03981 -0.25903 0.04143 -0.27691 0.04259 C -0.29028 0.04699 -0.30451 0.0412 -0.31806 0.03935 C -0.33472 0.03241 -0.3125 0.0412 -0.35937 0.03588 C -0.36441 0.03541 -0.36927 0.03217 -0.37431 0.03102 C -0.37917 0.02453 -0.3842 0.0206 -0.38802 0.01273 C -0.38663 -0.00347 -0.38681 0.00278 -0.38681 -0.00579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509 C -0.00816 0.01435 -0.01337 0.01458 -0.02396 0.01736 C -0.05972 0.02685 -0.08837 0.03241 -0.12465 0.03449 C -0.14462 0.03542 -0.16476 0.03611 -0.1849 0.03704 C -0.20851 0.03958 -0.21684 0.0419 -0.24219 0.03704 C -0.25122 0.03542 -0.25833 0.02083 -0.26736 0.01967 C -0.27882 0.01852 -0.28976 0.01805 -0.30104 0.01736 C -0.30243 0.01667 -0.30382 0.01504 -0.30504 0.01504 C -0.31111 0.01342 -0.31736 0.01458 -0.32344 0.01273 C -0.32535 0.0118 -0.33333 -0.00648 -0.33455 -0.00972 C -0.33611 -0.02361 -0.33594 -0.02616 -0.33594 -0.01713 L -0.33455 -0.03148 L -0.33056 -0.00741 " pathEditMode="relative" rAng="0" ptsTypes="ffffffffff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C -0.01684 0.00787 -0.07066 0.00185 -0.07327 0.00185 C -0.11112 -0.0007 -0.14896 -0.00394 -0.18698 -0.0051 C -0.23334 -0.00463 -0.26945 -0.00348 -0.31337 -0.00209 C -0.32344 0.00046 -0.32743 0.00023 -0.34011 0.00092 C -0.35816 -0.00024 -0.35382 0.00185 -0.3625 -0.00417 C -0.36528 -0.01112 -0.36528 -0.01598 -0.36528 -0.02338 L -0.3625 -0.01737 " pathEditMode="relative" rAng="0" ptsTypes="ffffff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C -0.00556 0.00787 -0.01216 0.00694 -0.01875 0.01157 C -0.02674 0.01713 -0.03473 0.01875 -0.04375 0.0199 C -0.0849 0.025 -0.07934 0.0243 -0.11129 0.02662 C -0.12066 0.02963 -0.13039 0.02986 -0.13994 0.03171 C -0.14844 0.03541 -0.15869 0.03796 -0.16754 0.04004 C -0.17084 0.04074 -0.17414 0.04097 -0.17744 0.04166 C -0.18091 0.04259 -0.1875 0.0449 -0.1875 0.0449 C -0.19705 0.04444 -0.2066 0.04467 -0.21615 0.04328 C -0.21737 0.04305 -0.21771 0.04074 -0.21875 0.04004 C -0.22014 0.03912 -0.22744 0.03611 -0.23004 0.03495 C -0.23282 0.02731 -0.23629 0.02083 -0.24254 0.01828 C -0.24375 0.01713 -0.2448 0.01597 -0.24619 0.01504 C -0.2474 0.01435 -0.24914 0.01458 -0.25 0.01342 C -0.2566 0.00463 -0.24358 0.01088 -0.25625 0.00671 C -0.25955 0.00208 -0.2599 -0.00209 -0.26129 -0.00834 C -0.26164 -0.00996 -0.26198 -0.01181 -0.2625 -0.01343 C -0.2632 -0.01528 -0.26494 -0.01829 -0.26494 -0.01829 " pathEditMode="relative" ptsTypes="fffffffffffffffff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-3.33333E-6 C -0.01389 0.00695 -0.01441 0.00672 -0.03126 0.00834 C -0.06112 0.01482 -0.09289 0.01065 -0.12257 0.00996 C -0.17292 0.0044 -0.22327 -3.33333E-6 -0.27379 -0.00162 C -0.28803 -0.0037 -0.30209 -0.00671 -0.31632 -0.00833 C -0.32379 -0.01064 -0.32796 -0.01828 -0.33507 -0.02176 C -0.3382 -0.03449 -0.35521 -0.03426 -0.36372 -0.03657 C -0.37257 -0.03611 -0.38126 -0.03564 -0.39011 -0.03495 C -0.39931 -0.03402 -0.41754 -0.03171 -0.41754 -0.03171 C -0.45105 -0.03472 -0.48542 -0.02893 -0.51876 -0.02176 C -0.53195 -0.0243 -0.53629 -0.02639 -0.54757 -0.03009 C -0.55504 -0.0324 -0.55122 -0.03102 -0.56007 -0.03495 C -0.56129 -0.03541 -0.56372 -0.03657 -0.56372 -0.03657 C -0.56789 -0.04213 -0.56928 -0.03889 -0.57136 -0.04676 C -0.57032 -0.05347 -0.5691 -0.06018 -0.56754 -0.06666 C -0.56893 -0.08171 -0.56876 -0.07569 -0.56876 -0.08495 " pathEditMode="relative" ptsTypes="fffffffffffffff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02106 C -0.01198 0.01458 -0.01719 0.01088 -0.02205 0.00556 C -0.02535 -0.00486 -0.03907 -0.01088 -0.04618 -0.01806 C -0.04966 -0.02153 -0.05174 -0.02616 -0.05521 -0.02917 C -0.06042 -0.03357 -0.05816 -0.02986 -0.06285 -0.03611 C -0.06372 -0.03727 -0.06441 -0.03912 -0.06545 -0.04028 C -0.07084 -0.04537 -0.08038 -0.05023 -0.08716 -0.05278 C -0.10174 -0.06319 -0.11841 -0.07014 -0.13559 -0.07222 C -0.1415 -0.07824 -0.14705 -0.08102 -0.15486 -0.0831 C -0.16632 -0.08982 -0.1816 -0.09282 -0.19462 -0.09444 C -0.19913 -0.09398 -0.204 -0.09375 -0.20868 -0.09306 C -0.21476 -0.09213 -0.22448 -0.08426 -0.23021 -0.08194 C -0.23976 -0.07755 -0.25104 -0.07616 -0.26094 -0.07361 C -0.26962 -0.075 -0.27032 -0.07616 -0.27882 -0.07222 C -0.28473 -0.06921 -0.27743 -0.06829 -0.28525 -0.06806 C -0.29896 -0.06713 -0.3125 -0.0669 -0.32604 -0.06667 C -0.33299 -0.06435 -0.33629 -0.06111 -0.34393 -0.05972 C -0.35122 -0.05463 -0.36007 -0.05857 -0.36823 -0.05972 C -0.37049 -0.06713 -0.37604 -0.06898 -0.38229 -0.07083 C -0.38438 -0.06991 -0.38663 -0.06921 -0.38872 -0.06806 C -0.39011 -0.06713 -0.39115 -0.06482 -0.39271 -0.06528 C -0.39636 -0.06644 -0.39792 -0.07176 -0.40157 -0.07361 C -0.41059 -0.07778 -0.41511 -0.07824 -0.42188 -0.08611 C -0.42223 -0.08912 -0.42448 -0.09861 -0.42448 -0.10255 " pathEditMode="relative" rAng="0" ptsTypes="fffffffffffffffffffffff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3472 C -0.04254 0.04028 -0.04966 0.03703 -0.06545 0.0331 C -0.08403 0.02847 -0.10295 0.02477 -0.1217 0.02129 C -0.14098 0.01273 -0.16285 0.00926 -0.18039 -0.00533 C -0.18473 -0.00903 -0.18854 -0.01366 -0.19289 -0.0169 C -0.20104 -0.02315 -0.20903 -0.02639 -0.21667 -0.03357 C -0.22361 -0.04005 -0.22882 -0.04607 -0.23664 -0.05023 C -0.23959 -0.05417 -0.24254 -0.05486 -0.24549 -0.05857 C -0.2474 -0.06644 -0.24757 -0.07153 -0.25174 -0.07709 C -0.25452 -0.09236 -0.25295 -0.08125 -0.25295 -0.11042 L -0.32414 -0.22037 " pathEditMode="relative" ptsTypes="fffffffff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C -0.03003 -0.01134 -0.05694 -0.03495 -0.0842 -0.05255 C -0.08923 -0.05579 -0.09375 -0.06018 -0.09913 -0.06204 C -0.12204 -0.0706 -0.1434 -0.08403 -0.16597 -0.09444 C -0.18316 -0.10255 -0.20069 -0.1088 -0.21788 -0.1162 C -0.21649 -0.12708 -0.21371 -0.13171 -0.20607 -0.13773 C -0.20416 -0.14352 -0.19878 -0.14907 -0.19392 -0.15185 C -0.18802 -0.15509 -0.19149 -0.15139 -0.18854 -0.15509 " pathEditMode="relative" rAng="0" ptsTypes="fffffff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3" y="-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C -0.02292 -0.00602 -0.01319 -0.0044 -0.02917 -0.00671 C -0.05312 -0.00602 -0.07187 -0.00417 -0.09514 -0.00278 C -0.10226 -0.0007 -0.10017 -0.0007 -0.11111 -0.00278 C -0.11389 -0.00347 -0.1191 -0.00532 -0.1191 -0.00509 C -0.12569 -0.01574 -0.13819 -0.01829 -0.14965 -0.02107 C -0.16753 -0.0257 -0.18715 -0.02523 -0.20503 -0.03032 C -0.22326 -0.03519 -0.23871 -0.03588 -0.25799 -0.03681 C -0.27066 -0.04074 -0.28316 -0.04445 -0.29635 -0.04583 C -0.30521 -0.04792 -0.31267 -0.04977 -0.32153 -0.05116 C -0.34149 -0.05046 -0.35399 -0.05046 -0.37153 -0.04722 C -0.38194 -0.04537 -0.37986 -0.04676 -0.3875 -0.04445 C -0.3901 -0.04375 -0.39549 -0.0419 -0.39549 -0.0419 C -0.39965 -0.03889 -0.40243 -0.03588 -0.40746 -0.03426 C -0.41163 -0.03125 -0.4158 -0.02986 -0.42066 -0.02778 C -0.44965 -0.0294 -0.43767 -0.02662 -0.45365 -0.03681 C -0.46285 -0.03449 -0.47396 -0.03241 -0.48142 -0.03935 C -0.48403 -0.04745 -0.48403 -0.05625 -0.4868 -0.06412 C -0.48802 -0.06759 -0.48924 -0.07454 -0.48924 -0.07454 L -0.48524 -0.0669 " pathEditMode="relative" rAng="0" ptsTypes="ffffffffffffffffff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62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3071802" y="928670"/>
            <a:ext cx="4000528" cy="10001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498080" cy="796908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Назови, что ты видишь.</a:t>
            </a:r>
            <a:endParaRPr lang="ru-RU" sz="4000" b="1" i="1" dirty="0"/>
          </a:p>
        </p:txBody>
      </p:sp>
      <p:pic>
        <p:nvPicPr>
          <p:cNvPr id="4" name="Picture 2" descr="Картинки по запросу собака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5117" y="2479564"/>
            <a:ext cx="1349803" cy="1315192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571736" y="928670"/>
            <a:ext cx="1350442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60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643174" y="1785926"/>
            <a:ext cx="1350442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60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572264" y="1785926"/>
            <a:ext cx="1350442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60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4" descr="Картинки по запросу знайка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1433313" cy="1409687"/>
          </a:xfrm>
          <a:prstGeom prst="rect">
            <a:avLst/>
          </a:prstGeom>
          <a:noFill/>
        </p:spPr>
      </p:pic>
      <p:pic>
        <p:nvPicPr>
          <p:cNvPr id="1026" name="Picture 2" descr="Картинки по запросу тролль png"/>
          <p:cNvPicPr>
            <a:picLocks noChangeAspect="1" noChangeArrowheads="1"/>
          </p:cNvPicPr>
          <p:nvPr/>
        </p:nvPicPr>
        <p:blipFill>
          <a:blip r:embed="rId4"/>
          <a:srcRect l="85245" t="32523" r="2178" b="5155"/>
          <a:stretch>
            <a:fillRect/>
          </a:stretch>
        </p:blipFill>
        <p:spPr bwMode="auto">
          <a:xfrm>
            <a:off x="359465" y="3274702"/>
            <a:ext cx="714380" cy="1706574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автобус 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286124"/>
            <a:ext cx="1500198" cy="1500198"/>
          </a:xfrm>
          <a:prstGeom prst="rect">
            <a:avLst/>
          </a:prstGeom>
          <a:noFill/>
        </p:spPr>
      </p:pic>
      <p:pic>
        <p:nvPicPr>
          <p:cNvPr id="1030" name="Picture 6" descr="Картинки по запросу чашка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4357694"/>
            <a:ext cx="901922" cy="789182"/>
          </a:xfrm>
          <a:prstGeom prst="rect">
            <a:avLst/>
          </a:prstGeom>
          <a:noFill/>
        </p:spPr>
      </p:pic>
      <p:pic>
        <p:nvPicPr>
          <p:cNvPr id="1032" name="Picture 8" descr="Картинки по запросу кукла  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33518" y="2044284"/>
            <a:ext cx="928694" cy="1682416"/>
          </a:xfrm>
          <a:prstGeom prst="rect">
            <a:avLst/>
          </a:prstGeom>
          <a:noFill/>
        </p:spPr>
      </p:pic>
      <p:pic>
        <p:nvPicPr>
          <p:cNvPr id="1034" name="Picture 10" descr="Картинки по запросу лягушка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69422" y="3869148"/>
            <a:ext cx="864096" cy="977092"/>
          </a:xfrm>
          <a:prstGeom prst="rect">
            <a:avLst/>
          </a:prstGeom>
          <a:noFill/>
        </p:spPr>
      </p:pic>
      <p:pic>
        <p:nvPicPr>
          <p:cNvPr id="1036" name="Picture 12" descr="Картинки по запросу лиса 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43174" y="4898859"/>
            <a:ext cx="1597963" cy="1762822"/>
          </a:xfrm>
          <a:prstGeom prst="rect">
            <a:avLst/>
          </a:prstGeom>
          <a:noFill/>
        </p:spPr>
      </p:pic>
      <p:pic>
        <p:nvPicPr>
          <p:cNvPr id="1038" name="Picture 14" descr="Картинки по запросу пруд 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9092" y="5026099"/>
            <a:ext cx="2312378" cy="1484547"/>
          </a:xfrm>
          <a:prstGeom prst="rect">
            <a:avLst/>
          </a:prstGeom>
          <a:noFill/>
        </p:spPr>
      </p:pic>
      <p:pic>
        <p:nvPicPr>
          <p:cNvPr id="1040" name="Picture 16" descr="Картинки по запросу солнце 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65305" y="-17146"/>
            <a:ext cx="1143008" cy="1116689"/>
          </a:xfrm>
          <a:prstGeom prst="rect">
            <a:avLst/>
          </a:prstGeom>
          <a:noFill/>
        </p:spPr>
      </p:pic>
      <p:pic>
        <p:nvPicPr>
          <p:cNvPr id="1044" name="Picture 20" descr="Картинки по запросу кружка 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09474" y="1226763"/>
            <a:ext cx="1143008" cy="1080179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677590" y="828571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u="sng" dirty="0" smtClean="0">
                <a:solidFill>
                  <a:srgbClr val="7030A0"/>
                </a:solidFill>
              </a:rPr>
              <a:t>I can see </a:t>
            </a:r>
            <a:r>
              <a:rPr lang="en-US" sz="3600" b="1" i="1" dirty="0" smtClean="0">
                <a:solidFill>
                  <a:srgbClr val="7030A0"/>
                </a:solidFill>
              </a:rPr>
              <a:t>a …</a:t>
            </a:r>
          </a:p>
          <a:p>
            <a:r>
              <a:rPr lang="en-US" sz="3600" b="1" i="1" u="sng" dirty="0" smtClean="0">
                <a:solidFill>
                  <a:srgbClr val="7030A0"/>
                </a:solidFill>
              </a:rPr>
              <a:t>I can see </a:t>
            </a:r>
            <a:r>
              <a:rPr lang="en-US" sz="3600" b="1" i="1" dirty="0" smtClean="0">
                <a:solidFill>
                  <a:srgbClr val="7030A0"/>
                </a:solidFill>
              </a:rPr>
              <a:t>an</a:t>
            </a:r>
            <a:r>
              <a:rPr lang="ru-RU" sz="3600" b="1" i="1" dirty="0" smtClean="0">
                <a:solidFill>
                  <a:srgbClr val="7030A0"/>
                </a:solidFill>
              </a:rPr>
              <a:t> …</a:t>
            </a:r>
            <a:r>
              <a:rPr lang="en-US" sz="3600" b="1" i="1" dirty="0" smtClean="0">
                <a:solidFill>
                  <a:srgbClr val="7030A0"/>
                </a:solidFill>
              </a:rPr>
              <a:t> </a:t>
            </a:r>
            <a:endParaRPr lang="ru-RU" sz="3600" b="1" i="1" dirty="0"/>
          </a:p>
        </p:txBody>
      </p:sp>
      <p:pic>
        <p:nvPicPr>
          <p:cNvPr id="24" name="Рисунок 23" descr="026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36479" y="2217616"/>
            <a:ext cx="1928826" cy="181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Картинки по запросу пчела 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00562" y="2285992"/>
            <a:ext cx="928694" cy="900182"/>
          </a:xfrm>
          <a:prstGeom prst="rect">
            <a:avLst/>
          </a:prstGeom>
          <a:noFill/>
        </p:spPr>
      </p:pic>
      <p:pic>
        <p:nvPicPr>
          <p:cNvPr id="26" name="Picture 4" descr="Картинки по запросу конфета 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00892" y="4000504"/>
            <a:ext cx="1802916" cy="1262041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847" y="4631524"/>
            <a:ext cx="1456534" cy="201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5" r="32702"/>
          <a:stretch/>
        </p:blipFill>
        <p:spPr bwMode="auto">
          <a:xfrm>
            <a:off x="7902350" y="1282910"/>
            <a:ext cx="940120" cy="145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5" y="1940236"/>
            <a:ext cx="1301721" cy="86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7" t="7560" r="16266" b="69245"/>
          <a:stretch/>
        </p:blipFill>
        <p:spPr bwMode="auto">
          <a:xfrm>
            <a:off x="6426479" y="5146876"/>
            <a:ext cx="2415991" cy="149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59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play with words!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to make up a sentence in pairs!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56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166</Words>
  <Application>Microsoft Office PowerPoint</Application>
  <PresentationFormat>Экран (4:3)</PresentationFormat>
  <Paragraphs>69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 2</vt:lpstr>
      <vt:lpstr>Тема Office</vt:lpstr>
      <vt:lpstr>Step 12</vt:lpstr>
      <vt:lpstr>Повторим алфавит.  Какие буквы мы уже изучили?</vt:lpstr>
      <vt:lpstr>Прочитай слова. </vt:lpstr>
      <vt:lpstr>Презентация PowerPoint</vt:lpstr>
      <vt:lpstr>Why?</vt:lpstr>
      <vt:lpstr>a   or  an</vt:lpstr>
      <vt:lpstr>Презентация PowerPoint</vt:lpstr>
      <vt:lpstr>Назови, что ты видишь.</vt:lpstr>
      <vt:lpstr>Let’s play with words!</vt:lpstr>
      <vt:lpstr>Презентация PowerPoint</vt:lpstr>
      <vt:lpstr>Презентация PowerPoint</vt:lpstr>
      <vt:lpstr>Listen, read and say!</vt:lpstr>
      <vt:lpstr>Homework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12</dc:title>
  <dc:creator>Helena</dc:creator>
  <cp:lastModifiedBy>User</cp:lastModifiedBy>
  <cp:revision>13</cp:revision>
  <dcterms:created xsi:type="dcterms:W3CDTF">2021-11-14T13:28:47Z</dcterms:created>
  <dcterms:modified xsi:type="dcterms:W3CDTF">2021-11-29T23:41:26Z</dcterms:modified>
</cp:coreProperties>
</file>