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8.xml.rels" ContentType="application/vnd.openxmlformats-package.relationships+xml"/>
  <Override PartName="/ppt/media/image1.png" ContentType="image/png"/>
  <Override PartName="/ppt/media/audio1.wav" ContentType="audio/x-wav"/>
  <Override PartName="/ppt/media/image2.jpeg" ContentType="image/jpeg"/>
  <Override PartName="/ppt/media/image3.jpeg" ContentType="image/jpeg"/>
  <Override PartName="/ppt/media/image15.wmf" ContentType="image/x-wmf"/>
  <Override PartName="/ppt/media/image4.png" ContentType="image/png"/>
  <Override PartName="/ppt/media/audio4.wav" ContentType="audio/x-wav"/>
  <Override PartName="/ppt/media/image6.jpeg" ContentType="image/jpeg"/>
  <Override PartName="/ppt/media/audio2.wav" ContentType="audio/x-wav"/>
  <Override PartName="/ppt/media/image12.jpeg" ContentType="image/jpeg"/>
  <Override PartName="/ppt/media/image5.gif" ContentType="image/gif"/>
  <Override PartName="/ppt/media/audio3.wav" ContentType="audio/x-wav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png" ContentType="image/png"/>
  <Override PartName="/ppt/media/audio5.wav" ContentType="audio/x-wav"/>
  <Override PartName="/ppt/media/image13.png" ContentType="image/png"/>
  <Override PartName="/ppt/media/image14.gif" ContentType="image/gif"/>
  <Override PartName="/ppt/media/audio6.wav" ContentType="audio/x-wav"/>
  <Override PartName="/ppt/media/image16.jpeg" ContentType="image/jpeg"/>
  <Override PartName="/ppt/media/image17.png" ContentType="image/png"/>
  <Override PartName="/ppt/media/audio7.wav" ContentType="audio/x-wav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BF539D0-4657-48BD-8CBD-B201F3D05869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7AC96AE-A58D-47B5-B1FB-B934594DB53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27B15D7-5F97-4E1C-AC04-E62F026E120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5F081F3-B41F-4CF2-9C08-74CCC490AFF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BF3261B-55B8-4C81-894E-1C1E688A642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ECE918C-EF45-454C-B10C-B8CF503FCD7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D2A1666-9501-4416-B470-A5463D815A5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E94CCCB-8B1E-4F50-BE89-067D9766EB0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079FE78-F2F1-42E5-850B-5D5DC502291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0A36209-78B4-45C4-805D-4DCCB6FC6B6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1896DCE-6215-4468-9178-D2AD24C50D6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audio" Target="../media/audio4.wav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audio" Target="../media/audio4.wav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audio" Target="../media/audio5.wav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audio" Target="../media/audio6.wav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audio" Target="../media/audio7.wav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audio" Target="../media/audio2.wav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audio" Target="../media/audio3.wav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audio" Target="../media/audio3.wav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83640" y="1124640"/>
            <a:ext cx="7771680" cy="19162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Обобщающий урок по теме: «Умножение и деление натуральных чисел»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2214720" y="3645000"/>
            <a:ext cx="4785480" cy="142632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>
                  <a:alpha val="0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2000"/>
          </a:bodyPr>
          <a:p>
            <a:pPr algn="ctr">
              <a:lnSpc>
                <a:spcPct val="12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Monotype Corsiva"/>
              </a:rPr>
              <a:t>Дмитриева Галина Борисовна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Monotype Corsiva"/>
              </a:rPr>
              <a:t>МАОУ «СОШ № 30»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Monotype Corsiva"/>
              </a:rPr>
              <a:t>гЧереповец  Вологодская область.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57200" y="-243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Задача 1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323640" y="894600"/>
            <a:ext cx="172764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левый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правый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0" name="Line 3"/>
          <p:cNvSpPr/>
          <p:nvPr/>
        </p:nvSpPr>
        <p:spPr>
          <a:xfrm>
            <a:off x="1835640" y="822600"/>
            <a:ext cx="0" cy="108000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31" name="CustomShape 4"/>
          <p:cNvSpPr/>
          <p:nvPr/>
        </p:nvSpPr>
        <p:spPr>
          <a:xfrm>
            <a:off x="1979640" y="894600"/>
            <a:ext cx="93528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3 х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2699640" y="750600"/>
            <a:ext cx="431280" cy="11512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33" name="CustomShape 6"/>
          <p:cNvSpPr/>
          <p:nvPr/>
        </p:nvSpPr>
        <p:spPr>
          <a:xfrm>
            <a:off x="3348000" y="1091520"/>
            <a:ext cx="2303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28 орехов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323640" y="2190960"/>
            <a:ext cx="842436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Пусть х орехов в правом кармане, 3х орехов в левом кармане, тогда (х + 3х) орехов всего. А по условию задачи всего орехов 28.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395640" y="3573000"/>
            <a:ext cx="8747640" cy="30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Уравнение: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 + 3х = 28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4х = 28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 = 28 : 4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 = 7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7 </a:t>
            </a:r>
            <a:r>
              <a:rPr b="0" lang="ru-RU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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3 = 21 (орех)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Ответ: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7 орехов в правом кармане, 21 орех в левом.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57200" y="274680"/>
            <a:ext cx="8228880" cy="61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Задача 2</a:t>
            </a:r>
            <a:br/>
            <a:br/>
            <a:r>
              <a:rPr b="0" lang="ru-RU" sz="3100" spc="-1" strike="noStrike">
                <a:solidFill>
                  <a:srgbClr val="000000"/>
                </a:solidFill>
                <a:latin typeface="Calibri"/>
              </a:rPr>
              <a:t>Пусть x грамм одна часть, 5х грамм меда, х грамм волчих когтей, х грамм дегтя, 3х грамм слез кикиморы. (х+5х+х+3х) грамм всего или 1000 грамм</a:t>
            </a:r>
            <a:br/>
            <a:br/>
            <a:r>
              <a:rPr b="1" lang="ru-RU" sz="3100" spc="-1" strike="noStrike">
                <a:solidFill>
                  <a:srgbClr val="000000"/>
                </a:solidFill>
                <a:latin typeface="Calibri"/>
              </a:rPr>
              <a:t>Уравнение:</a:t>
            </a:r>
            <a:br/>
            <a:br/>
            <a:r>
              <a:rPr b="0" lang="ru-RU" sz="3100" spc="-1" strike="noStrike">
                <a:solidFill>
                  <a:srgbClr val="000000"/>
                </a:solidFill>
                <a:latin typeface="Calibri"/>
              </a:rPr>
              <a:t>х+5х+х+3х = 1000</a:t>
            </a:r>
            <a:br/>
            <a:br/>
            <a:r>
              <a:rPr b="1" lang="ru-RU" sz="3100" spc="-1" strike="noStrike">
                <a:solidFill>
                  <a:srgbClr val="000000"/>
                </a:solidFill>
                <a:latin typeface="Calibri"/>
              </a:rPr>
              <a:t>Ответ</a:t>
            </a:r>
            <a:r>
              <a:rPr b="0" lang="ru-RU" sz="3100" spc="-1" strike="noStrike">
                <a:solidFill>
                  <a:srgbClr val="000000"/>
                </a:solidFill>
                <a:latin typeface="Calibri"/>
              </a:rPr>
              <a:t>: 100 грамм</a:t>
            </a:r>
            <a:br/>
            <a:endParaRPr b="0" lang="ru-RU" sz="3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Содержимое 3" descr="e0b936061ec861cb264dde2d596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457200" y="5517360"/>
            <a:ext cx="8228880" cy="10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ffff"/>
                </a:solidFill>
                <a:latin typeface="Calibri"/>
              </a:rPr>
              <a:t>37596-8064 :16 • 0=?</a:t>
            </a:r>
            <a:endParaRPr b="0" lang="ru-RU" sz="4800" spc="-1" strike="noStrike">
              <a:latin typeface="Arial"/>
            </a:endParaRPr>
          </a:p>
        </p:txBody>
      </p:sp>
    </p:spTree>
  </p:cSld>
  <p:transition spd="slow">
    <p:wheel spokes="8"/>
    <p:sndAc>
      <p:stSnd>
        <p:snd r:embed="rId2" name="audio4.wav"/>
      </p:stSnd>
    </p:sndAc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Содержимое 3" descr="e0b936061ec861cb264dde2d596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457200" y="566136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ffff"/>
                </a:solidFill>
                <a:latin typeface="Calibri"/>
              </a:rPr>
              <a:t>Ответ:  37596</a:t>
            </a:r>
            <a:endParaRPr b="0" lang="ru-RU" sz="4800" spc="-1" strike="noStrike">
              <a:latin typeface="Arial"/>
            </a:endParaRPr>
          </a:p>
        </p:txBody>
      </p:sp>
    </p:spTree>
  </p:cSld>
  <p:transition spd="slow">
    <p:split dir="out" orient="horz"/>
    <p:sndAc>
      <p:stSnd>
        <p:snd r:embed="rId2" name="audio4.wav"/>
      </p:stSnd>
    </p:sndAc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Ларец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323640" y="1124640"/>
            <a:ext cx="8228880" cy="54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1. Найдите значение выражения: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a) 19536 : 48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б) 34 * 2365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в) (2384 + 2692) : (303-195)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2. Решите уравнения: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а) 53 * а = 4452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б) 208 : (91 - а) = 4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в) 29 * (145 – 6а) = 203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3. Решите задачу: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 пять дней Иван-царевич прошел с дружиной 98 км. В первый день они прошли 22 км, а в остальные четыре дня поровну. Сколько км прошел Иван-царевич с дружиной в каждый из четырех дней?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3" name="Picture 3" descr=""/>
          <p:cNvPicPr/>
          <p:nvPr/>
        </p:nvPicPr>
        <p:blipFill>
          <a:blip r:embed="rId1"/>
          <a:stretch/>
        </p:blipFill>
        <p:spPr>
          <a:xfrm>
            <a:off x="4356000" y="1772640"/>
            <a:ext cx="4534560" cy="28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4760" y="260640"/>
            <a:ext cx="822888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514440" indent="-513720"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Ответы: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1. а) 407                                             2. а) а=84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б) 80410                                             б) а=39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в) 47                                                    в) а=23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3. Ответ 19 км.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45" name="Содержимое 3" descr="larec_02_2010 copy.jpg"/>
          <p:cNvPicPr/>
          <p:nvPr/>
        </p:nvPicPr>
        <p:blipFill>
          <a:blip r:embed="rId1"/>
          <a:stretch/>
        </p:blipFill>
        <p:spPr>
          <a:xfrm>
            <a:off x="1259640" y="2558160"/>
            <a:ext cx="6768000" cy="429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newsflash/>
    <p:sndAc>
      <p:stSnd>
        <p:snd r:embed="rId2" name="audio5.wav"/>
      </p:stSnd>
    </p:sndAc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Шкала оценок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Менее 15 баллов – «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2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»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15-16 баллов – «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3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»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17-18 баллов – «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4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»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19-21 и более – «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5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5710680" y="3357000"/>
            <a:ext cx="2871000" cy="302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332640"/>
            <a:ext cx="8228880" cy="56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7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Итоги урока и рефлексия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457200" y="980640"/>
            <a:ext cx="5050080" cy="54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сегодня я узнал…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было интересно…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было трудно…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я почувствовал, что…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я научился…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у меня получилось 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меня удивило…</a:t>
            </a:r>
            <a:endParaRPr b="0" lang="ru-RU" sz="2800" spc="-1" strike="noStrike">
              <a:latin typeface="Arial"/>
            </a:endParaRPr>
          </a:p>
          <a:p>
            <a:pPr marL="514440" indent="-513720">
              <a:lnSpc>
                <a:spcPct val="150000"/>
              </a:lnSpc>
              <a:buClr>
                <a:srgbClr val="000000"/>
              </a:buClr>
              <a:buFont typeface="Calibri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51" name="Picture 4" descr="21M2"/>
          <p:cNvPicPr/>
          <p:nvPr/>
        </p:nvPicPr>
        <p:blipFill>
          <a:blip r:embed="rId1"/>
          <a:stretch/>
        </p:blipFill>
        <p:spPr>
          <a:xfrm>
            <a:off x="5435640" y="1916280"/>
            <a:ext cx="2874240" cy="3025080"/>
          </a:xfrm>
          <a:prstGeom prst="rect">
            <a:avLst/>
          </a:prstGeom>
          <a:ln w="9360">
            <a:noFill/>
          </a:ln>
        </p:spPr>
      </p:pic>
    </p:spTree>
  </p:cSld>
  <p:transition spd="slow">
    <p:cover dir="ru"/>
    <p:sndAc>
      <p:stSnd>
        <p:snd r:embed="rId2" name="audio6.wav"/>
      </p:stSnd>
    </p:sndAc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3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9" dur="1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5" dur="10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0"/>
                            </p:stCondLst>
                            <p:childTnLst>
                              <p:par>
                                <p:cTn id="16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7" dur="1000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51640" y="188640"/>
            <a:ext cx="6840000" cy="1440720"/>
          </a:xfrm>
          <a:custGeom>
            <a:avLst/>
            <a:gdLst/>
            <a:ahLst/>
            <a:rect l="0" t="0" r="r" b="b"/>
            <a:pathLst>
              <a:path w="19002" h="4004">
                <a:moveTo>
                  <a:pt x="0" y="0"/>
                </a:moveTo>
                <a:lnTo>
                  <a:pt x="19001" y="0"/>
                </a:lnTo>
                <a:moveTo>
                  <a:pt x="0" y="4003"/>
                </a:moveTo>
                <a:lnTo>
                  <a:pt x="19001" y="4003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296" strike="noStrike">
                <a:solidFill>
                  <a:srgbClr val="6298ed"/>
                </a:solidFill>
                <a:latin typeface="Times New Roman"/>
                <a:ea typeface="DejaVu Sans"/>
              </a:rPr>
              <a:t>Спасибо за урок!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53" name="Picture 3" descr="MCj03433630000[1]"/>
          <p:cNvPicPr/>
          <p:nvPr/>
        </p:nvPicPr>
        <p:blipFill>
          <a:blip r:embed="rId1"/>
          <a:stretch/>
        </p:blipFill>
        <p:spPr>
          <a:xfrm>
            <a:off x="251640" y="2565000"/>
            <a:ext cx="2952000" cy="266472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3227040" y="2013120"/>
            <a:ext cx="5916240" cy="252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Спасибо вам друзья,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За ваши верные решенья,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 помнить будем мы всегда,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математика нужна.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255" name="Picture 2" descr="C:\Users\user\Pictures\iCA0FH7O7.jpg"/>
          <p:cNvPicPr/>
          <p:nvPr/>
        </p:nvPicPr>
        <p:blipFill>
          <a:blip r:embed="rId2"/>
          <a:stretch/>
        </p:blipFill>
        <p:spPr>
          <a:xfrm>
            <a:off x="5940000" y="4581000"/>
            <a:ext cx="1428120" cy="1227960"/>
          </a:xfrm>
          <a:prstGeom prst="rect">
            <a:avLst/>
          </a:prstGeom>
          <a:ln>
            <a:noFill/>
          </a:ln>
        </p:spPr>
      </p:pic>
      <p:pic>
        <p:nvPicPr>
          <p:cNvPr id="256" name="2-2.mp3" descr=""/>
          <p:cNvPicPr/>
          <p:nvPr/>
        </p:nvPicPr>
        <p:blipFill>
          <a:blip r:embed="rId3"/>
          <a:stretch/>
        </p:blipFill>
        <p:spPr>
          <a:xfrm>
            <a:off x="539640" y="5805360"/>
            <a:ext cx="304200" cy="304200"/>
          </a:xfrm>
          <a:prstGeom prst="rect">
            <a:avLst/>
          </a:prstGeom>
          <a:ln>
            <a:noFill/>
          </a:ln>
        </p:spPr>
      </p:pic>
    </p:spTree>
  </p:cSld>
  <p:transition spd="slow">
    <p:wedge/>
    <p:sndAc>
      <p:stSnd>
        <p:snd r:embed="rId4" name="audio7.wav"/>
      </p:stSnd>
    </p:sndAc>
  </p:transition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2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2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6" dur="2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2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2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2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2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2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2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2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4" dur="2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000"/>
                            </p:stCondLst>
                            <p:childTnLst>
                              <p:par>
                                <p:cTn id="206" nodeType="after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14" dur="176979" fill="hold"/>
                                        <p:tgtEl>
                                          <p:spTgt spid="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07640" y="-99360"/>
            <a:ext cx="88916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ru-RU" sz="3600" spc="-1" strike="noStrike">
                <a:solidFill>
                  <a:srgbClr val="001e5a"/>
                </a:solidFill>
                <a:latin typeface="Calibri"/>
                <a:ea typeface="DejaVu Sans"/>
              </a:rPr>
              <a:t>Предмет математики настолько серьезен, что полезно не упускать случаев делать его немного занимательным.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076000" y="3285000"/>
            <a:ext cx="3455640" cy="328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Блез Паскаль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французский ученый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19.06.1623 - 19.08.1662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0" name="Picture 1" descr="C:\Users\user\Pictures\Pascal.jpg"/>
          <p:cNvPicPr/>
          <p:nvPr/>
        </p:nvPicPr>
        <p:blipFill>
          <a:blip r:embed="rId1"/>
          <a:stretch/>
        </p:blipFill>
        <p:spPr>
          <a:xfrm>
            <a:off x="683640" y="2637000"/>
            <a:ext cx="3285360" cy="391392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</p:spTree>
  </p:cSld>
  <p:transition spd="slow">
    <p:wheel spokes="8"/>
    <p:sndAc>
      <p:stSnd>
        <p:snd r:embed="rId2" name="audio1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nodeType="after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nodeType="after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4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nodeType="after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1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4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4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http://www.on.kz/userdata/12989/user_photos/full/2731/cb01d9905a58622774730750a0cb1091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547640" y="3645000"/>
            <a:ext cx="719280" cy="255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051640" y="332640"/>
            <a:ext cx="649044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4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Запишите как называется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……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4" name="Picture 7" descr="sova"/>
          <p:cNvPicPr/>
          <p:nvPr/>
        </p:nvPicPr>
        <p:blipFill>
          <a:blip r:embed="rId1"/>
          <a:stretch/>
        </p:blipFill>
        <p:spPr>
          <a:xfrm>
            <a:off x="0" y="0"/>
            <a:ext cx="2021760" cy="155664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05" name="Table 2"/>
          <p:cNvGraphicFramePr/>
          <p:nvPr/>
        </p:nvGraphicFramePr>
        <p:xfrm>
          <a:off x="395640" y="1397160"/>
          <a:ext cx="8496360" cy="5460480"/>
        </p:xfrm>
        <a:graphic>
          <a:graphicData uri="http://schemas.openxmlformats.org/drawingml/2006/table">
            <a:tbl>
              <a:tblPr/>
              <a:tblGrid>
                <a:gridCol w="4248360"/>
                <a:gridCol w="4248360"/>
              </a:tblGrid>
              <a:tr h="5460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вариант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на которое делят?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100 в выражении 23• 100?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которое получается в результате деления чисел?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на которое умножают?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100 в равенстве    300 : 3=100?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514440" indent="-513720"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вариант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которое получается в результате умножения чисел?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которое делят?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Действие с помощью которого по произведению и одному множителю находят другой множитель?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100 в равенстве     25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• 4=100?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514440" indent="-513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100 в выражении 100 : 20?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diamond/>
    <p:sndAc>
      <p:stSnd>
        <p:snd r:embed="rId2" name="audio1.wav"/>
      </p:stSnd>
    </p:sndAc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043640" y="488160"/>
            <a:ext cx="4391640" cy="7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Ответы: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7" name="Picture 6" descr="cel2"/>
          <p:cNvPicPr/>
          <p:nvPr/>
        </p:nvPicPr>
        <p:blipFill>
          <a:blip r:embed="rId1"/>
          <a:stretch/>
        </p:blipFill>
        <p:spPr>
          <a:xfrm>
            <a:off x="7380360" y="0"/>
            <a:ext cx="1762920" cy="1916280"/>
          </a:xfrm>
          <a:prstGeom prst="rect">
            <a:avLst/>
          </a:prstGeom>
          <a:ln w="9360"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228960" y="1602720"/>
            <a:ext cx="39103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1 вариант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1) делитель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924000" y="1386720"/>
            <a:ext cx="3455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36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2</a:t>
            </a:r>
            <a:r>
              <a:rPr b="1" lang="ru-RU" sz="36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 </a:t>
            </a:r>
            <a:r>
              <a:rPr b="0" lang="ru-RU" sz="36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вариант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1)произведение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232200" y="2756520"/>
            <a:ext cx="304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2) множитель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3924000" y="2826720"/>
            <a:ext cx="2966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2) делимое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271440" y="3404520"/>
            <a:ext cx="2571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3) частное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3924000" y="3402720"/>
            <a:ext cx="3239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3) деление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3924000" y="3979080"/>
            <a:ext cx="4679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b="0" lang="ru-RU" sz="3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произведение</a:t>
            </a:r>
            <a:endParaRPr b="0" lang="ru-RU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5) делимое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251640" y="3979080"/>
            <a:ext cx="29772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4)множитель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5) частное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</p:spTree>
  </p:cSld>
  <p:transition spd="slow">
    <p:plus/>
    <p:sndAc>
      <p:stSnd>
        <p:snd r:embed="rId2" name="audio2.wav"/>
      </p:stSnd>
    </p:sndAc>
  </p:transition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77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fill="hold"/>
                                        <p:tgtEl>
                                          <p:spTgt spid="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57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5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6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nodeType="after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57200" y="704160"/>
            <a:ext cx="822888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Решите  уравнения: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57200" y="4221000"/>
            <a:ext cx="403956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6000"/>
          </a:bodyPr>
          <a:p>
            <a:pPr marL="743040" indent="-742320" algn="ctr">
              <a:lnSpc>
                <a:spcPct val="100000"/>
              </a:lnSpc>
              <a:spcBef>
                <a:spcPts val="799"/>
              </a:spcBef>
            </a:pPr>
            <a:r>
              <a:rPr b="1" i="1" lang="ru-RU" sz="4000" spc="-1" strike="noStrike" u="sng">
                <a:solidFill>
                  <a:srgbClr val="000000"/>
                </a:solidFill>
                <a:uFillTx/>
                <a:latin typeface="Calibri"/>
              </a:rPr>
              <a:t>1 вариант</a:t>
            </a:r>
            <a:endParaRPr b="0" lang="ru-RU" sz="4000" spc="-1" strike="noStrike">
              <a:latin typeface="Arial"/>
            </a:endParaRPr>
          </a:p>
          <a:p>
            <a:pPr marL="743040" indent="-7423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4000" spc="-1" strike="noStrike">
                <a:solidFill>
                  <a:srgbClr val="000000"/>
                </a:solidFill>
                <a:latin typeface="Calibri"/>
              </a:rPr>
              <a:t>8 х+7 х = 105              </a:t>
            </a:r>
            <a:endParaRPr b="0" lang="ru-RU" sz="4000" spc="-1" strike="noStrike">
              <a:latin typeface="Arial"/>
            </a:endParaRPr>
          </a:p>
          <a:p>
            <a:pPr marL="743040" indent="-7423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4000" spc="-1" strike="noStrike">
                <a:solidFill>
                  <a:srgbClr val="000000"/>
                </a:solidFill>
                <a:latin typeface="Calibri"/>
              </a:rPr>
              <a:t>37 х-21 х+8=200           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18" name="Содержимое 6" descr="95521250_Izbushka_na_kurih_nozhkah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219" name="CustomShape 3"/>
          <p:cNvSpPr/>
          <p:nvPr/>
        </p:nvSpPr>
        <p:spPr>
          <a:xfrm>
            <a:off x="4645080" y="1859760"/>
            <a:ext cx="70200" cy="12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4"/>
          <p:cNvSpPr/>
          <p:nvPr/>
        </p:nvSpPr>
        <p:spPr>
          <a:xfrm>
            <a:off x="5076360" y="4941360"/>
            <a:ext cx="3959280" cy="17992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320" algn="ctr">
              <a:lnSpc>
                <a:spcPct val="100000"/>
              </a:lnSpc>
              <a:spcAft>
                <a:spcPts val="601"/>
              </a:spcAft>
            </a:pPr>
            <a:r>
              <a:rPr b="1" i="1" lang="ru-RU" sz="3400" spc="-1" strike="noStrike" u="sng">
                <a:solidFill>
                  <a:srgbClr val="000000"/>
                </a:solidFill>
                <a:uFillTx/>
                <a:latin typeface="Calibri"/>
              </a:rPr>
              <a:t>2 вариант</a:t>
            </a:r>
            <a:endParaRPr b="0" lang="ru-RU" sz="3400" spc="-1" strike="noStrike">
              <a:latin typeface="Arial"/>
            </a:endParaRPr>
          </a:p>
          <a:p>
            <a:pPr marL="743040" indent="-742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Calibri"/>
              <a:buAutoNum type="arabicParenR"/>
            </a:pPr>
            <a:r>
              <a:rPr b="1" i="1" lang="ru-RU" sz="3400" spc="-1" strike="noStrike">
                <a:solidFill>
                  <a:srgbClr val="000000"/>
                </a:solidFill>
                <a:latin typeface="Calibri"/>
              </a:rPr>
              <a:t>7у-у = 342             </a:t>
            </a:r>
            <a:endParaRPr b="0" lang="ru-RU" sz="3400" spc="-1" strike="noStrike">
              <a:latin typeface="Arial"/>
            </a:endParaRPr>
          </a:p>
          <a:p>
            <a:pPr marL="743040" indent="-742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Calibri"/>
              <a:buAutoNum type="arabicParenR"/>
            </a:pPr>
            <a:r>
              <a:rPr b="1" i="1" lang="ru-RU" sz="3400" spc="-1" strike="noStrike">
                <a:solidFill>
                  <a:srgbClr val="000000"/>
                </a:solidFill>
                <a:latin typeface="Calibri"/>
              </a:rPr>
              <a:t>19у-3у+5=133           </a:t>
            </a:r>
            <a:endParaRPr b="0" lang="ru-RU" sz="3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3400" spc="-1" strike="noStrike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99720" y="4941000"/>
            <a:ext cx="3959280" cy="179964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42000"/>
          </a:bodyPr>
          <a:p>
            <a:pPr marL="743040" indent="-742320" algn="ctr">
              <a:lnSpc>
                <a:spcPct val="110000"/>
              </a:lnSpc>
              <a:spcAft>
                <a:spcPts val="601"/>
              </a:spcAft>
            </a:pPr>
            <a:r>
              <a:rPr b="1" i="1" lang="ru-RU" sz="4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1 вариант</a:t>
            </a:r>
            <a:endParaRPr b="0" lang="ru-RU" sz="4000" spc="-1" strike="noStrike">
              <a:latin typeface="Arial"/>
            </a:endParaRPr>
          </a:p>
          <a:p>
            <a:pPr marL="743040" indent="-742320">
              <a:lnSpc>
                <a:spcPct val="110000"/>
              </a:lnSpc>
              <a:spcBef>
                <a:spcPts val="60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8 х+7 х = 105              </a:t>
            </a:r>
            <a:endParaRPr b="0" lang="ru-RU" sz="4000" spc="-1" strike="noStrike">
              <a:latin typeface="Arial"/>
            </a:endParaRPr>
          </a:p>
          <a:p>
            <a:pPr marL="743040" indent="-742320">
              <a:lnSpc>
                <a:spcPct val="110000"/>
              </a:lnSpc>
              <a:spcBef>
                <a:spcPts val="60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37 х-21 х+8=200          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sndAc>
          <p:stSnd>
            <p:snd r:embed="rId2" name="audio3.wav"/>
          </p:stSnd>
        </p:sndAc>
      </p:transition>
    </mc:Choice>
    <mc:Fallback>
      <p:transition spd="slow">
        <p:sndAc>
          <p:stSnd>
            <p:snd r:embed="rId2" name="audio3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одержимое 6" descr="9335512584075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07640" y="4941360"/>
            <a:ext cx="3599280" cy="19072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680"/>
              </a:spcBef>
            </a:pPr>
            <a:endParaRPr b="0" lang="ru-RU" sz="1800" spc="-1" strike="noStrike">
              <a:latin typeface="Arial"/>
            </a:endParaRPr>
          </a:p>
          <a:p>
            <a:pPr marL="457200" indent="-456480" algn="ctr">
              <a:lnSpc>
                <a:spcPct val="100000"/>
              </a:lnSpc>
              <a:spcBef>
                <a:spcPts val="680"/>
              </a:spcBef>
            </a:pPr>
            <a:r>
              <a:rPr b="1" i="1" lang="ru-RU" sz="3400" spc="-1" strike="noStrike">
                <a:solidFill>
                  <a:srgbClr val="000000"/>
                </a:solidFill>
                <a:latin typeface="Calibri"/>
              </a:rPr>
              <a:t>1 вариант</a:t>
            </a:r>
            <a:endParaRPr b="0" lang="ru-RU" sz="3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3400" spc="-1" strike="noStrike">
                <a:solidFill>
                  <a:srgbClr val="000000"/>
                </a:solidFill>
                <a:latin typeface="Calibri"/>
              </a:rPr>
              <a:t>х=7</a:t>
            </a:r>
            <a:endParaRPr b="0" lang="ru-RU" sz="3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i="1" lang="ru-RU" sz="3400" spc="-1" strike="noStrike">
                <a:solidFill>
                  <a:srgbClr val="000000"/>
                </a:solidFill>
                <a:latin typeface="Calibri"/>
              </a:rPr>
              <a:t>х=12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436000" y="4941360"/>
            <a:ext cx="3599280" cy="19072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 algn="ctr">
              <a:lnSpc>
                <a:spcPct val="100000"/>
              </a:lnSpc>
              <a:spcBef>
                <a:spcPts val="680"/>
              </a:spcBef>
            </a:pP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2 вариант:</a:t>
            </a:r>
            <a:endParaRPr b="0" lang="ru-RU" sz="3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у=57</a:t>
            </a:r>
            <a:endParaRPr b="0" lang="ru-RU" sz="3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у=8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sndAc>
          <p:stSnd>
            <p:snd r:embed="rId2" name="audio3.wav"/>
          </p:stSnd>
        </p:sndAc>
      </p:transition>
    </mc:Choice>
    <mc:Fallback>
      <p:transition spd="slow">
        <p:sndAc>
          <p:stSnd>
            <p:snd r:embed="rId2" name="audio3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Содержимое 3" descr="podzemnyjj_mir_20_foto_14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497d"/>
                </a:solidFill>
                <a:latin typeface="Calibri"/>
              </a:rPr>
              <a:t>Задачи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23640" y="1196640"/>
            <a:ext cx="8362440" cy="49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Задача 1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 двух карманах у Ивана-царевича 28 орехов, причём  в левом кармане в 3 раза больше ,чем в правом. Сколько орехов было в каждом кармане у Ивана –царевича?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Задача2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Баба –Яга варит волшебное зелье. Для приготовления 1 кг зелья она берёт 5частей мёда, 1 часть растёртых волчьих когтей, 1 часть дёгтя и 3 части слёз Кикиморы. Сколько граммов дёгтя надо взять для приготовления зелья?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Application>LibreOffice/6.3.0.4$Windows_x86 LibreOffice_project/057fc023c990d676a43019934386b85b21a9ee99</Application>
  <Words>489</Words>
  <Paragraphs>115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2012-11-10T16:53:00Z</dcterms:created>
  <dc:creator>Дмитриева Галина Борисовна</dc:creator>
  <dc:description/>
  <dc:language>ru-RU</dc:language>
  <cp:lastModifiedBy/>
  <dcterms:modified xsi:type="dcterms:W3CDTF">2022-01-11T20:23:05Z</dcterms:modified>
  <cp:revision>161</cp:revision>
  <dc:subject>Презентация</dc:subject>
  <dc:title>Презентация "Умножение и деление натуральных чисел"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