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sldIdLst>
    <p:sldId id="258" r:id="rId2"/>
    <p:sldId id="294" r:id="rId3"/>
    <p:sldId id="261" r:id="rId4"/>
    <p:sldId id="262" r:id="rId5"/>
    <p:sldId id="263" r:id="rId6"/>
    <p:sldId id="297" r:id="rId7"/>
    <p:sldId id="298" r:id="rId8"/>
    <p:sldId id="264" r:id="rId9"/>
    <p:sldId id="265" r:id="rId10"/>
    <p:sldId id="266" r:id="rId11"/>
    <p:sldId id="267" r:id="rId12"/>
    <p:sldId id="268" r:id="rId13"/>
    <p:sldId id="269" r:id="rId14"/>
    <p:sldId id="295" r:id="rId15"/>
    <p:sldId id="296" r:id="rId16"/>
    <p:sldId id="276" r:id="rId17"/>
    <p:sldId id="277" r:id="rId18"/>
    <p:sldId id="278" r:id="rId19"/>
    <p:sldId id="317" r:id="rId20"/>
    <p:sldId id="318" r:id="rId21"/>
    <p:sldId id="319" r:id="rId22"/>
    <p:sldId id="320" r:id="rId23"/>
    <p:sldId id="321" r:id="rId24"/>
    <p:sldId id="316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529" autoAdjust="0"/>
    <p:restoredTop sz="94660"/>
  </p:normalViewPr>
  <p:slideViewPr>
    <p:cSldViewPr>
      <p:cViewPr varScale="1">
        <p:scale>
          <a:sx n="85" d="100"/>
          <a:sy n="85" d="100"/>
        </p:scale>
        <p:origin x="-196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92A9F4-83B1-4E73-A0A6-951F86F3CAEC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25123-91E4-412E-B262-0D2C3DBE0D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571612"/>
            <a:ext cx="8305800" cy="3286148"/>
          </a:xfrm>
        </p:spPr>
        <p:txBody>
          <a:bodyPr>
            <a:normAutofit fontScale="90000"/>
          </a:bodyPr>
          <a:lstStyle/>
          <a:p>
            <a:pPr algn="r">
              <a:spcBef>
                <a:spcPts val="6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</a:pPr>
            <a:r>
              <a:rPr lang="ru-RU" b="1" dirty="0" smtClean="0">
                <a:solidFill>
                  <a:schemeClr val="tx1"/>
                </a:solidFill>
              </a:rPr>
              <a:t>Интегрированные занятия в детском саду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altLang="ru-RU" dirty="0">
                <a:solidFill>
                  <a:schemeClr val="tx1"/>
                </a:solidFill>
              </a:rPr>
              <a:t/>
            </a:r>
            <a:br>
              <a:rPr lang="ru-RU" altLang="ru-RU" dirty="0">
                <a:solidFill>
                  <a:schemeClr val="tx1"/>
                </a:solidFill>
              </a:rPr>
            </a:br>
            <a:r>
              <a:rPr lang="ru-RU" altLang="ru-RU" dirty="0">
                <a:solidFill>
                  <a:schemeClr val="tx1"/>
                </a:solidFill>
              </a:rPr>
              <a:t>  </a:t>
            </a:r>
            <a:r>
              <a:rPr lang="ru-RU" altLang="ru-RU" sz="2000" dirty="0" smtClean="0">
                <a:solidFill>
                  <a:schemeClr val="tx1"/>
                </a:solidFill>
              </a:rPr>
              <a:t>Воспитатель: </a:t>
            </a:r>
            <a:r>
              <a:rPr lang="ru-RU" altLang="ru-RU" sz="2000" dirty="0" err="1" smtClean="0">
                <a:solidFill>
                  <a:schemeClr val="tx1"/>
                </a:solidFill>
              </a:rPr>
              <a:t>Графьева</a:t>
            </a:r>
            <a:r>
              <a:rPr lang="ru-RU" altLang="ru-RU" sz="2000" dirty="0" smtClean="0">
                <a:solidFill>
                  <a:schemeClr val="tx1"/>
                </a:solidFill>
              </a:rPr>
              <a:t> </a:t>
            </a:r>
            <a:r>
              <a:rPr lang="ru-RU" altLang="ru-RU" sz="2000" dirty="0">
                <a:solidFill>
                  <a:schemeClr val="tx1"/>
                </a:solidFill>
              </a:rPr>
              <a:t>О.П</a:t>
            </a:r>
            <a:r>
              <a:rPr lang="ru-RU" altLang="ru-RU" sz="2000" dirty="0">
                <a:solidFill>
                  <a:srgbClr val="0070C0"/>
                </a:solidFill>
              </a:rPr>
              <a:t>.</a:t>
            </a:r>
            <a:r>
              <a:rPr lang="en-US" altLang="ru-RU" sz="2000" dirty="0">
                <a:solidFill>
                  <a:srgbClr val="0070C0"/>
                </a:solidFill>
              </a:rPr>
              <a:t/>
            </a:r>
            <a:br>
              <a:rPr lang="en-US" altLang="ru-RU" sz="2000" dirty="0">
                <a:solidFill>
                  <a:srgbClr val="0070C0"/>
                </a:solidFill>
              </a:rPr>
            </a:br>
            <a:endParaRPr lang="ru-RU" sz="2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305800" cy="271464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Структура интегрированных занятий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653870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solidFill>
                  <a:schemeClr val="tx1"/>
                </a:solidFill>
              </a:rPr>
              <a:t>Вводная часть. </a:t>
            </a:r>
            <a:r>
              <a:rPr lang="ru-RU" dirty="0" smtClean="0">
                <a:solidFill>
                  <a:schemeClr val="tx1"/>
                </a:solidFill>
              </a:rPr>
              <a:t>Создается проблемная ситуация, стимулирующая активность детей к поиску ее решения (например, задается вопрос «Ребята, что произойдет, если на Земле не будет воды?»)</a:t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6153912"/>
          </a:xfrm>
        </p:spPr>
        <p:txBody>
          <a:bodyPr>
            <a:normAutofit fontScale="90000"/>
          </a:bodyPr>
          <a:lstStyle/>
          <a:p>
            <a:pPr lvl="0"/>
            <a:r>
              <a:rPr lang="ru-RU" sz="4000" b="1" dirty="0" smtClean="0">
                <a:solidFill>
                  <a:schemeClr val="tx1"/>
                </a:solidFill>
              </a:rPr>
              <a:t>Основная часть.</a:t>
            </a:r>
            <a:r>
              <a:rPr lang="ru-RU" sz="4000" dirty="0" smtClean="0">
                <a:solidFill>
                  <a:schemeClr val="tx1"/>
                </a:solidFill>
              </a:rPr>
              <a:t> Детям даются новые знания, необходимые для решения проблемного вопроса (например, значение воды в природе и жизни человека и т.д.) на основе содержания разных разделов программы с опорой на наглядность. Параллельно идет работа по обогащению и активизации словаря, обучению связной речи.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796746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solidFill>
                  <a:schemeClr val="tx1"/>
                </a:solidFill>
              </a:rPr>
              <a:t>Заключительная часть.</a:t>
            </a:r>
            <a:r>
              <a:rPr lang="ru-RU" dirty="0" smtClean="0">
                <a:solidFill>
                  <a:schemeClr val="tx1"/>
                </a:solidFill>
              </a:rPr>
              <a:t> Детям предлагается любая практическая работа (дидактические игры, рисование и др.) на закрепление полученной информации ранее усвоенной</a:t>
            </a:r>
            <a:r>
              <a:rPr lang="ru-RU" dirty="0" smtClean="0">
                <a:solidFill>
                  <a:schemeClr val="accent2"/>
                </a:solidFill>
              </a:rPr>
              <a:t>. </a:t>
            </a:r>
            <a:br>
              <a:rPr lang="ru-RU" dirty="0" smtClean="0">
                <a:solidFill>
                  <a:schemeClr val="accent2"/>
                </a:solidFill>
              </a:rPr>
            </a:br>
            <a:endParaRPr lang="ru-RU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28802"/>
            <a:ext cx="8305800" cy="271464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Методы и приемы интегрированных занятий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939622"/>
          </a:xfrm>
        </p:spPr>
        <p:txBody>
          <a:bodyPr>
            <a:normAutofit fontScale="90000"/>
          </a:bodyPr>
          <a:lstStyle/>
          <a:p>
            <a:r>
              <a:rPr lang="ru-RU" sz="5400" dirty="0" smtClean="0">
                <a:solidFill>
                  <a:schemeClr val="tx1"/>
                </a:solidFill>
              </a:rPr>
              <a:t>-</a:t>
            </a:r>
            <a:r>
              <a:rPr lang="ru-RU" sz="3600" dirty="0" smtClean="0">
                <a:solidFill>
                  <a:schemeClr val="tx1"/>
                </a:solidFill>
              </a:rPr>
              <a:t>Сравнительный анализ, сопоставление, поиск.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-Проблемные вопросы, использование заданий типа «докажи», «объясни», «как ты узнал?» и др.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-Разнообразные речевые дидактические игры для знакомства с культурно-речевыми эталонами, активизации словаря, воспитания чувства уверенности в своих  силах.</a:t>
            </a:r>
            <a:br>
              <a:rPr lang="ru-RU" sz="3600" dirty="0" smtClean="0">
                <a:solidFill>
                  <a:schemeClr val="tx1"/>
                </a:solidFill>
              </a:rPr>
            </a:b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79648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Педагогические возможности интегрированного занятия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582432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-Формирование в единстве знаний и умений.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-</a:t>
            </a:r>
            <a:r>
              <a:rPr lang="ru-RU" dirty="0" err="1" smtClean="0">
                <a:solidFill>
                  <a:schemeClr val="tx1"/>
                </a:solidFill>
              </a:rPr>
              <a:t>Коммуникативность</a:t>
            </a:r>
            <a:r>
              <a:rPr lang="ru-RU" dirty="0" smtClean="0">
                <a:solidFill>
                  <a:schemeClr val="tx1"/>
                </a:solidFill>
              </a:rPr>
              <a:t> умений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-Повышение интереса к учению.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-Снятие напряженности, страха, неуверенности.</a:t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93935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Преимущество интегрированных занятий.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3902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Работая  в данном направлении  можно сделать  следующие выводы:</a:t>
            </a:r>
            <a:r>
              <a:rPr lang="ru-RU" sz="3200" dirty="0" smtClean="0">
                <a:solidFill>
                  <a:schemeClr val="tx1"/>
                </a:solidFill>
              </a:rPr>
              <a:t/>
            </a:r>
            <a:br>
              <a:rPr lang="ru-RU" sz="3200" dirty="0" smtClean="0">
                <a:solidFill>
                  <a:schemeClr val="tx1"/>
                </a:solidFill>
              </a:rPr>
            </a:b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4000" dirty="0" smtClean="0">
                <a:latin typeface="+mj-lt"/>
              </a:rPr>
              <a:t>1.Занятия интегрированного характера способствуют формированию целостной картины мира, так как предмет или явление рассматривается с нескольких сторон: теоретической, практической, прикладной;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715436" cy="6286544"/>
          </a:xfrm>
        </p:spPr>
        <p:txBody>
          <a:bodyPr>
            <a:noAutofit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b="1" dirty="0" smtClean="0">
                <a:solidFill>
                  <a:schemeClr val="tx1"/>
                </a:solidFill>
              </a:rPr>
              <a:t>Интегрированное занятие </a:t>
            </a:r>
            <a:r>
              <a:rPr lang="ru-RU" sz="4000" dirty="0" smtClean="0">
                <a:solidFill>
                  <a:schemeClr val="tx1"/>
                </a:solidFill>
              </a:rPr>
              <a:t>-это такое занятие, которое включает в себя приемы, направленные на раскрытие сути определенной темы, посредством приложения к ней нескольких видов деятельности, которые являются взаимопроникающими и взаимодополняющими.</a:t>
            </a:r>
            <a:br>
              <a:rPr lang="ru-RU" sz="4000" dirty="0" smtClean="0">
                <a:solidFill>
                  <a:schemeClr val="tx1"/>
                </a:solidFill>
              </a:rPr>
            </a:b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1214422"/>
            <a:ext cx="8548718" cy="46434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2.У детей формируется познавательный интерес, и занятия дают высокую результативность;</a:t>
            </a:r>
            <a:br>
              <a:rPr lang="ru-RU" sz="4400" dirty="0" smtClean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3. Переход от одного вида деятельности на другой позволяет вовлечь каждого ребёнка в активный процесс;</a:t>
            </a:r>
            <a:br>
              <a:rPr lang="ru-RU" sz="4400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  <a:latin typeface="+mn-lt"/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4395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4.Интегрированные занятия объединяют детей общими впечатлениями, переживаниями, способствуют формированию коллективных взаимоотношений;</a:t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15380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5.Такие занятия способствуют более тесному контакту всех специалистов и сотрудничеству с родителями, в результате образуется детско-взрослое сообщество;</a:t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01092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6. Интеграция помогает сократить количество занятий, освободить время для игровой деятельности и прогулок, что способствует укреплению здоровья детей.</a:t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331236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Спасибо за внимание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305800" cy="400052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Цели и задачи интегрированных занятий.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736"/>
            <a:ext cx="8305800" cy="4786346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>
                <a:solidFill>
                  <a:schemeClr val="tx1"/>
                </a:solidFill>
              </a:rPr>
              <a:t>Целью</a:t>
            </a:r>
            <a:r>
              <a:rPr lang="ru-RU" sz="4400" dirty="0" smtClean="0">
                <a:solidFill>
                  <a:schemeClr val="tx1"/>
                </a:solidFill>
              </a:rPr>
              <a:t> интегрированного занятия является разностороннее, осознанное изучение понятия, предмета или явления с помощью комбинации видов деятельности – творческой, художественной, игровой, доступной детям этого возраста.</a:t>
            </a:r>
            <a:endParaRPr lang="ru-RU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3"/>
            <a:ext cx="8305800" cy="583095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К задачам интегрированных занятий для дошкольников относят:</a:t>
            </a: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-формирование целостного восприятия окружающего мира;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-развитие навыков самостоятельного освоение и применения новой информации;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-приобщение ребенка к искусству, формирование эстетического вкуса;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-развитие творческих способностей.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500174"/>
            <a:ext cx="8305800" cy="250033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Основная особенность интегрированного занятия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704088"/>
            <a:ext cx="8858312" cy="593962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tx1"/>
                </a:solidFill>
              </a:rPr>
              <a:t>К основной особенности интегрируемого занятии относится </a:t>
            </a:r>
            <a:r>
              <a:rPr lang="ru-RU" sz="4000" b="1" dirty="0" smtClean="0">
                <a:solidFill>
                  <a:schemeClr val="tx1"/>
                </a:solidFill>
              </a:rPr>
              <a:t>синтез:</a:t>
            </a:r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>-содержание изучаемого материала, теоретического и практического обучения;</a:t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>-предметов образовательного цикла между собой;</a:t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>-деятельность двух и более педагогов и др.</a:t>
            </a:r>
            <a:r>
              <a:rPr lang="ru-RU" sz="5400" dirty="0" smtClean="0">
                <a:solidFill>
                  <a:schemeClr val="tx1"/>
                </a:solidFill>
              </a:rPr>
              <a:t/>
            </a:r>
            <a:br>
              <a:rPr lang="ru-RU" sz="5400" dirty="0" smtClean="0">
                <a:solidFill>
                  <a:schemeClr val="tx1"/>
                </a:solidFill>
              </a:rPr>
            </a:br>
            <a:r>
              <a:rPr lang="ru-RU" sz="5400" dirty="0" smtClean="0">
                <a:solidFill>
                  <a:schemeClr val="tx1"/>
                </a:solidFill>
              </a:rPr>
              <a:t> 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79661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Требования к структуре интегрированных занятий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6" cy="6215082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 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chemeClr val="tx1"/>
                </a:solidFill>
              </a:rPr>
              <a:t>-</a:t>
            </a:r>
            <a:r>
              <a:rPr lang="ru-RU" sz="3600" dirty="0" smtClean="0">
                <a:solidFill>
                  <a:schemeClr val="tx1"/>
                </a:solidFill>
              </a:rPr>
              <a:t>Четкость, компетентность, сжатость учебного материала.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-Продуманность и логическая взаимосвязь изучаемого материала разделов программы на каждом занятии.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-Взаимообусловленность, взаимосвязанность материла   на занятии.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-Систематичность и доступность изложения материла.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-Необходимость соблюдения временных рамок занятия.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</TotalTime>
  <Words>308</Words>
  <Application>Microsoft Office PowerPoint</Application>
  <PresentationFormat>Экран (4:3)</PresentationFormat>
  <Paragraphs>25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Поток</vt:lpstr>
      <vt:lpstr>Интегрированные занятия в детском саду    Воспитатель: Графьева О.П. </vt:lpstr>
      <vt:lpstr>      Интегрированное занятие -это такое занятие, которое включает в себя приемы, направленные на раскрытие сути определенной темы, посредством приложения к ней нескольких видов деятельности, которые являются взаимопроникающими и взаимодополняющими. </vt:lpstr>
      <vt:lpstr>Цели и задачи интегрированных занятий. </vt:lpstr>
      <vt:lpstr>Целью интегрированного занятия является разностороннее, осознанное изучение понятия, предмета или явления с помощью комбинации видов деятельности – творческой, художественной, игровой, доступной детям этого возраста.</vt:lpstr>
      <vt:lpstr>К задачам интегрированных занятий для дошкольников относят: -формирование целостного восприятия окружающего мира; -развитие навыков самостоятельного освоение и применения новой информации; -приобщение ребенка к искусству, формирование эстетического вкуса; -развитие творческих способностей. </vt:lpstr>
      <vt:lpstr>Основная особенность интегрированного занятия</vt:lpstr>
      <vt:lpstr>К основной особенности интегрируемого занятии относится синтез: -содержание изучаемого материала, теоретического и практического обучения; -предметов образовательного цикла между собой; -деятельность двух и более педагогов и др.  </vt:lpstr>
      <vt:lpstr>Требования к структуре интегрированных занятий </vt:lpstr>
      <vt:lpstr>       -Четкость, компетентность, сжатость учебного материала. -Продуманность и логическая взаимосвязь изучаемого материала разделов программы на каждом занятии. -Взаимообусловленность, взаимосвязанность материла   на занятии. -Систематичность и доступность изложения материла. -Необходимость соблюдения временных рамок занятия. </vt:lpstr>
      <vt:lpstr>Структура интегрированных занятий</vt:lpstr>
      <vt:lpstr>Вводная часть. Создается проблемная ситуация, стимулирующая активность детей к поиску ее решения (например, задается вопрос «Ребята, что произойдет, если на Земле не будет воды?») </vt:lpstr>
      <vt:lpstr>Основная часть. Детям даются новые знания, необходимые для решения проблемного вопроса (например, значение воды в природе и жизни человека и т.д.) на основе содержания разных разделов программы с опорой на наглядность. Параллельно идет работа по обогащению и активизации словаря, обучению связной речи. </vt:lpstr>
      <vt:lpstr>Заключительная часть. Детям предлагается любая практическая работа (дидактические игры, рисование и др.) на закрепление полученной информации ранее усвоенной.  </vt:lpstr>
      <vt:lpstr>Методы и приемы интегрированных занятий</vt:lpstr>
      <vt:lpstr>-Сравнительный анализ, сопоставление, поиск. -Проблемные вопросы, использование заданий типа «докажи», «объясни», «как ты узнал?» и др. -Разнообразные речевые дидактические игры для знакомства с культурно-речевыми эталонами, активизации словаря, воспитания чувства уверенности в своих  силах. </vt:lpstr>
      <vt:lpstr>Педагогические возможности интегрированного занятия</vt:lpstr>
      <vt:lpstr>-Формирование в единстве знаний и умений. -Коммуникативность умений -Повышение интереса к учению. -Снятие напряженности, страха, неуверенности. </vt:lpstr>
      <vt:lpstr>Преимущество интегрированных занятий. </vt:lpstr>
      <vt:lpstr>Работая  в данном направлении  можно сделать  следующие выводы: </vt:lpstr>
      <vt:lpstr>2.У детей формируется познавательный интерес, и занятия дают высокую результативность; 3. Переход от одного вида деятельности на другой позволяет вовлечь каждого ребёнка в активный процесс;  </vt:lpstr>
      <vt:lpstr>4.Интегрированные занятия объединяют детей общими впечатлениями, переживаниями, способствуют формированию коллективных взаимоотношений; </vt:lpstr>
      <vt:lpstr>5.Такие занятия способствуют более тесному контакту всех специалистов и сотрудничеству с родителями, в результате образуется детско-взрослое сообщество; </vt:lpstr>
      <vt:lpstr>6. Интеграция помогает сократить количество занятий, освободить время для игровой деятельности и прогулок, что способствует укреплению здоровья детей. 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</cp:lastModifiedBy>
  <cp:revision>73</cp:revision>
  <dcterms:created xsi:type="dcterms:W3CDTF">2014-12-06T13:03:48Z</dcterms:created>
  <dcterms:modified xsi:type="dcterms:W3CDTF">2021-11-10T18:44:12Z</dcterms:modified>
</cp:coreProperties>
</file>