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/>
              <a:t>Дополнительное образование как форма развития нравственно-эстетического восприятия окружающего мира у воспитанников с ограниченными возможностями здоровья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193178"/>
            <a:ext cx="4984588" cy="21423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Автор: педагог высшей категории,</a:t>
            </a:r>
          </a:p>
          <a:p>
            <a:r>
              <a:rPr lang="ru-RU" sz="2400" b="1" dirty="0" smtClean="0"/>
              <a:t>руководитель Изостудии </a:t>
            </a:r>
            <a:r>
              <a:rPr lang="ru-RU" sz="2400" b="1" dirty="0" err="1" smtClean="0"/>
              <a:t>волченко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д.Ю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28" name="Picture 4" descr="https://sun9-15.userapi.com/impf/kTQFJvZbqUz4BpQ9Jr6olHSuhwd4xGpFB4Bvww/7Rhvflu9dbg.jpg?size=807x538&amp;quality=96&amp;sign=e0b2cf083c665583bd03b68f3d2ab6f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83" y="4151343"/>
            <a:ext cx="3422468" cy="22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4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За это время </a:t>
            </a:r>
            <a:r>
              <a:rPr lang="ru-RU" sz="2400" dirty="0" err="1"/>
              <a:t>Ильназ</a:t>
            </a:r>
            <a:r>
              <a:rPr lang="ru-RU" sz="2400" dirty="0"/>
              <a:t> научился организовывать свое рабочее пространство, делать красивые рисунки, общаться в коллективе. Первые изменения я заметила, когда он со своей работой стал подходить к доске и просить его сфотографировать с работой – образцом задания.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 descr="https://sun9-43.userapi.com/impg/5KXZ_e2nHCWqLR9ncRoir5KV3oQlEP4bgXHHTA/sQd7AGnqzv8.jpg?size=828x605&amp;quality=96&amp;sign=3aa5c5b0163ab2d1059d2ea569680dc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" y="3361285"/>
            <a:ext cx="3631475" cy="265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8.userapi.com/impg/o7asB9P5XrQYYMzCcRsqNM4gGs4b7nzGLNa2Nw/SHPj0UoD7Dw.jpg?size=818x1080&amp;quality=96&amp;sign=b241dd4b6e66ab95b1e240997485534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88" y="2602471"/>
            <a:ext cx="2952206" cy="38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80.userapi.com/impg/iKok5zwlveIYIQVhPHPIJVUfUnHx4Ac5JzdxDw/_xP5JtanvLY.jpg?size=828x623&amp;quality=96&amp;sign=fad0ae6427aa2dea4ebb7f02872b3a40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49" y="3295808"/>
            <a:ext cx="3466971" cy="260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3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Результатом реализации творческого потенциала является не столько проявление талантливости, сколько способности трудиться, упорно добиваться достижения нужного результата.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146" name="Picture 2" descr="https://sun9-12.userapi.com/impg/xP6uI3DqtbmcZszB70RfEM44-GmiwRzfbMygPA/5enpaKrrZfA.jpg?size=810x1080&amp;quality=96&amp;sign=9feac3487262ca34a99ed1faeb9cca2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93" y="2602921"/>
            <a:ext cx="2997475" cy="39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14.userapi.com/impg/r6x87hgiWOJQ6NBgBeEFH6TgSEQCAv4RwkG1ug/F-TV8BoGd74.jpg?size=810x1080&amp;quality=96&amp;sign=c4bd4d20cea6c1c39add27760470830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30" y="2596758"/>
            <a:ext cx="3013802" cy="40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6.userapi.com/impg/0dEcjJPV991olneTSsbI1ueGPnZQWkpZeyY_iA/xFllzB0nAko.jpg?size=810x1080&amp;quality=96&amp;sign=580367a927cc7dd73780b7ef5f0c899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69" y="2596758"/>
            <a:ext cx="3002097" cy="40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Ильназ</a:t>
            </a:r>
            <a:r>
              <a:rPr lang="ru-RU" sz="2000" dirty="0"/>
              <a:t>, участвуя в творческой деятельности, прошел путь от интереса, через приобретение конкретных  навыков, к успешной социализации.  Ряд качеств, которые сформировались у </a:t>
            </a:r>
            <a:r>
              <a:rPr lang="ru-RU" sz="2000" dirty="0" err="1"/>
              <a:t>Ильназа</a:t>
            </a:r>
            <a:r>
              <a:rPr lang="ru-RU" sz="2000" dirty="0"/>
              <a:t> в процессе творческой </a:t>
            </a:r>
            <a:r>
              <a:rPr lang="ru-RU" sz="2000" dirty="0" smtClean="0"/>
              <a:t>деятельности: </a:t>
            </a:r>
            <a:r>
              <a:rPr lang="ru-RU" sz="2000" dirty="0"/>
              <a:t>развитие мелкой моторики, развилась усидчивость, натренировалось внимание, в конечном итоге положительно сказались на характере ребенка.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170" name="Picture 2" descr="https://sun9-15.userapi.com/impg/-liJ_ZcrJnqObCFWs2H7GAqqTtCx0Y5FCQHKSA/eu0aShVH8fk.jpg?size=810x1080&amp;quality=96&amp;sign=c673238f08915c0039481cdb6890462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0" y="2552849"/>
            <a:ext cx="2842127" cy="37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29.userapi.com/impg/T_LyYvi5MSMabKLcK9FQ_Hc8RiksjhGWOv9Low/0FXmAvN7sGE.jpg?size=810x1080&amp;quality=96&amp;sign=64b0881315e6dc3e2a2cf1c18fd41de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37" y="2545413"/>
            <a:ext cx="2847703" cy="37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4.userapi.com/impg/7Ijj1cDOxg4I4D5Y_1HKtPbnxNJe5LI6VmE9rg/xjxyS0hrPZs.jpg?size=810x1080&amp;quality=96&amp;sign=e800fe0867580dcddb2bcce7a8b7c3d0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70" y="2531681"/>
            <a:ext cx="2859384" cy="38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7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ru-RU" sz="3600" dirty="0" smtClean="0"/>
              <a:t>«Изостудия» МБУ «Школа № 91» </a:t>
            </a:r>
            <a:br>
              <a:rPr lang="ru-RU" sz="3600" dirty="0" smtClean="0"/>
            </a:br>
            <a:r>
              <a:rPr lang="ru-RU" sz="3600" dirty="0" smtClean="0"/>
              <a:t>г. Тольятти «Посвящение в художники»</a:t>
            </a:r>
            <a:endParaRPr lang="ru-RU" sz="3600" dirty="0"/>
          </a:p>
        </p:txBody>
      </p:sp>
      <p:pic>
        <p:nvPicPr>
          <p:cNvPr id="8196" name="Picture 4" descr="https://sun9-76.userapi.com/impg/36yoa_3YPULrD--OeYcvChe76yoyjzPEH2X-Ng/ic-G89hSFCE.jpg?size=828x617&amp;quality=96&amp;sign=271072d572fe87c82d2a5a47d62aa08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20" y="1853248"/>
            <a:ext cx="6190362" cy="46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6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Чаще всего у ребенка с ОВЗ социализация проходит намного сложнее, чем у обычных детей. Специфическое отличие ФГОС нового поколения в том, что результат образования ребенка с ОВЗ рассматривается в соотношении личностных, </a:t>
            </a:r>
            <a:r>
              <a:rPr lang="ru-RU" sz="2800" dirty="0" err="1"/>
              <a:t>метапредметных</a:t>
            </a:r>
            <a:r>
              <a:rPr lang="ru-RU" sz="2800" dirty="0"/>
              <a:t> и предметных результатов образования. 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3579223"/>
            <a:ext cx="8393385" cy="2669176"/>
          </a:xfrm>
        </p:spPr>
        <p:txBody>
          <a:bodyPr>
            <a:normAutofit fontScale="92500"/>
          </a:bodyPr>
          <a:lstStyle/>
          <a:p>
            <a:r>
              <a:rPr lang="ru-RU" sz="3000" b="1" dirty="0">
                <a:solidFill>
                  <a:srgbClr val="92D050"/>
                </a:solidFill>
              </a:rPr>
              <a:t>Дети с ограниченными возможностями здоровья – наиболее многочисленная категория аномальных детей. Они составляют, по данным Всемирной организации здравоохранения, примерно 1-3 % от общей детской популяции.</a:t>
            </a:r>
          </a:p>
          <a:p>
            <a:pPr marL="0" indent="0">
              <a:buNone/>
            </a:pP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6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Результат освоения общеобразовательной дополнительной программы детьми с ОВЗ — «введение ребенка в культуру». В этом случае социализация ребенка будет зависеть от так называемых «жизненных компетенций», сформированных в процессе обучения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483992"/>
            <a:ext cx="9085718" cy="42564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92D050"/>
                </a:solidFill>
              </a:rPr>
              <a:t>Компетенции рассматриваются как потенциальные, психологические новообразования: знания, представления, программы (алгоритмы) действий, системы ценностей и отношений, которые затем выявляются в компетентностях как личностных характеристиках. Овладеть компетенциями — значит стать полноценным членом общества, уметь брать ответственность за собственные действия и проявлять интерес к учебе.</a:t>
            </a:r>
            <a:br>
              <a:rPr lang="ru-RU" sz="2400" b="1" dirty="0">
                <a:solidFill>
                  <a:srgbClr val="92D050"/>
                </a:solidFill>
              </a:rPr>
            </a:br>
            <a:endParaRPr lang="ru-RU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0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Компетенции имеют комплексный состав:</a:t>
            </a:r>
            <a:br>
              <a:rPr lang="ru-RU" sz="2800" b="1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когнитивные</a:t>
            </a:r>
            <a:r>
              <a:rPr lang="ru-RU" sz="2800" dirty="0"/>
              <a:t> — знания, которые усваивают дети; </a:t>
            </a:r>
            <a:r>
              <a:rPr lang="ru-RU" sz="2800" b="1" dirty="0" err="1" smtClean="0"/>
              <a:t>деятельностные</a:t>
            </a:r>
            <a:r>
              <a:rPr lang="ru-RU" sz="2800" dirty="0"/>
              <a:t> — умения и навыки, которые </a:t>
            </a:r>
            <a:r>
              <a:rPr lang="ru-RU" sz="2800" dirty="0" smtClean="0"/>
              <a:t>ребенок </a:t>
            </a:r>
            <a:r>
              <a:rPr lang="ru-RU" sz="2800" dirty="0"/>
              <a:t>может применить на практике; </a:t>
            </a:r>
            <a:r>
              <a:rPr lang="ru-RU" sz="2800" b="1" dirty="0"/>
              <a:t>рефлексивные </a:t>
            </a:r>
            <a:r>
              <a:rPr lang="ru-RU" sz="2800" dirty="0"/>
              <a:t>— трансформация новых знаний в умения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2" name="Picture 8" descr="https://sun9-81.userapi.com/impf/c540105/v540105064/5fb87/JjzeFkbzQTE.jpg?size=604x604&amp;quality=96&amp;sign=948832eb3fd1e7f6e2674f0334d9866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6" y="3265667"/>
            <a:ext cx="3304948" cy="33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7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ru-RU" sz="2000" dirty="0"/>
              <a:t>В общей сложности в педагогике я работаю 14 лет, я руководитель Изостудии. </a:t>
            </a:r>
            <a:br>
              <a:rPr lang="ru-RU" sz="2000" dirty="0"/>
            </a:br>
            <a:r>
              <a:rPr lang="ru-RU" sz="2000" dirty="0"/>
              <a:t>Ко мне на занятия приходят дети с ограниченными возможностями здоровья в изобразительной сфере: дети имеющие леворукость, двуязычные и имеющие языковой барьер, с нарушением работы мелкой моторики, с нарушением пространственных представлений, </a:t>
            </a:r>
            <a:r>
              <a:rPr lang="ru-RU" sz="2000" dirty="0" smtClean="0"/>
              <a:t>с нарушение </a:t>
            </a:r>
            <a:r>
              <a:rPr lang="ru-RU" sz="2000" dirty="0"/>
              <a:t>цветового зрения.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769324"/>
            <a:ext cx="8531158" cy="350519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В прошлом учебном году ко мне занятия пришел мальчик </a:t>
            </a:r>
            <a:r>
              <a:rPr lang="ru-RU" b="1" dirty="0" err="1">
                <a:solidFill>
                  <a:srgbClr val="92D050"/>
                </a:solidFill>
              </a:rPr>
              <a:t>Ильяз</a:t>
            </a:r>
            <a:r>
              <a:rPr lang="ru-RU" b="1" dirty="0">
                <a:solidFill>
                  <a:srgbClr val="92D050"/>
                </a:solidFill>
              </a:rPr>
              <a:t> Ш. В ходе наших занятий я заметила, что с трудом организовывает рабочее место, садится как можно дальше от других учеников, замкнутый, стеснительный, рисует с опаской, неуверенно, искажая образец рисунка, на общих фото </a:t>
            </a:r>
            <a:r>
              <a:rPr lang="ru-RU" b="1" dirty="0" err="1">
                <a:solidFill>
                  <a:srgbClr val="92D050"/>
                </a:solidFill>
              </a:rPr>
              <a:t>Ильяз</a:t>
            </a:r>
            <a:r>
              <a:rPr lang="ru-RU" b="1" dirty="0">
                <a:solidFill>
                  <a:srgbClr val="92D050"/>
                </a:solidFill>
              </a:rPr>
              <a:t> закрывал лицо своим рисунком. </a:t>
            </a:r>
            <a:r>
              <a:rPr lang="ru-RU" b="1" dirty="0" err="1">
                <a:solidFill>
                  <a:srgbClr val="92D050"/>
                </a:solidFill>
              </a:rPr>
              <a:t>Ильяз</a:t>
            </a:r>
            <a:r>
              <a:rPr lang="ru-RU" b="1" dirty="0">
                <a:solidFill>
                  <a:srgbClr val="92D050"/>
                </a:solidFill>
              </a:rPr>
              <a:t> мальчик необычный, старательный, с хорошей памятью интересующийся, я впервые подумала, что, наверное, не смогу его научить рисовать. Ранее я проходила обучение в Институте психологии на семинарах по арт-терапии, курсы при школе о работе с детьми ОВЗ, владею методами работы.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sun9-88.userapi.com/impg/o7asB9P5XrQYYMzCcRsqNM4gGs4b7nzGLNa2Nw/SHPj0UoD7Dw.jpg?size=818x1080&amp;quality=96&amp;sign=b241dd4b6e66ab95b1e240997485534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269" y="2769324"/>
            <a:ext cx="2429433" cy="32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6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Ценность  изобразительной деятельности у детей с ограниченными возможностями здоровья заключается в коррекции имеющихся нарушений средствами изобразительной деятельности.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92D050"/>
                </a:solidFill>
              </a:rPr>
              <a:t>Поэтому уроки рисования несут в себе несколько задач:</a:t>
            </a:r>
          </a:p>
          <a:p>
            <a:pPr lvl="0"/>
            <a:r>
              <a:rPr lang="ru-RU" b="1" dirty="0">
                <a:solidFill>
                  <a:srgbClr val="92D050"/>
                </a:solidFill>
              </a:rPr>
              <a:t>Развитие абстрактного мышления у детей, способствуют развитию этого вида мыслительной деятельности, в школьной программе этому способствуют только два предмета – это рисование и музыка.</a:t>
            </a:r>
          </a:p>
          <a:p>
            <a:pPr lvl="0"/>
            <a:r>
              <a:rPr lang="ru-RU" b="1" dirty="0">
                <a:solidFill>
                  <a:srgbClr val="92D050"/>
                </a:solidFill>
              </a:rPr>
              <a:t> Развитие общего художественного и эстетического вкуса, воспитывают любовь к искусству, живописи, окружающему миру. Способствуют развитию общей осведомленности учащихся.</a:t>
            </a:r>
          </a:p>
          <a:p>
            <a:pPr lvl="0"/>
            <a:r>
              <a:rPr lang="ru-RU" b="1" dirty="0">
                <a:solidFill>
                  <a:srgbClr val="92D050"/>
                </a:solidFill>
              </a:rPr>
              <a:t>Формируют верное пространственное восприятие, схемы собственного тела, понятий «право», «лево». Развивают мелкую моторику рук, помогают в овладении письма.</a:t>
            </a:r>
          </a:p>
          <a:p>
            <a:pPr lvl="0"/>
            <a:r>
              <a:rPr lang="ru-RU" b="1" dirty="0">
                <a:solidFill>
                  <a:srgbClr val="92D050"/>
                </a:solidFill>
              </a:rPr>
              <a:t>Способствуют обретению веры в собственные силы и самоуважение.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65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В своей работы я много внимания уделяю коллективной деятельности - подвижные переменки (игры в скакалку, </a:t>
            </a:r>
            <a:r>
              <a:rPr lang="ru-RU" sz="2000" dirty="0" smtClean="0"/>
              <a:t>в мяч «</a:t>
            </a:r>
            <a:r>
              <a:rPr lang="ru-RU" sz="2000" dirty="0" err="1" smtClean="0"/>
              <a:t>сьедобное-несьедобное</a:t>
            </a:r>
            <a:r>
              <a:rPr lang="ru-RU" sz="2000" dirty="0"/>
              <a:t>»), активное общение, поздравление с днем рождения, в конце года «Посвящение в юные художники» и чаепитие с вручением грамот, это позволяет мне получить позитивные результаты: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367" y="2101515"/>
            <a:ext cx="9480885" cy="4507831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800" b="1" dirty="0">
                <a:solidFill>
                  <a:srgbClr val="92D050"/>
                </a:solidFill>
              </a:rPr>
              <a:t>Обеспечивает эффективное эмоциональное реагирование, придает ему (даже в случае агрессивного проявления) социально приемлемые, допустимые формы.</a:t>
            </a:r>
          </a:p>
          <a:p>
            <a:pPr lvl="0"/>
            <a:r>
              <a:rPr lang="ru-RU" sz="3800" b="1" dirty="0">
                <a:solidFill>
                  <a:srgbClr val="92D050"/>
                </a:solidFill>
              </a:rPr>
              <a:t>Облегчает процесс коммуникации для замкнутых, стеснительных или </a:t>
            </a:r>
            <a:r>
              <a:rPr lang="ru-RU" sz="3800" b="1" dirty="0" err="1">
                <a:solidFill>
                  <a:srgbClr val="92D050"/>
                </a:solidFill>
              </a:rPr>
              <a:t>слабоориентированных</a:t>
            </a:r>
            <a:r>
              <a:rPr lang="ru-RU" sz="3800" b="1" dirty="0">
                <a:solidFill>
                  <a:srgbClr val="92D050"/>
                </a:solidFill>
              </a:rPr>
              <a:t> на общение детей с ограниченными возможностями. </a:t>
            </a:r>
          </a:p>
          <a:p>
            <a:pPr lvl="0"/>
            <a:r>
              <a:rPr lang="ru-RU" sz="3800" b="1" dirty="0">
                <a:solidFill>
                  <a:srgbClr val="92D050"/>
                </a:solidFill>
              </a:rPr>
              <a:t>Дает возможность невербального контакта, способствует преодолению коммуникативных барьеров и психологических защит. </a:t>
            </a:r>
          </a:p>
          <a:p>
            <a:pPr lvl="0"/>
            <a:r>
              <a:rPr lang="ru-RU" sz="3800" b="1" dirty="0">
                <a:solidFill>
                  <a:srgbClr val="92D050"/>
                </a:solidFill>
              </a:rPr>
              <a:t>Создает благоприятные условия для развития произвольности и способности к </a:t>
            </a:r>
            <a:r>
              <a:rPr lang="ru-RU" sz="3800" b="1" dirty="0" err="1">
                <a:solidFill>
                  <a:srgbClr val="92D050"/>
                </a:solidFill>
              </a:rPr>
              <a:t>саморегуляции</a:t>
            </a:r>
            <a:r>
              <a:rPr lang="ru-RU" sz="3800" b="1" dirty="0">
                <a:solidFill>
                  <a:srgbClr val="92D050"/>
                </a:solidFill>
              </a:rPr>
              <a:t>. </a:t>
            </a:r>
          </a:p>
          <a:p>
            <a:pPr lvl="0"/>
            <a:r>
              <a:rPr lang="ru-RU" sz="3800" b="1" dirty="0">
                <a:solidFill>
                  <a:srgbClr val="92D050"/>
                </a:solidFill>
              </a:rPr>
              <a:t>Оказывает дополнительное влияние на осознание ребенком своих чувств, переживаний и эмоциональных состояний, создает предпосылки для регуляции эмоциональных состояний и реакций. </a:t>
            </a:r>
          </a:p>
          <a:p>
            <a:pPr lvl="0"/>
            <a:r>
              <a:rPr lang="ru-RU" sz="3800" b="1" dirty="0">
                <a:solidFill>
                  <a:srgbClr val="92D050"/>
                </a:solidFill>
              </a:rPr>
              <a:t>Существенно повышает личностную ценность, содействует формированию позитивной «Я-концепции» и повышению уверенности в себе за счет социального признания ценности продукта, созданного ребенком с ОВЗ.</a:t>
            </a:r>
          </a:p>
          <a:p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0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 своей работе с </a:t>
            </a:r>
            <a:r>
              <a:rPr lang="ru-RU" sz="2400" dirty="0" err="1"/>
              <a:t>Ильназом</a:t>
            </a:r>
            <a:r>
              <a:rPr lang="ru-RU" sz="2400" dirty="0"/>
              <a:t> Ш. в течении двух лет я широко использовала самые различные материалы, позволяющие создать художественное произведение: краски, карандаши, пластилин, цветную бумагу и т.д. </a:t>
            </a:r>
            <a:endParaRPr lang="ru-RU" sz="2400" dirty="0"/>
          </a:p>
        </p:txBody>
      </p:sp>
      <p:pic>
        <p:nvPicPr>
          <p:cNvPr id="3074" name="Picture 2" descr="https://sun9-46.userapi.com/impg/nKMyPW-aHsoVN0vJjGBhAWR2ww_AyQdXix08cw/VOMLNJk6mHw.jpg?size=828x618&amp;quality=96&amp;sign=b2968071e61d9ed866e8bf66a22deb91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560014"/>
            <a:ext cx="3553252" cy="26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0.userapi.com/impg/Vmp0gQeFwk4yZ7WTG3S4f4Z6cZYnJwqj5FhhQg/jG2f1yKOm5Y.jpg?size=818x1080&amp;quality=96&amp;sign=898d47913c74efa110e2eead815c0be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56" y="2059184"/>
            <a:ext cx="2710930" cy="35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0.userapi.com/impg/8nxPsc05aHjWH3lyKfNMOF1po8OLclsxpNB6FA/ieZhwLDUup0.jpg?size=828x615&amp;quality=96&amp;sign=b380491299cedd4333e033ea71e998ff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76" y="2560014"/>
            <a:ext cx="3570584" cy="26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7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Изобразительное искусство дает снятия напряжения, стрессовых состояний. Эффективным направлением в работе я считаю активное направление в занятиях – самостоятельные творческие проявления в изобразительной деятельности.</a:t>
            </a:r>
            <a:endParaRPr lang="ru-RU" sz="2400" dirty="0"/>
          </a:p>
        </p:txBody>
      </p:sp>
      <p:pic>
        <p:nvPicPr>
          <p:cNvPr id="4098" name="Picture 2" descr="https://sun9-34.userapi.com/impg/LOnzufkumSolRbIU3bZ0StKYrT_xPCvg0BKuaA/ZpPiIIdsMXo.jpg?size=828x616&amp;quality=96&amp;sign=6cacf99e415f24f7cc397b3d1bfa5a3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5" y="2575855"/>
            <a:ext cx="3894666" cy="28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28.userapi.com/impg/9d6FhdSAWxS5j9TST-z_2OsSwJg7N8l_cr-u7A/6heuSuhkza0.jpg?size=826x1080&amp;quality=96&amp;sign=864ee3cf2c88a97541f17dd16aefd5a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54" y="2082735"/>
            <a:ext cx="3242575" cy="42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23.userapi.com/impg/R5-4pP_yrd1DIUwrStVhXSJvRy8lJM033_KnnA/6ISZgF-H-gg.jpg?size=828x1077&amp;quality=96&amp;sign=9ed896f3e62d616635fc532c35b94983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47" y="2575855"/>
            <a:ext cx="2701501" cy="35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56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286</TotalTime>
  <Words>458</Words>
  <Application>Microsoft Office PowerPoint</Application>
  <PresentationFormat>Широкоэкранный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Дополнительное образование как форма развития нравственно-эстетического восприятия окружающего мира у воспитанников с ограниченными возможностями здоровья </vt:lpstr>
      <vt:lpstr>Чаще всего у ребенка с ОВЗ социализация проходит намного сложнее, чем у обычных детей. Специфическое отличие ФГОС нового поколения в том, что результат образования ребенка с ОВЗ рассматривается в соотношении личностных, метапредметных и предметных результатов образования.  </vt:lpstr>
      <vt:lpstr>Результат освоения общеобразовательной дополнительной программы детьми с ОВЗ — «введение ребенка в культуру». В этом случае социализация ребенка будет зависеть от так называемых «жизненных компетенций», сформированных в процессе обучения.   </vt:lpstr>
      <vt:lpstr>Компетенции имеют комплексный состав:  когнитивные — знания, которые усваивают дети; деятельностные — умения и навыки, которые ребенок может применить на практике; рефлексивные — трансформация новых знаний в умения </vt:lpstr>
      <vt:lpstr>В общей сложности в педагогике я работаю 14 лет, я руководитель Изостудии.  Ко мне на занятия приходят дети с ограниченными возможностями здоровья в изобразительной сфере: дети имеющие леворукость, двуязычные и имеющие языковой барьер, с нарушением работы мелкой моторики, с нарушением пространственных представлений, с нарушение цветового зрения. </vt:lpstr>
      <vt:lpstr>Ценность  изобразительной деятельности у детей с ограниченными возможностями здоровья заключается в коррекции имеющихся нарушений средствами изобразительной деятельности.  </vt:lpstr>
      <vt:lpstr>В своей работы я много внимания уделяю коллективной деятельности - подвижные переменки (игры в скакалку, в мяч «сьедобное-несьедобное»), активное общение, поздравление с днем рождения, в конце года «Посвящение в юные художники» и чаепитие с вручением грамот, это позволяет мне получить позитивные результаты: </vt:lpstr>
      <vt:lpstr>В своей работе с Ильназом Ш. в течении двух лет я широко использовала самые различные материалы, позволяющие создать художественное произведение: краски, карандаши, пластилин, цветную бумагу и т.д. </vt:lpstr>
      <vt:lpstr>Изобразительное искусство дает снятия напряжения, стрессовых состояний. Эффективным направлением в работе я считаю активное направление в занятиях – самостоятельные творческие проявления в изобразительной деятельности.</vt:lpstr>
      <vt:lpstr>За это время Ильназ научился организовывать свое рабочее пространство, делать красивые рисунки, общаться в коллективе. Первые изменения я заметила, когда он со своей работой стал подходить к доске и просить его сфотографировать с работой – образцом задания. </vt:lpstr>
      <vt:lpstr>Результатом реализации творческого потенциала является не столько проявление талантливости, сколько способности трудиться, упорно добиваться достижения нужного результата. </vt:lpstr>
      <vt:lpstr>Ильназ, участвуя в творческой деятельности, прошел путь от интереса, через приобретение конкретных  навыков, к успешной социализации.  Ряд качеств, которые сформировались у Ильназа в процессе творческой деятельности: развитие мелкой моторики, развилась усидчивость, натренировалось внимание, в конечном итоге положительно сказались на характере ребенка. </vt:lpstr>
      <vt:lpstr>«Изостудия» МБУ «Школа № 91»  г. Тольятти «Посвящение в художники»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образование как форма развития нравственно-эстетического восприятия окружающего мира у воспитанников с ограниченными возможностями здоровья </dc:title>
  <dc:creator>Дарья</dc:creator>
  <cp:lastModifiedBy>Дарья</cp:lastModifiedBy>
  <cp:revision>21</cp:revision>
  <dcterms:created xsi:type="dcterms:W3CDTF">2022-02-11T15:23:31Z</dcterms:created>
  <dcterms:modified xsi:type="dcterms:W3CDTF">2022-02-24T18:27:54Z</dcterms:modified>
</cp:coreProperties>
</file>