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3" r:id="rId4"/>
    <p:sldId id="272" r:id="rId5"/>
    <p:sldId id="271" r:id="rId6"/>
    <p:sldId id="274" r:id="rId7"/>
    <p:sldId id="275" r:id="rId8"/>
    <p:sldId id="276" r:id="rId9"/>
    <p:sldId id="277" r:id="rId10"/>
    <p:sldId id="278" r:id="rId11"/>
    <p:sldId id="257" r:id="rId12"/>
    <p:sldId id="265" r:id="rId13"/>
    <p:sldId id="266" r:id="rId14"/>
    <p:sldId id="267" r:id="rId15"/>
    <p:sldId id="268" r:id="rId16"/>
    <p:sldId id="258" r:id="rId17"/>
    <p:sldId id="259" r:id="rId18"/>
    <p:sldId id="261" r:id="rId19"/>
    <p:sldId id="262" r:id="rId20"/>
    <p:sldId id="264" r:id="rId21"/>
    <p:sldId id="263" r:id="rId22"/>
    <p:sldId id="260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 varScale="1">
        <p:scale>
          <a:sx n="64" d="100"/>
          <a:sy n="64" d="100"/>
        </p:scale>
        <p:origin x="-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9A-F577-4824-B2A1-9204F0302273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4A0E-496E-4871-AA00-72C6FDE17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9A-F577-4824-B2A1-9204F0302273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4A0E-496E-4871-AA00-72C6FDE17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9A-F577-4824-B2A1-9204F0302273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4A0E-496E-4871-AA00-72C6FDE17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9A-F577-4824-B2A1-9204F0302273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4A0E-496E-4871-AA00-72C6FDE17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9A-F577-4824-B2A1-9204F0302273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4A0E-496E-4871-AA00-72C6FDE17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9A-F577-4824-B2A1-9204F0302273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4A0E-496E-4871-AA00-72C6FDE17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9A-F577-4824-B2A1-9204F0302273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4A0E-496E-4871-AA00-72C6FDE17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9A-F577-4824-B2A1-9204F0302273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4A0E-496E-4871-AA00-72C6FDE17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9A-F577-4824-B2A1-9204F0302273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4A0E-496E-4871-AA00-72C6FDE17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9A-F577-4824-B2A1-9204F0302273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4A0E-496E-4871-AA00-72C6FDE17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9A-F577-4824-B2A1-9204F0302273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4A0E-496E-4871-AA00-72C6FDE17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9AC9A-F577-4824-B2A1-9204F0302273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A4A0E-496E-4871-AA00-72C6FDE17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67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Краткосрочный проект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«Весело играем – звук р закрепляем»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Подготовительная группа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/>
              <a:t> </a:t>
            </a:r>
            <a:r>
              <a:rPr lang="ru-RU" sz="1600" b="1" i="1" dirty="0" smtClean="0">
                <a:solidFill>
                  <a:srgbClr val="0070C0"/>
                </a:solidFill>
              </a:rPr>
              <a:t>Учитель – логопед:   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b="1" i="1" dirty="0" smtClean="0">
                <a:solidFill>
                  <a:srgbClr val="0070C0"/>
                </a:solidFill>
              </a:rPr>
              <a:t> Суханова   Ирина Вячеславовна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Картинки про букву Р детям &amp;mdash; учим русский алфави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059" y="4365104"/>
            <a:ext cx="2164741" cy="2192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Пятница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00B050"/>
                </a:solidFill>
              </a:rPr>
              <a:t>Учитель - логопед: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Коллективная работа «Сказка о Веселом Язычке» </a:t>
            </a:r>
            <a:br>
              <a:rPr lang="ru-RU" sz="2400" dirty="0" smtClean="0"/>
            </a:br>
            <a:r>
              <a:rPr lang="ru-RU" sz="2400" dirty="0" smtClean="0"/>
              <a:t>Упражнения с картинками для автоматизации звуков в словах и загадках.</a:t>
            </a:r>
            <a:br>
              <a:rPr lang="ru-RU" sz="2400" dirty="0" smtClean="0"/>
            </a:br>
            <a:r>
              <a:rPr lang="ru-RU" sz="2400" dirty="0" smtClean="0"/>
              <a:t>Раскраски с заданиями.</a:t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00B050"/>
                </a:solidFill>
              </a:rPr>
              <a:t>Воспитатели группы: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Артикуляционная гимнастика для подгруппы детей.</a:t>
            </a:r>
            <a:br>
              <a:rPr lang="ru-RU" sz="2400" dirty="0" smtClean="0"/>
            </a:br>
            <a:r>
              <a:rPr lang="ru-RU" sz="2400" dirty="0" smtClean="0"/>
              <a:t>Чистоговорки.</a:t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00B050"/>
                </a:solidFill>
              </a:rPr>
              <a:t>Родители</a:t>
            </a:r>
            <a:r>
              <a:rPr lang="ru-RU" sz="2400" dirty="0" smtClean="0"/>
              <a:t>: выполнение домашнего задания с детьми </a:t>
            </a:r>
            <a:br>
              <a:rPr lang="ru-RU" sz="2400" dirty="0" smtClean="0"/>
            </a:br>
            <a:r>
              <a:rPr lang="ru-RU" sz="2400" dirty="0" smtClean="0"/>
              <a:t>Раскраски: «Буква - Р»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 descr="Картинки про букву Р детям &amp;mdash; учим русский алфави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091" y="5301208"/>
            <a:ext cx="1809202" cy="1832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pic>
        <p:nvPicPr>
          <p:cNvPr id="1027" name="Picture 3" descr="E:\Desktop\Фотография ДС\Проект Р\IMG_20210512_100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76872"/>
            <a:ext cx="2430000" cy="3240000"/>
          </a:xfrm>
          <a:prstGeom prst="rect">
            <a:avLst/>
          </a:prstGeom>
          <a:noFill/>
        </p:spPr>
      </p:pic>
      <p:pic>
        <p:nvPicPr>
          <p:cNvPr id="1028" name="Picture 4" descr="E:\Desktop\Фотография ДС\Проект Р\IMG_20210512_100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068960"/>
            <a:ext cx="2430000" cy="3240000"/>
          </a:xfrm>
          <a:prstGeom prst="rect">
            <a:avLst/>
          </a:prstGeom>
          <a:noFill/>
        </p:spPr>
      </p:pic>
      <p:pic>
        <p:nvPicPr>
          <p:cNvPr id="1029" name="Picture 5" descr="E:\Desktop\Фотография ДС\Проект Р\IMG_20210512_1544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348880"/>
            <a:ext cx="2430000" cy="324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72139" y="548680"/>
            <a:ext cx="3199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«Назови </a:t>
            </a:r>
            <a:r>
              <a:rPr lang="ru-RU" sz="3200" b="1" i="1" dirty="0" smtClean="0">
                <a:solidFill>
                  <a:srgbClr val="FF0000"/>
                </a:solidFill>
              </a:rPr>
              <a:t>и раскрась»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7" name="Picture 2" descr="Буква Р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6114255"/>
            <a:ext cx="706557" cy="743745"/>
          </a:xfrm>
          <a:prstGeom prst="rect">
            <a:avLst/>
          </a:prstGeom>
          <a:noFill/>
        </p:spPr>
      </p:pic>
      <p:pic>
        <p:nvPicPr>
          <p:cNvPr id="8" name="Picture 2" descr="Буква Р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836712"/>
            <a:ext cx="706557" cy="743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2000" cy="7560000"/>
          </a:xfrm>
          <a:prstGeom prst="rect">
            <a:avLst/>
          </a:prstGeom>
          <a:noFill/>
        </p:spPr>
      </p:pic>
      <p:pic>
        <p:nvPicPr>
          <p:cNvPr id="8194" name="Picture 2" descr="E:\Desktop\Фотография ДС\Проект Р\IMG_20210512_163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3240000" cy="4320000"/>
          </a:xfrm>
          <a:prstGeom prst="rect">
            <a:avLst/>
          </a:prstGeom>
          <a:noFill/>
        </p:spPr>
      </p:pic>
      <p:pic>
        <p:nvPicPr>
          <p:cNvPr id="8195" name="Picture 3" descr="E:\Desktop\Фотография ДС\Проект Р\IMG_20210512_152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908720"/>
            <a:ext cx="3240000" cy="4320000"/>
          </a:xfrm>
          <a:prstGeom prst="rect">
            <a:avLst/>
          </a:prstGeom>
          <a:noFill/>
        </p:spPr>
      </p:pic>
      <p:pic>
        <p:nvPicPr>
          <p:cNvPr id="8196" name="Picture 4" descr="E:\Desktop\Фотография ДС\Проект Р\IMG_20210512_15455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904000" y="2132856"/>
            <a:ext cx="3240000" cy="4320000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47664" y="68814"/>
            <a:ext cx="72728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Выполнение домашнего задания с детьми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Буква Р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908720"/>
            <a:ext cx="706557" cy="743745"/>
          </a:xfrm>
          <a:prstGeom prst="rect">
            <a:avLst/>
          </a:prstGeom>
          <a:noFill/>
        </p:spPr>
      </p:pic>
      <p:pic>
        <p:nvPicPr>
          <p:cNvPr id="8" name="Picture 2" descr="Буква Р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6114255"/>
            <a:ext cx="706557" cy="743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pic>
        <p:nvPicPr>
          <p:cNvPr id="10242" name="Picture 2" descr="E:\Desktop\Фотография ДС\Проект Р\IMG_20210517_113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88840"/>
            <a:ext cx="3240000" cy="4320000"/>
          </a:xfrm>
          <a:prstGeom prst="rect">
            <a:avLst/>
          </a:prstGeom>
          <a:noFill/>
        </p:spPr>
      </p:pic>
      <p:pic>
        <p:nvPicPr>
          <p:cNvPr id="10243" name="Picture 3" descr="E:\Desktop\Фотография ДС\Проект Р\IMG_20210517_112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88840"/>
            <a:ext cx="3240000" cy="432000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23630" y="150937"/>
            <a:ext cx="72967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Автоматизация звуков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словах, словосочетаниях,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фразах, предложениях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Буква Р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92696"/>
            <a:ext cx="706557" cy="743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pic>
        <p:nvPicPr>
          <p:cNvPr id="11266" name="Picture 2" descr="E:\Desktop\Фотография ДС\Проект Р\IMG_20210517_103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3240000" cy="4320000"/>
          </a:xfrm>
          <a:prstGeom prst="rect">
            <a:avLst/>
          </a:prstGeom>
          <a:noFill/>
        </p:spPr>
      </p:pic>
      <p:pic>
        <p:nvPicPr>
          <p:cNvPr id="11267" name="Picture 3" descr="E:\Desktop\Фотография ДС\Проект Р\IMG_20210517_103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88840"/>
            <a:ext cx="3240000" cy="432000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-60198" y="289773"/>
            <a:ext cx="9264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«Сосчитай»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(согласование числительных с существительными)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pic>
        <p:nvPicPr>
          <p:cNvPr id="12290" name="Picture 2" descr="E:\Desktop\Фотография ДС\Проект Р\IMG_20210517_154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2430000" cy="3240000"/>
          </a:xfrm>
          <a:prstGeom prst="rect">
            <a:avLst/>
          </a:prstGeom>
          <a:noFill/>
        </p:spPr>
      </p:pic>
      <p:pic>
        <p:nvPicPr>
          <p:cNvPr id="12291" name="Picture 3" descr="E:\Desktop\Фотография ДС\Проект Р\IMG_20210517_105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132856"/>
            <a:ext cx="2430000" cy="3240000"/>
          </a:xfrm>
          <a:prstGeom prst="rect">
            <a:avLst/>
          </a:prstGeom>
          <a:noFill/>
        </p:spPr>
      </p:pic>
      <p:pic>
        <p:nvPicPr>
          <p:cNvPr id="12292" name="Picture 4" descr="E:\Desktop\Фотография ДС\Проект Р\IMG_20210517_102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060848"/>
            <a:ext cx="2430000" cy="324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Игра «Собери слова</a:t>
            </a:r>
            <a:r>
              <a:rPr lang="ru-RU" sz="3200" b="1" i="1" dirty="0" smtClean="0">
                <a:solidFill>
                  <a:srgbClr val="FF0000"/>
                </a:solidFill>
              </a:rPr>
              <a:t>»                                                       </a:t>
            </a:r>
            <a:r>
              <a:rPr lang="ru-RU" sz="3200" b="1" i="1" dirty="0" smtClean="0">
                <a:solidFill>
                  <a:srgbClr val="0070C0"/>
                </a:solidFill>
              </a:rPr>
              <a:t>Сказка  «Репка 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7" name="Picture 2" descr="Буква Р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764704"/>
            <a:ext cx="706557" cy="743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560000"/>
          </a:xfrm>
          <a:prstGeom prst="rect">
            <a:avLst/>
          </a:prstGeom>
          <a:noFill/>
        </p:spPr>
      </p:pic>
      <p:pic>
        <p:nvPicPr>
          <p:cNvPr id="2050" name="Picture 2" descr="E:\Desktop\Фотография ДС\Проект Р\IMG_20210512_102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2430000" cy="3240000"/>
          </a:xfrm>
          <a:prstGeom prst="rect">
            <a:avLst/>
          </a:prstGeom>
          <a:noFill/>
        </p:spPr>
      </p:pic>
      <p:pic>
        <p:nvPicPr>
          <p:cNvPr id="2051" name="Picture 3" descr="E:\Desktop\Фотография ДС\Проект Р\IMG_20210512_10305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44208" y="1268760"/>
            <a:ext cx="2430000" cy="2998198"/>
          </a:xfrm>
          <a:prstGeom prst="rect">
            <a:avLst/>
          </a:prstGeom>
          <a:noFill/>
        </p:spPr>
      </p:pic>
      <p:pic>
        <p:nvPicPr>
          <p:cNvPr id="2052" name="Picture 4" descr="E:\Desktop\Фотография ДС\Проект Р\IMG_20210512_101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988840"/>
            <a:ext cx="2430000" cy="3240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68501" y="-14857"/>
            <a:ext cx="260699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Раскраски с заданиями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Учим букву - 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pic>
        <p:nvPicPr>
          <p:cNvPr id="3075" name="Picture 3" descr="E:\Desktop\Фотография ДС\Проект Р\IMG_20210512_102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2430000" cy="3240000"/>
          </a:xfrm>
          <a:prstGeom prst="rect">
            <a:avLst/>
          </a:prstGeom>
          <a:noFill/>
        </p:spPr>
      </p:pic>
      <p:pic>
        <p:nvPicPr>
          <p:cNvPr id="3076" name="Picture 4" descr="E:\Desktop\Фотография ДС\Проект Р\IMG_20210512_100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16832"/>
            <a:ext cx="2430000" cy="3240000"/>
          </a:xfrm>
          <a:prstGeom prst="rect">
            <a:avLst/>
          </a:prstGeom>
          <a:noFill/>
        </p:spPr>
      </p:pic>
      <p:pic>
        <p:nvPicPr>
          <p:cNvPr id="3077" name="Picture 5" descr="E:\Desktop\Фотография ДС\Проект Р\IMG_20210512_103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916832"/>
            <a:ext cx="2430000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pic>
        <p:nvPicPr>
          <p:cNvPr id="4098" name="Picture 2" descr="E:\Desktop\Фотография ДС\Проект Р\IMG_20210512_093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970000" cy="3960000"/>
          </a:xfrm>
          <a:prstGeom prst="rect">
            <a:avLst/>
          </a:prstGeom>
          <a:noFill/>
        </p:spPr>
      </p:pic>
      <p:pic>
        <p:nvPicPr>
          <p:cNvPr id="4099" name="Picture 3" descr="E:\Desktop\Фотография ДС\Проект Р\IMG_20210512_152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92896"/>
            <a:ext cx="2970000" cy="3960000"/>
          </a:xfrm>
          <a:prstGeom prst="rect">
            <a:avLst/>
          </a:prstGeom>
          <a:noFill/>
        </p:spPr>
      </p:pic>
      <p:pic>
        <p:nvPicPr>
          <p:cNvPr id="4100" name="Picture 4" descr="E:\Desktop\Фотография ДС\Проект Р\IMG_20210517_083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556792"/>
            <a:ext cx="2970000" cy="396000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567299" y="150937"/>
            <a:ext cx="6009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на автоматизацию звуков: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Скажи правильно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Какой, какая, какое?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pic>
        <p:nvPicPr>
          <p:cNvPr id="5122" name="Picture 2" descr="E:\Desktop\Фотография ДС\Проект Р\IMG_20210514_105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2430000" cy="3240000"/>
          </a:xfrm>
          <a:prstGeom prst="rect">
            <a:avLst/>
          </a:prstGeom>
          <a:noFill/>
        </p:spPr>
      </p:pic>
      <p:pic>
        <p:nvPicPr>
          <p:cNvPr id="5124" name="Picture 4" descr="E:\Desktop\Фотография ДС\Проект Р\IMG_20210514_105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16832"/>
            <a:ext cx="2430000" cy="3240000"/>
          </a:xfrm>
          <a:prstGeom prst="rect">
            <a:avLst/>
          </a:prstGeom>
          <a:noFill/>
        </p:spPr>
      </p:pic>
      <p:pic>
        <p:nvPicPr>
          <p:cNvPr id="5125" name="Picture 5" descr="E:\Desktop\Фотография ДС\Проект Р\IMG_20210514_0946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916832"/>
            <a:ext cx="2430000" cy="324000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506483" y="51247"/>
            <a:ext cx="213103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 картинки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Буква Р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76672"/>
            <a:ext cx="706557" cy="743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6770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solidFill>
                  <a:srgbClr val="FF0000"/>
                </a:solidFill>
              </a:rPr>
              <a:t>Цель проекта:</a:t>
            </a:r>
            <a:r>
              <a:rPr lang="ru-RU" sz="2700" dirty="0" smtClean="0">
                <a:solidFill>
                  <a:srgbClr val="FF0000"/>
                </a:solidFill>
              </a:rPr>
              <a:t> 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smtClean="0">
                <a:solidFill>
                  <a:srgbClr val="002060"/>
                </a:solidFill>
              </a:rPr>
              <a:t>Формирование у детей умений и навыков правильного произношения звуков [Р], [Рь].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u="sng" dirty="0" smtClean="0">
                <a:solidFill>
                  <a:srgbClr val="FF0000"/>
                </a:solidFill>
              </a:rPr>
              <a:t> Задачи: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i="1" dirty="0" smtClean="0">
                <a:solidFill>
                  <a:srgbClr val="002060"/>
                </a:solidFill>
              </a:rPr>
              <a:t>1. Повышение мотивации, интереса к логопедическим занятиям, приобщение детей к процессу активного познания.</a:t>
            </a:r>
            <a:br>
              <a:rPr lang="ru-RU" sz="2700" i="1" dirty="0" smtClean="0">
                <a:solidFill>
                  <a:srgbClr val="002060"/>
                </a:solidFill>
              </a:rPr>
            </a:br>
            <a:r>
              <a:rPr lang="ru-RU" sz="2700" i="1" dirty="0" smtClean="0">
                <a:solidFill>
                  <a:srgbClr val="002060"/>
                </a:solidFill>
              </a:rPr>
              <a:t>2. Развитие речевых и творческих способностей детей.</a:t>
            </a:r>
            <a:br>
              <a:rPr lang="ru-RU" sz="2700" i="1" dirty="0" smtClean="0">
                <a:solidFill>
                  <a:srgbClr val="002060"/>
                </a:solidFill>
              </a:rPr>
            </a:br>
            <a:r>
              <a:rPr lang="ru-RU" sz="2700" i="1" dirty="0" smtClean="0">
                <a:solidFill>
                  <a:srgbClr val="002060"/>
                </a:solidFill>
              </a:rPr>
              <a:t>3. Формирование навыков правильного использования звуков в речи (закрепление правильного произношения звуков [Р], [Рь]).</a:t>
            </a:r>
            <a:br>
              <a:rPr lang="ru-RU" sz="2700" i="1" dirty="0" smtClean="0">
                <a:solidFill>
                  <a:srgbClr val="002060"/>
                </a:solidFill>
              </a:rPr>
            </a:br>
            <a:r>
              <a:rPr lang="ru-RU" sz="2700" i="1" dirty="0" smtClean="0">
                <a:solidFill>
                  <a:srgbClr val="002060"/>
                </a:solidFill>
              </a:rPr>
              <a:t>4. Расширение, обогащение и активизация словарь детей с данными звуками.</a:t>
            </a:r>
            <a:br>
              <a:rPr lang="ru-RU" sz="2700" i="1" dirty="0" smtClean="0">
                <a:solidFill>
                  <a:srgbClr val="002060"/>
                </a:solidFill>
              </a:rPr>
            </a:br>
            <a:r>
              <a:rPr lang="ru-RU" sz="2700" i="1" dirty="0" smtClean="0">
                <a:solidFill>
                  <a:srgbClr val="002060"/>
                </a:solidFill>
              </a:rPr>
              <a:t>5. Побуждение детей к совместной деятельности с педагогами и родителями.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 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Картинки про букву Р детям &amp;mdash; учим русский алфави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1500" y="332656"/>
            <a:ext cx="711078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pic>
        <p:nvPicPr>
          <p:cNvPr id="7170" name="Picture 2" descr="E:\Desktop\Фотография ДС\Проект Р\IMG_20210514_093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3240000" cy="4320000"/>
          </a:xfrm>
          <a:prstGeom prst="rect">
            <a:avLst/>
          </a:prstGeom>
          <a:noFill/>
        </p:spPr>
      </p:pic>
      <p:pic>
        <p:nvPicPr>
          <p:cNvPr id="7171" name="Picture 3" descr="E:\Desktop\Фотография ДС\Проект Р\IMG_20210514_094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16832"/>
            <a:ext cx="3240000" cy="432000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74849" y="89137"/>
            <a:ext cx="7994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 все предметы в группе, в названии которых есть звук [Р]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pic>
        <p:nvPicPr>
          <p:cNvPr id="6146" name="Picture 2" descr="E:\Desktop\Фотография ДС\Проект Р\IMG_20210514_105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248" y="1340768"/>
            <a:ext cx="2592288" cy="3456384"/>
          </a:xfrm>
          <a:prstGeom prst="rect">
            <a:avLst/>
          </a:prstGeom>
          <a:noFill/>
        </p:spPr>
      </p:pic>
      <p:pic>
        <p:nvPicPr>
          <p:cNvPr id="6147" name="Picture 3" descr="E:\Desktop\Фотография ДС\Проект Р\IMG_20210514_103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12776"/>
            <a:ext cx="2592288" cy="3456384"/>
          </a:xfrm>
          <a:prstGeom prst="rect">
            <a:avLst/>
          </a:prstGeom>
          <a:noFill/>
        </p:spPr>
      </p:pic>
      <p:pic>
        <p:nvPicPr>
          <p:cNvPr id="6148" name="Picture 4" descr="E:\Desktop\Фотография ДС\Проект Р\IMG_20210514_1048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060848"/>
            <a:ext cx="3294366" cy="4392488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351695" y="168550"/>
            <a:ext cx="64406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 упражнений, вырабатывающий артикуляционный уклад звуков Р-РЬ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pic>
        <p:nvPicPr>
          <p:cNvPr id="2" name="Picture 2" descr="E:\Desktop\Фотография ДС\Проект Р\IMG_20210512_160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3564396" cy="4752528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44824"/>
            <a:ext cx="3600040" cy="480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3528" y="361781"/>
            <a:ext cx="2880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Разгадывание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кроссвордов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764704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Артикуляционная гимнастика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Результат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002060"/>
                </a:solidFill>
              </a:rPr>
              <a:t>Участие в проекте способствовало формированию правильного звукопроизношения, развитию фонематического восприятия, умению подбирать слова похожие по произношению, подбирать слова на заданный звук, выделять на слух слова, в которых есть этот звук, не зависимо от его положения, определять место заданного звука в слове, выработке хорошей дикции.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В течение года были разработаны игры и упражнения по автоматизации звука.  Подобранный материал, превратил однообразную и монотонную работу в интересную игру.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 Одновременно с автоматизацией звука у детей совершенствовалось и развивалась память, внимание, творческое воображение, мелкая моторика, мимика, жестикуляция.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Работа по данному направлению способствовала более быстрой автоматизации звука в самостоятельной речи, развитию фонематического слуха, совершенствованию слоговой структуры слова, коррекции лексико-грамматического строя речи.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Актуальность: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816968"/>
            <a:ext cx="828092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Звуки – основной строительный материал человеческой речи, и только при их чёткой, точной передаче речь может быть понята правильно, а значит - служить средством общения.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Логопедическая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 по формированию произносительных навыков у дошкольников очень трудоемка и построена на многократном повторении речевого материала и тренировочных упражнений, как на этапе подготовки к постановке звука, так и на этапе формирования произносительных умений и навыков.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Выполнение одних и тех же заданий утомляет ребенка, вызывает у него пресыщение, что отнюдь не способствует повышению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интереса к занятиям. Тем более что дети,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страдающие речевыми нарушениями, зачастую имеют определённые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физиологические и психологические особенности: у 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рассеянное неустойчивое внимание, быстрая утомляемость, низкая работоспособность. Поэтому перед логопедом стоит задача разнообразить методы и способы подачи тренировочного материала, что позволило бы эффективно поддерживать рабочий настрой ребенка в течение всего занятия и обеспечило успешное овладение правильным звукопроизношением.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Буква 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706557" cy="743745"/>
          </a:xfrm>
          <a:prstGeom prst="rect">
            <a:avLst/>
          </a:prstGeom>
          <a:noFill/>
        </p:spPr>
      </p:pic>
      <p:pic>
        <p:nvPicPr>
          <p:cNvPr id="6" name="Picture 2" descr="Буква 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114255"/>
            <a:ext cx="706557" cy="743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603448"/>
            <a:ext cx="8229600" cy="7042794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Предполагаемый результат проекта: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7030A0"/>
                </a:solidFill>
              </a:rPr>
              <a:t>Успешное развитие коммуникативных и творческих способностей детей;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Правильное и осознанное произношение обучающимися звуков [Р], [Рь] во всех словах;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Заинтересованность родителей в творчестве и инновациях;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Положительная динамика речевого развития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482" name="Picture 2" descr="Буква Р картинка для детей рисунок015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860" y="5013177"/>
            <a:ext cx="2231083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/>
            </a:r>
            <a:br>
              <a:rPr lang="ru-RU" sz="3600" b="1" u="sng" dirty="0" smtClean="0">
                <a:solidFill>
                  <a:srgbClr val="FF0000"/>
                </a:solidFill>
              </a:rPr>
            </a:br>
            <a:r>
              <a:rPr lang="ru-RU" sz="3600" b="1" u="sng" dirty="0" smtClean="0">
                <a:solidFill>
                  <a:srgbClr val="FF0000"/>
                </a:solidFill>
              </a:rPr>
              <a:t/>
            </a:r>
            <a:br>
              <a:rPr lang="ru-RU" sz="3600" b="1" u="sng" dirty="0" smtClean="0">
                <a:solidFill>
                  <a:srgbClr val="FF0000"/>
                </a:solidFill>
              </a:rPr>
            </a:br>
            <a:r>
              <a:rPr lang="ru-RU" sz="3600" b="1" u="sng" dirty="0" smtClean="0">
                <a:solidFill>
                  <a:srgbClr val="FF0000"/>
                </a:solidFill>
              </a:rPr>
              <a:t/>
            </a:r>
            <a:br>
              <a:rPr lang="ru-RU" sz="3600" b="1" u="sng" dirty="0" smtClean="0">
                <a:solidFill>
                  <a:srgbClr val="FF0000"/>
                </a:solidFill>
              </a:rPr>
            </a:br>
            <a:r>
              <a:rPr lang="ru-RU" sz="3600" b="1" u="sng" dirty="0" smtClean="0">
                <a:solidFill>
                  <a:srgbClr val="FF0000"/>
                </a:solidFill>
              </a:rPr>
              <a:t>Методы и приемы, используемые при реализации проекта: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solidFill>
                  <a:srgbClr val="7030A0"/>
                </a:solidFill>
              </a:rPr>
              <a:t>Практические методы</a:t>
            </a:r>
            <a:r>
              <a:rPr lang="ru-RU" sz="3600" dirty="0" smtClean="0">
                <a:solidFill>
                  <a:srgbClr val="7030A0"/>
                </a:solidFill>
              </a:rPr>
              <a:t> логопедического воздействия - упражнения, игры и моделирование. 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Наглядные методы</a:t>
            </a:r>
            <a:r>
              <a:rPr lang="ru-RU" sz="3600" dirty="0" smtClean="0">
                <a:solidFill>
                  <a:srgbClr val="7030A0"/>
                </a:solidFill>
              </a:rPr>
              <a:t> - рассматривание рисунков, картин, а также показ образца задания, способа действия. 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Словесные методы </a:t>
            </a:r>
            <a:r>
              <a:rPr lang="ru-RU" sz="3600" dirty="0" smtClean="0">
                <a:solidFill>
                  <a:srgbClr val="7030A0"/>
                </a:solidFill>
              </a:rPr>
              <a:t>- рассказ, беседа, чтение. 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Picture 2" descr="Буква 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76672"/>
            <a:ext cx="706557" cy="743745"/>
          </a:xfrm>
          <a:prstGeom prst="rect">
            <a:avLst/>
          </a:prstGeom>
          <a:noFill/>
        </p:spPr>
      </p:pic>
      <p:pic>
        <p:nvPicPr>
          <p:cNvPr id="5" name="Picture 2" descr="Буква 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706557" cy="743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616624"/>
          </a:xfrm>
        </p:spPr>
        <p:txBody>
          <a:bodyPr>
            <a:normAutofit fontScale="90000"/>
          </a:bodyPr>
          <a:lstStyle/>
          <a:p>
            <a:r>
              <a:rPr lang="ru-RU" sz="1800" b="1" i="1" u="sng" dirty="0" smtClean="0">
                <a:solidFill>
                  <a:srgbClr val="FF0000"/>
                </a:solidFill>
              </a:rPr>
              <a:t>Этапы проведения проекта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>
                <a:solidFill>
                  <a:srgbClr val="7030A0"/>
                </a:solidFill>
              </a:rPr>
              <a:t>1. Подготовительный: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Сформировать задачи и выработать план действий.</a:t>
            </a:r>
            <a:br>
              <a:rPr lang="ru-RU" sz="1800" dirty="0" smtClean="0"/>
            </a:br>
            <a:r>
              <a:rPr lang="ru-RU" sz="1800" dirty="0" smtClean="0"/>
              <a:t>Подбор учебно-методической литературы, иллюстративного материала по теме.</a:t>
            </a:r>
            <a:br>
              <a:rPr lang="ru-RU" sz="1800" dirty="0" smtClean="0"/>
            </a:br>
            <a:r>
              <a:rPr lang="ru-RU" sz="1800" dirty="0" smtClean="0"/>
              <a:t>Разработка конспектов занятий.</a:t>
            </a:r>
            <a:br>
              <a:rPr lang="ru-RU" sz="1800" dirty="0" smtClean="0"/>
            </a:br>
            <a:r>
              <a:rPr lang="ru-RU" sz="1800" dirty="0" smtClean="0"/>
              <a:t>Оформление практического материала для участников проекта.</a:t>
            </a:r>
            <a:br>
              <a:rPr lang="ru-RU" sz="1800" dirty="0" smtClean="0"/>
            </a:br>
            <a:r>
              <a:rPr lang="ru-RU" sz="1800" dirty="0" smtClean="0"/>
              <a:t>Оформление информационного материала для родителей.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b="1" i="1" dirty="0" smtClean="0">
                <a:solidFill>
                  <a:srgbClr val="7030A0"/>
                </a:solidFill>
              </a:rPr>
              <a:t>2. Основной этап: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Приобщать родителей к процессу автоматизации поставленных звуков (выполнение методических рекомендаций, консультации, беседы).</a:t>
            </a:r>
            <a:br>
              <a:rPr lang="ru-RU" sz="1800" dirty="0" smtClean="0"/>
            </a:br>
            <a:r>
              <a:rPr lang="ru-RU" sz="1800" dirty="0" smtClean="0"/>
              <a:t>Оформление индивидуальных тетрадей с заданиями для автоматизации звуков.</a:t>
            </a:r>
            <a:br>
              <a:rPr lang="ru-RU" sz="1800" dirty="0" smtClean="0"/>
            </a:br>
            <a:r>
              <a:rPr lang="ru-RU" sz="1800" dirty="0" smtClean="0"/>
              <a:t>Проведение непосредственно образовательной деятельности на тему: «Звуки [Р], [Рь]».</a:t>
            </a:r>
            <a:br>
              <a:rPr lang="ru-RU" sz="1800" dirty="0" smtClean="0"/>
            </a:br>
            <a:r>
              <a:rPr lang="ru-RU" sz="1800" dirty="0" smtClean="0"/>
              <a:t>Совместное составление сказки о звуке [Р].</a:t>
            </a:r>
            <a:br>
              <a:rPr lang="ru-RU" sz="1800" dirty="0" smtClean="0"/>
            </a:br>
            <a:r>
              <a:rPr lang="ru-RU" sz="1800" dirty="0" smtClean="0"/>
              <a:t>Практический материал для воспитателей группы. 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b="1" i="1" dirty="0" smtClean="0">
                <a:solidFill>
                  <a:srgbClr val="7030A0"/>
                </a:solidFill>
              </a:rPr>
              <a:t>3. Итоговый этап: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Анализ проектной деятельности и оценка результатов эффективности применения логопедического проекта в коррекционном процессе.</a:t>
            </a:r>
            <a:br>
              <a:rPr lang="ru-RU" sz="1800" dirty="0" smtClean="0"/>
            </a:br>
            <a:r>
              <a:rPr lang="ru-RU" sz="1800" dirty="0" smtClean="0"/>
              <a:t>Фотоотчет результатов проектной деятельности.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Picture 2" descr="Буква 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114255"/>
            <a:ext cx="706557" cy="743745"/>
          </a:xfrm>
          <a:prstGeom prst="rect">
            <a:avLst/>
          </a:prstGeom>
          <a:noFill/>
        </p:spPr>
      </p:pic>
      <p:pic>
        <p:nvPicPr>
          <p:cNvPr id="5" name="Picture 2" descr="Буква 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706557" cy="743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</a:rPr>
              <a:t>Реализация проекта: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00B050"/>
                </a:solidFill>
              </a:rPr>
              <a:t>Понедельник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7030A0"/>
                </a:solidFill>
              </a:rPr>
              <a:t> Учитель - логопед: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«Комплекс упражнений, вырабатывающий артикуляционный уклад звуков Р-РЬ».</a:t>
            </a:r>
            <a:br>
              <a:rPr lang="ru-RU" sz="2000" dirty="0" smtClean="0"/>
            </a:br>
            <a:r>
              <a:rPr lang="ru-RU" sz="2000" dirty="0" smtClean="0"/>
              <a:t>- Различение неречевых звуков</a:t>
            </a:r>
            <a:br>
              <a:rPr lang="ru-RU" sz="2000" dirty="0" smtClean="0"/>
            </a:br>
            <a:r>
              <a:rPr lang="ru-RU" sz="2000" dirty="0" smtClean="0"/>
              <a:t>«Кто как голос подает»:</a:t>
            </a:r>
            <a:br>
              <a:rPr lang="ru-RU" sz="2000" dirty="0" smtClean="0"/>
            </a:br>
            <a:r>
              <a:rPr lang="ru-RU" sz="2000" dirty="0" smtClean="0"/>
              <a:t>- Звукоподражание «Лев рычит: </a:t>
            </a:r>
            <a:r>
              <a:rPr lang="ru-RU" sz="2000" dirty="0" err="1" smtClean="0"/>
              <a:t>р-р-р</a:t>
            </a:r>
            <a:r>
              <a:rPr lang="ru-RU" sz="2000" dirty="0" smtClean="0"/>
              <a:t>», автомобиль заводится «</a:t>
            </a:r>
            <a:r>
              <a:rPr lang="ru-RU" sz="2000" dirty="0" err="1" smtClean="0"/>
              <a:t>р-р-р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(закрепление изолированного произношения звука [Р]).</a:t>
            </a:r>
            <a:br>
              <a:rPr lang="ru-RU" sz="2000" dirty="0" smtClean="0"/>
            </a:br>
            <a:r>
              <a:rPr lang="ru-RU" sz="2000" dirty="0" smtClean="0"/>
              <a:t>- «Назови все предметы в группе, в названии которых есть звук [Р]»</a:t>
            </a:r>
            <a:br>
              <a:rPr lang="ru-RU" sz="2000" dirty="0" smtClean="0"/>
            </a:br>
            <a:r>
              <a:rPr lang="ru-RU" sz="2000" dirty="0" smtClean="0"/>
              <a:t>(развитие фонематического слуха).</a:t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7030A0"/>
                </a:solidFill>
              </a:rPr>
              <a:t>Воспитатели группы: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Индивидуальная работа: Игра «Логопедическое лото» (Цель: развитие фонематического слуха (определение места звука в слове)).</a:t>
            </a:r>
            <a:br>
              <a:rPr lang="ru-RU" sz="2000" dirty="0" smtClean="0"/>
            </a:br>
            <a:r>
              <a:rPr lang="ru-RU" sz="2000" dirty="0" smtClean="0"/>
              <a:t>Артикуляционная гимнастика для подгруппы детей.</a:t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7030A0"/>
                </a:solidFill>
              </a:rPr>
              <a:t>Родители:</a:t>
            </a:r>
            <a:r>
              <a:rPr lang="ru-RU" sz="2000" dirty="0" smtClean="0"/>
              <a:t> выполнение домашнего задания с детьми - подбор картинок со звуками [Р], [Рь].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2" descr="Буква 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114255"/>
            <a:ext cx="706557" cy="743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Вторник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7030A0"/>
                </a:solidFill>
              </a:rPr>
              <a:t>Учитель - логопед: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«Игры на автоматизацию звуков [Р], [Рь]»:</a:t>
            </a:r>
            <a:br>
              <a:rPr lang="ru-RU" sz="2000" dirty="0" smtClean="0"/>
            </a:br>
            <a:r>
              <a:rPr lang="ru-RU" sz="2000" dirty="0" smtClean="0"/>
              <a:t>- Игра «Назови картинки» </a:t>
            </a:r>
            <a:br>
              <a:rPr lang="ru-RU" sz="2000" dirty="0" smtClean="0"/>
            </a:br>
            <a:r>
              <a:rPr lang="ru-RU" sz="2000" dirty="0" smtClean="0"/>
              <a:t>- «Отгадай загадки» (дети отгадывают слова со звуком [Р])</a:t>
            </a:r>
            <a:br>
              <a:rPr lang="ru-RU" sz="2000" dirty="0" smtClean="0"/>
            </a:br>
            <a:r>
              <a:rPr lang="ru-RU" sz="2000" dirty="0" smtClean="0"/>
              <a:t>- «Сосчитай» (согласование числительных с существительными)</a:t>
            </a:r>
            <a:br>
              <a:rPr lang="ru-RU" sz="2000" dirty="0" smtClean="0"/>
            </a:br>
            <a:r>
              <a:rPr lang="ru-RU" sz="2000" dirty="0" smtClean="0"/>
              <a:t>- «Назови правильно» (согласование прилагательных с существительными).</a:t>
            </a:r>
            <a:br>
              <a:rPr lang="ru-RU" sz="2000" dirty="0" smtClean="0"/>
            </a:br>
            <a:r>
              <a:rPr lang="ru-RU" sz="2000" dirty="0" smtClean="0"/>
              <a:t>Артикуляционная гимнастика для подгруппы детей.</a:t>
            </a:r>
            <a:br>
              <a:rPr lang="ru-RU" sz="2000" dirty="0" smtClean="0"/>
            </a:br>
            <a:r>
              <a:rPr lang="ru-RU" sz="2000" dirty="0" smtClean="0"/>
              <a:t>Игры на автоматизацию звуков: «Скажи правильно», «Какой, какая, какое?»</a:t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7030A0"/>
                </a:solidFill>
              </a:rPr>
              <a:t>Воспитатели группы: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Индивидуальная работа: Игра «Логопедическое лото» (Цель: развитие фонематического слуха (определение места звука в слове)).</a:t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7030A0"/>
                </a:solidFill>
              </a:rPr>
              <a:t>Родители</a:t>
            </a:r>
            <a:r>
              <a:rPr lang="ru-RU" sz="2000" dirty="0" smtClean="0">
                <a:solidFill>
                  <a:srgbClr val="7030A0"/>
                </a:solidFill>
              </a:rPr>
              <a:t>:</a:t>
            </a:r>
            <a:r>
              <a:rPr lang="ru-RU" sz="2000" dirty="0" smtClean="0"/>
              <a:t> выполнение домашнего задания с детьми -  «Автоматизация звуков в словах, словосочетаниях, фразах, предложениях»</a:t>
            </a:r>
            <a:endParaRPr lang="ru-RU" sz="2000" dirty="0"/>
          </a:p>
        </p:txBody>
      </p:sp>
      <p:pic>
        <p:nvPicPr>
          <p:cNvPr id="4" name="Picture 2" descr="Буква 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04664"/>
            <a:ext cx="706557" cy="743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kartinkinaden.ru/uploads/posts/2021-01/1610217808_21-p-fon-dlya-prezentatsii-po-logopedii-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00B050"/>
                </a:solidFill>
              </a:rPr>
              <a:t>Среда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>
                <a:solidFill>
                  <a:srgbClr val="7030A0"/>
                </a:solidFill>
              </a:rPr>
              <a:t>Учитель - логопед: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Индивидуальные занятия по постановке, автоматизации и дифференциации звуков [Р], [Рь]. </a:t>
            </a:r>
            <a:br>
              <a:rPr lang="ru-RU" sz="1600" dirty="0" smtClean="0"/>
            </a:br>
            <a:r>
              <a:rPr lang="ru-RU" sz="1600" dirty="0" smtClean="0"/>
              <a:t>Артикуляционная гимнастика для подгруппы детей.</a:t>
            </a:r>
            <a:br>
              <a:rPr lang="ru-RU" sz="1600" dirty="0" smtClean="0"/>
            </a:br>
            <a:r>
              <a:rPr lang="ru-RU" sz="1600" dirty="0" smtClean="0"/>
              <a:t>Игры на автоматизацию звуков: «Четвертый лишний», «Доскажи словечко», «Отвечай – ка», «Назови и раскрась картинки».</a:t>
            </a:r>
            <a:br>
              <a:rPr lang="ru-RU" sz="1600" dirty="0" smtClean="0"/>
            </a:br>
            <a:r>
              <a:rPr lang="ru-RU" sz="1600" dirty="0" smtClean="0"/>
              <a:t>Чистоговорки.</a:t>
            </a:r>
            <a:br>
              <a:rPr lang="ru-RU" sz="1600" dirty="0" smtClean="0"/>
            </a:br>
            <a:r>
              <a:rPr lang="ru-RU" sz="1600" b="1" i="1" dirty="0" smtClean="0">
                <a:solidFill>
                  <a:srgbClr val="7030A0"/>
                </a:solidFill>
              </a:rPr>
              <a:t>Воспитатели группы: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Индивидуальная работа: Игра «Логопедическое лото» (Цель: развитие фонематического слуха (определение места звука в слове)).</a:t>
            </a:r>
            <a:br>
              <a:rPr lang="ru-RU" sz="1600" dirty="0" smtClean="0"/>
            </a:br>
            <a:r>
              <a:rPr lang="ru-RU" sz="1600" b="1" i="1" dirty="0" smtClean="0">
                <a:solidFill>
                  <a:srgbClr val="7030A0"/>
                </a:solidFill>
              </a:rPr>
              <a:t>Родители</a:t>
            </a:r>
            <a:r>
              <a:rPr lang="ru-RU" sz="1600" dirty="0" smtClean="0"/>
              <a:t>: выполнение домашнего задания с детьми - закрепление звука в  чистоговорках.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00B050"/>
                </a:solidFill>
              </a:rPr>
              <a:t> Четверг</a:t>
            </a:r>
            <a:r>
              <a:rPr lang="ru-RU" sz="1600" dirty="0" smtClean="0">
                <a:solidFill>
                  <a:srgbClr val="00B050"/>
                </a:solidFill>
              </a:rPr>
              <a:t/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Учитель - логопед: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Игры на автоматизацию звуков: «</a:t>
            </a:r>
            <a:r>
              <a:rPr lang="ru-RU" sz="1600" dirty="0" err="1" smtClean="0"/>
              <a:t>Рифмушки</a:t>
            </a:r>
            <a:r>
              <a:rPr lang="ru-RU" sz="1600" dirty="0" smtClean="0"/>
              <a:t>», «Придумай предложение», «Один – много», разгадывание кроссвордов.</a:t>
            </a:r>
            <a:br>
              <a:rPr lang="ru-RU" sz="1600" dirty="0" smtClean="0"/>
            </a:br>
            <a:r>
              <a:rPr lang="ru-RU" sz="1600" dirty="0" smtClean="0"/>
              <a:t> Раскраски: «Учим букву - Р»</a:t>
            </a:r>
            <a:br>
              <a:rPr lang="ru-RU" sz="1600" dirty="0" smtClean="0"/>
            </a:br>
            <a:r>
              <a:rPr lang="ru-RU" sz="1600" dirty="0" smtClean="0"/>
              <a:t>НОД по грамоте «Звуки [Р], [Рь]». </a:t>
            </a:r>
            <a:br>
              <a:rPr lang="ru-RU" sz="1600" dirty="0" smtClean="0"/>
            </a:br>
            <a:r>
              <a:rPr lang="ru-RU" sz="1600" dirty="0" smtClean="0"/>
              <a:t>Фонематический анализ и синтез слов (Игра «Собери слова» (А, Р, К; З, О, Р, А), (Разбор слов: рак, роза)</a:t>
            </a:r>
            <a:br>
              <a:rPr lang="ru-RU" sz="1600" dirty="0" smtClean="0"/>
            </a:br>
            <a:r>
              <a:rPr lang="ru-RU" sz="1600" b="1" i="1" dirty="0" smtClean="0">
                <a:solidFill>
                  <a:srgbClr val="7030A0"/>
                </a:solidFill>
              </a:rPr>
              <a:t>Воспитатели группы: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Артикуляционная гимнастика для подгруппы детей.</a:t>
            </a:r>
            <a:br>
              <a:rPr lang="ru-RU" sz="1600" dirty="0" smtClean="0"/>
            </a:br>
            <a:r>
              <a:rPr lang="ru-RU" sz="1600" dirty="0" smtClean="0"/>
              <a:t>Чистоговорки.</a:t>
            </a:r>
            <a:br>
              <a:rPr lang="ru-RU" sz="1600" dirty="0" smtClean="0"/>
            </a:br>
            <a:r>
              <a:rPr lang="ru-RU" sz="1600" b="1" i="1" dirty="0" smtClean="0">
                <a:solidFill>
                  <a:srgbClr val="7030A0"/>
                </a:solidFill>
              </a:rPr>
              <a:t>Родители</a:t>
            </a:r>
            <a:r>
              <a:rPr lang="ru-RU" sz="1600" dirty="0" smtClean="0">
                <a:solidFill>
                  <a:srgbClr val="7030A0"/>
                </a:solidFill>
              </a:rPr>
              <a:t>: </a:t>
            </a:r>
            <a:r>
              <a:rPr lang="ru-RU" sz="1600" dirty="0" smtClean="0"/>
              <a:t>выполнение домашнего задания с детьми - фонематический анализ слов: рот, морс, вор.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228</TotalTime>
  <Words>154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Краткосрочный проект  «Весело играем – звук р закрепляем»  Подготовительная группа  Учитель – логопед:     Суханова   Ирина Вячеславовна  </vt:lpstr>
      <vt:lpstr>Цель проекта:  Формирование у детей умений и навыков правильного произношения звуков [Р], [Рь].  Задачи: 1. Повышение мотивации, интереса к логопедическим занятиям, приобщение детей к процессу активного познания. 2. Развитие речевых и творческих способностей детей. 3. Формирование навыков правильного использования звуков в речи (закрепление правильного произношения звуков [Р], [Рь]). 4. Расширение, обогащение и активизация словарь детей с данными звуками. 5. Побуждение детей к совместной деятельности с педагогами и родителями.  </vt:lpstr>
      <vt:lpstr>Актуальность: </vt:lpstr>
      <vt:lpstr>Предполагаемый результат проекта: Успешное развитие коммуникативных и творческих способностей детей; Правильное и осознанное произношение обучающимися звуков [Р], [Рь] во всех словах; Заинтересованность родителей в творчестве и инновациях; Положительная динамика речевого развития. </vt:lpstr>
      <vt:lpstr>   Методы и приемы, используемые при реализации проекта:  Практические методы логопедического воздействия - упражнения, игры и моделирование.  Наглядные методы - рассматривание рисунков, картин, а также показ образца задания, способа действия.  Словесные методы - рассказ, беседа, чтение.    </vt:lpstr>
      <vt:lpstr>Этапы проведения проекта 1. Подготовительный: Сформировать задачи и выработать план действий. Подбор учебно-методической литературы, иллюстративного материала по теме. Разработка конспектов занятий. Оформление практического материала для участников проекта. Оформление информационного материала для родителей.   2. Основной этап: Приобщать родителей к процессу автоматизации поставленных звуков (выполнение методических рекомендаций, консультации, беседы). Оформление индивидуальных тетрадей с заданиями для автоматизации звуков. Проведение непосредственно образовательной деятельности на тему: «Звуки [Р], [Рь]». Совместное составление сказки о звуке [Р]. Практический материал для воспитателей группы.    3. Итоговый этап: Анализ проектной деятельности и оценка результатов эффективности применения логопедического проекта в коррекционном процессе. Фотоотчет результатов проектной деятельности.   </vt:lpstr>
      <vt:lpstr>Реализация проекта: Понедельник  Учитель - логопед: - «Комплекс упражнений, вырабатывающий артикуляционный уклад звуков Р-РЬ». - Различение неречевых звуков «Кто как голос подает»: - Звукоподражание «Лев рычит: р-р-р», автомобиль заводится «р-р-р» (закрепление изолированного произношения звука [Р]). - «Назови все предметы в группе, в названии которых есть звук [Р]» (развитие фонематического слуха). Воспитатели группы: Индивидуальная работа: Игра «Логопедическое лото» (Цель: развитие фонематического слуха (определение места звука в слове)). Артикуляционная гимнастика для подгруппы детей. Родители: выполнение домашнего задания с детьми - подбор картинок со звуками [Р], [Рь].   </vt:lpstr>
      <vt:lpstr>Вторник Учитель - логопед: «Игры на автоматизацию звуков [Р], [Рь]»: - Игра «Назови картинки»  - «Отгадай загадки» (дети отгадывают слова со звуком [Р]) - «Сосчитай» (согласование числительных с существительными) - «Назови правильно» (согласование прилагательных с существительными). Артикуляционная гимнастика для подгруппы детей. Игры на автоматизацию звуков: «Скажи правильно», «Какой, какая, какое?» Воспитатели группы: Индивидуальная работа: Игра «Логопедическое лото» (Цель: развитие фонематического слуха (определение места звука в слове)). Родители: выполнение домашнего задания с детьми -  «Автоматизация звуков в словах, словосочетаниях, фразах, предложениях»</vt:lpstr>
      <vt:lpstr>Среда Учитель - логопед: Индивидуальные занятия по постановке, автоматизации и дифференциации звуков [Р], [Рь].  Артикуляционная гимнастика для подгруппы детей. Игры на автоматизацию звуков: «Четвертый лишний», «Доскажи словечко», «Отвечай – ка», «Назови и раскрась картинки». Чистоговорки. Воспитатели группы: Индивидуальная работа: Игра «Логопедическое лото» (Цель: развитие фонематического слуха (определение места звука в слове)). Родители: выполнение домашнего задания с детьми - закрепление звука в  чистоговорках.   Четверг Учитель - логопед: Игры на автоматизацию звуков: «Рифмушки», «Придумай предложение», «Один – много», разгадывание кроссвордов.  Раскраски: «Учим букву - Р» НОД по грамоте «Звуки [Р], [Рь]».  Фонематический анализ и синтез слов (Игра «Собери слова» (А, Р, К; З, О, Р, А), (Разбор слов: рак, роза) Воспитатели группы: Артикуляционная гимнастика для подгруппы детей. Чистоговорки. Родители: выполнение домашнего задания с детьми - фонематический анализ слов: рот, морс, вор. </vt:lpstr>
      <vt:lpstr>Пятница Учитель - логопед: Коллективная работа «Сказка о Веселом Язычке»  Упражнения с картинками для автоматизации звуков в словах и загадках. Раскраски с заданиями. Воспитатели группы: Артикуляционная гимнастика для подгруппы детей. Чистоговорки. Родители: выполнение домашнего задания с детьми  Раскраски: «Буква - Р»  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Результат Участие в проекте способствовало формированию правильного звукопроизношения, развитию фонематического восприятия, умению подбирать слова похожие по произношению, подбирать слова на заданный звук, выделять на слух слова, в которых есть этот звук, не зависимо от его положения, определять место заданного звука в слове, выработке хорошей дикции. В течение года были разработаны игры и упражнения по автоматизации звука.  Подобранный материал, превратил однообразную и монотонную работу в интересную игру.  Одновременно с автоматизацией звука у детей совершенствовалось и развивалась память, внимание, творческое воображение, мелкая моторика, мимика, жестикуляция.  Работа по данному направлению способствовала более быстрой автоматизации звука в самостоятельной речи, развитию фонематического слуха, совершенствованию слоговой структуры слова, коррекции лексико-грамматического строя речи.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35</cp:revision>
  <dcterms:created xsi:type="dcterms:W3CDTF">2021-05-18T06:32:02Z</dcterms:created>
  <dcterms:modified xsi:type="dcterms:W3CDTF">2022-03-16T11:41:50Z</dcterms:modified>
</cp:coreProperties>
</file>